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90" r:id="rId5"/>
    <p:sldId id="455" r:id="rId6"/>
    <p:sldId id="438" r:id="rId7"/>
    <p:sldId id="496" r:id="rId8"/>
    <p:sldId id="500" r:id="rId9"/>
    <p:sldId id="501" r:id="rId10"/>
    <p:sldId id="502" r:id="rId11"/>
    <p:sldId id="503" r:id="rId12"/>
    <p:sldId id="504" r:id="rId13"/>
    <p:sldId id="483" r:id="rId14"/>
    <p:sldId id="509" r:id="rId15"/>
    <p:sldId id="508" r:id="rId16"/>
    <p:sldId id="491" r:id="rId17"/>
    <p:sldId id="492" r:id="rId18"/>
    <p:sldId id="507" r:id="rId19"/>
    <p:sldId id="510" r:id="rId20"/>
    <p:sldId id="4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39B"/>
    <a:srgbClr val="027A80"/>
    <a:srgbClr val="FFFFFF"/>
    <a:srgbClr val="05686C"/>
    <a:srgbClr val="033D15"/>
    <a:srgbClr val="73F3F8"/>
    <a:srgbClr val="10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F924E-412B-472F-8F83-24D39538F030}" v="1" dt="2025-05-27T09:18:45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EA142-DFDF-4EBD-9F06-FBB10859944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8224D-4366-4163-8F8D-8656570F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F76AE-F330-4853-8815-8049D93E40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0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D455-8BCF-D51D-167C-0CDE39A58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3F94F-CFFC-101E-0C0C-06DFF62F9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2A46-5CB8-946E-2878-88407C31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9F6C1-F6F0-9ACA-ABD1-3A3749AC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8EB8C-124A-F1ED-9517-A8D309F2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06C0-578B-F8E2-E57A-0FC712F7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A9022-9BD6-9ECF-49F2-EBD9438DD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7C1E8-54C5-A0C0-B64D-8E4D8BD9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6881-F424-560C-2AC2-CB569A7B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70426-0035-EE0C-9E4A-40CBCA73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4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55ECB3-A90B-F77C-7154-9A8A29D5E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96AF6-8112-145E-3493-15A2B212A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0F62D-2F10-3A1C-033E-B7E2AF32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B6C9A-1863-0BA0-F215-66F2A1AD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EAF9-83B9-EE59-2C4D-EB2F39CB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8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72AA-753B-04A1-4206-6D5431DA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08F4-19A8-BB1F-7B69-B225C8AF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9F26-7E31-A2A9-7298-DE9B2498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2AB81-1B73-97B5-728B-982FA08A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1EDDA-BCF6-211D-B355-FAD2F8A9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CD2C-1271-82A9-8395-337DFA42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DB5D7-1A69-0E37-4022-B569A3408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24B6-A230-B1D0-84F1-96C949F1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FCFB1-3564-5245-3E30-1BCDADB5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12EB-E868-662A-FFF8-B82A2769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7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06A3-2FD2-6090-0686-FAA3BBBB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F84EC-6BEC-25CE-EEF8-9D00BCC22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AB8F3-6EED-71A1-A45D-0E3557547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0F97F-F35D-3DD3-B53C-F1DD94F5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C0212-F55A-F6AE-FC8F-70AB5DFA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37DC7-66CC-D1CE-6521-CB677412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5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352B-5531-9B3A-D9AB-FB264B52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4D3DC-D0D6-2CAC-A0B7-F332A8717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23868-895B-ED80-A55A-68EBCD51A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94818-860F-D148-67F3-19CB24F4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3AAD6-6E6C-CD1A-35CF-D72AAFED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8FCD9-89D7-8ACF-DBA8-6282E79D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1421C-6EC8-C81B-7D45-ECCBF5C9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3E0C9-6E24-8B3D-11DF-ECBB7489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30ED-72D8-CBAC-1EEB-44B8C750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6AA7A-9A25-68AC-2D78-8AEA5B62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393F-35DC-5FBE-6310-E91EC04A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CA7F4-C22A-F70C-D4C4-4D672EA8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44B71-3343-AC09-C261-9F1FCED1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512E4-7A59-2056-33A2-427A403D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0C3CA-75AC-E45F-1ADA-A1F17F86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4E7D-5317-9BB2-C599-3E025E88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17425-CFED-0E78-597D-2F217D9C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2C28B-1FD3-E242-8EA3-0C8936EC1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16331-2144-73D0-7281-93EB0964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9BCDC-E100-E2FF-E9FC-5BA10A88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CC623-5B9A-9DD2-7C5E-CA8993BA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769-CBD6-0C8E-746C-97DE274E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A3B32C-CAD5-A7C7-2951-2FF0AA661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4E7D6-4656-9FD5-596E-F71F4852E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7E73F-87E8-CC16-FE82-EF5D2BC4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CEEA0-B156-6CB6-B60B-B0DDA01F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AB77B-450B-FF54-4F26-681DADE2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C0999-2519-4221-0233-ABB4CB45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F7F0D-BA19-3D6D-EA55-84327F27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4691B-2806-61BD-51FF-897ACE4A5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E6C8-75BE-4808-8144-3ABDAE1D765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15D9-2F45-CE9E-90C1-1C4806E63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7BF55-CF30-7B7A-F9B8-F7287DC04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70CD-9419-4A0C-8668-990C141E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10.png"/><Relationship Id="rId2" Type="http://schemas.openxmlformats.org/officeDocument/2006/relationships/image" Target="../media/image1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microsoft.com/office/2007/relationships/hdphoto" Target="../media/hdphoto1.wdp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7.jpeg"/><Relationship Id="rId7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00B66A-70F1-89A7-FEE1-A25C91ED7A48}"/>
              </a:ext>
            </a:extLst>
          </p:cNvPr>
          <p:cNvGrpSpPr/>
          <p:nvPr/>
        </p:nvGrpSpPr>
        <p:grpSpPr>
          <a:xfrm>
            <a:off x="3183964" y="0"/>
            <a:ext cx="9008035" cy="6858000"/>
            <a:chOff x="4433721" y="0"/>
            <a:chExt cx="9008035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467FDF-9C89-35D8-A695-CCBC0813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2533" y="0"/>
              <a:ext cx="8379223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1F4223-4101-53EA-0FC5-D254186550C8}"/>
                </a:ext>
              </a:extLst>
            </p:cNvPr>
            <p:cNvSpPr/>
            <p:nvPr/>
          </p:nvSpPr>
          <p:spPr>
            <a:xfrm rot="5400000">
              <a:off x="4167674" y="266047"/>
              <a:ext cx="6857997" cy="6325903"/>
            </a:xfrm>
            <a:prstGeom prst="rect">
              <a:avLst/>
            </a:prstGeom>
            <a:gradFill>
              <a:gsLst>
                <a:gs pos="100000">
                  <a:srgbClr val="027A80"/>
                </a:gs>
                <a:gs pos="70000">
                  <a:srgbClr val="027A80"/>
                </a:gs>
                <a:gs pos="40000">
                  <a:srgbClr val="027A80">
                    <a:alpha val="50000"/>
                  </a:srgbClr>
                </a:gs>
                <a:gs pos="10000">
                  <a:srgbClr val="027A80">
                    <a:alpha val="0"/>
                    <a:lumMod val="10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CAEE06-9AFE-D555-8207-59EA3929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" y="342535"/>
            <a:ext cx="5908597" cy="2388223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4900" b="1" dirty="0">
                <a:solidFill>
                  <a:schemeClr val="tx1"/>
                </a:solidFill>
                <a:latin typeface="Sitka Banner" panose="02000505000000020004" pitchFamily="2" charset="0"/>
              </a:rPr>
              <a:t>AQUARIUM PULA</a:t>
            </a:r>
            <a:br>
              <a:rPr lang="hr-HR" sz="1400" b="1" dirty="0">
                <a:solidFill>
                  <a:schemeClr val="tx1"/>
                </a:solidFill>
                <a:latin typeface="Sitka Banner" panose="02000505000000020004" pitchFamily="2" charset="0"/>
              </a:rPr>
            </a:br>
            <a:r>
              <a:rPr lang="hr-HR" sz="2400" b="1" dirty="0">
                <a:latin typeface="Sitka Banner" panose="02000505000000020004" pitchFamily="2" charset="0"/>
              </a:rPr>
              <a:t>LIFE-PINNACARE</a:t>
            </a:r>
            <a:br>
              <a:rPr lang="hr-HR" sz="2400" b="1" dirty="0">
                <a:latin typeface="Sitka Banner" panose="02000505000000020004" pitchFamily="2" charset="0"/>
              </a:rPr>
            </a:br>
            <a:r>
              <a:rPr lang="hr-HR" sz="2400" b="1" dirty="0">
                <a:latin typeface="Sitka Banner" panose="02000505000000020004" pitchFamily="2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Sitka Banner" panose="02000505000000020004" pitchFamily="2" charset="0"/>
              </a:rPr>
              <a:t>Pinna nobilis </a:t>
            </a:r>
            <a:r>
              <a:rPr lang="en-US" sz="2400" b="1" dirty="0">
                <a:solidFill>
                  <a:schemeClr val="tx1"/>
                </a:solidFill>
                <a:latin typeface="Sitka Banner" panose="02000505000000020004" pitchFamily="2" charset="0"/>
              </a:rPr>
              <a:t>conservation and </a:t>
            </a:r>
            <a:r>
              <a:rPr lang="hr-HR" sz="2400" b="1" dirty="0">
                <a:solidFill>
                  <a:schemeClr val="tx1"/>
                </a:solidFill>
                <a:latin typeface="Sitka Banner" panose="02000505000000020004" pitchFamily="2" charset="0"/>
              </a:rPr>
              <a:t>restoration</a:t>
            </a:r>
            <a:br>
              <a:rPr lang="hr-HR" sz="2400" b="1" dirty="0">
                <a:solidFill>
                  <a:schemeClr val="tx1"/>
                </a:solidFill>
                <a:latin typeface="Sitka Banner" panose="02000505000000020004" pitchFamily="2" charset="0"/>
              </a:rPr>
            </a:br>
            <a:r>
              <a:rPr lang="hr-HR" sz="1200" b="1" dirty="0">
                <a:solidFill>
                  <a:schemeClr val="tx1"/>
                </a:solidFill>
                <a:latin typeface="Sitka Banner" panose="02000505000000020004" pitchFamily="2" charset="0"/>
              </a:rPr>
              <a:t>101216239 - LIFE24-NAT-ES-PINNACARE</a:t>
            </a:r>
            <a:endParaRPr lang="en-US" sz="1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658E18-45CA-618D-B1E7-060D58267F1C}"/>
              </a:ext>
            </a:extLst>
          </p:cNvPr>
          <p:cNvGrpSpPr/>
          <p:nvPr/>
        </p:nvGrpSpPr>
        <p:grpSpPr>
          <a:xfrm>
            <a:off x="766916" y="2742617"/>
            <a:ext cx="3932425" cy="1867713"/>
            <a:chOff x="1" y="2902388"/>
            <a:chExt cx="3326206" cy="15228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920594-508E-7FDC-F8B7-0367C2BD4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2902388"/>
              <a:ext cx="3187406" cy="1493456"/>
            </a:xfrm>
            <a:prstGeom prst="rect">
              <a:avLst/>
            </a:prstGeom>
          </p:spPr>
        </p:pic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9616E76C-A542-F8BD-B6B1-8371CBDEA61E}"/>
                </a:ext>
              </a:extLst>
            </p:cNvPr>
            <p:cNvSpPr txBox="1">
              <a:spLocks/>
            </p:cNvSpPr>
            <p:nvPr/>
          </p:nvSpPr>
          <p:spPr>
            <a:xfrm>
              <a:off x="170251" y="3093428"/>
              <a:ext cx="3155956" cy="133180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sz="1400" b="1" dirty="0">
                  <a:solidFill>
                    <a:schemeClr val="tx1">
                      <a:lumMod val="95000"/>
                    </a:schemeClr>
                  </a:solidFill>
                  <a:latin typeface="Sitka Banner" panose="02000505000000020004" pitchFamily="2" charset="0"/>
                </a:rPr>
                <a:t>Karin Spiech, dipl. ing. biol. </a:t>
              </a:r>
            </a:p>
            <a:p>
              <a:r>
                <a:rPr lang="hr-HR" sz="1400" b="1" dirty="0">
                  <a:solidFill>
                    <a:schemeClr val="tx1">
                      <a:lumMod val="95000"/>
                    </a:schemeClr>
                  </a:solidFill>
                  <a:latin typeface="Sitka Banner" panose="02000505000000020004" pitchFamily="2" charset="0"/>
                </a:rPr>
                <a:t>Ludovica Rodriguez, mag. ing. aquacult. </a:t>
              </a:r>
            </a:p>
            <a:p>
              <a:r>
                <a:rPr lang="hr-HR" sz="1400" b="1" dirty="0">
                  <a:solidFill>
                    <a:schemeClr val="tx1">
                      <a:lumMod val="95000"/>
                    </a:schemeClr>
                  </a:solidFill>
                  <a:latin typeface="Sitka Banner" panose="02000505000000020004" pitchFamily="2" charset="0"/>
                </a:rPr>
                <a:t>dr.sc. Željko Pavlinec, mag. biol. mol.</a:t>
              </a:r>
            </a:p>
            <a:p>
              <a:r>
                <a:rPr lang="hr-HR" sz="1400" b="1" dirty="0">
                  <a:solidFill>
                    <a:schemeClr val="tx1">
                      <a:lumMod val="95000"/>
                    </a:schemeClr>
                  </a:solidFill>
                  <a:latin typeface="Sitka Banner" panose="02000505000000020004" pitchFamily="2" charset="0"/>
                </a:rPr>
                <a:t>dr.sc. Milena Mičić, dipl.ing.biol.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E633F9-47CC-7DF5-D703-794BFB8A68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02" y="5878785"/>
            <a:ext cx="1442919" cy="852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031CC-6D92-2263-3160-291EC8F249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85" y="5971675"/>
            <a:ext cx="453554" cy="626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F815DA-B2A5-2FE3-08A8-8782D68D7F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225" y="5894048"/>
            <a:ext cx="1034727" cy="711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DB737F-C6E7-557A-F303-14A56F23B4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82" y="5882187"/>
            <a:ext cx="1701477" cy="723236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EB46829F-4AED-8AAF-9924-8345CEBEA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A76AE73-B1C2-F489-AF55-6652570DC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23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B04C5CF6-81FE-6F43-5A83-79AAB3BD15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901" y="5878785"/>
            <a:ext cx="675005" cy="69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9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1871D-2F37-AE40-C1B2-C7654CB1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C27C8DF8-FBAB-9065-5D54-306D1F95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14" y="2159295"/>
            <a:ext cx="5804486" cy="2937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>
                <a:latin typeface="Sitka Banner" panose="02000505000000020004" pitchFamily="2" charset="0"/>
              </a:rPr>
              <a:t>Iz Venecijanske lagune </a:t>
            </a:r>
          </a:p>
          <a:p>
            <a:r>
              <a:rPr lang="hr-HR" sz="2000" dirty="0">
                <a:latin typeface="Sitka Banner" panose="02000505000000020004" pitchFamily="2" charset="0"/>
              </a:rPr>
              <a:t>10 odraslih (19. 2. 2024.)</a:t>
            </a:r>
          </a:p>
          <a:p>
            <a:r>
              <a:rPr lang="hr-HR" sz="2000" dirty="0">
                <a:latin typeface="Sitka Banner" panose="02000505000000020004" pitchFamily="2" charset="0"/>
              </a:rPr>
              <a:t>5 odraslih (16. 4. 2025.) </a:t>
            </a:r>
          </a:p>
          <a:p>
            <a:endParaRPr lang="hr-HR" sz="2000" dirty="0">
              <a:latin typeface="Sitka Banner" panose="02000505000000020004" pitchFamily="2" charset="0"/>
            </a:endParaRPr>
          </a:p>
          <a:p>
            <a:r>
              <a:rPr lang="hr-HR" sz="2000" dirty="0">
                <a:latin typeface="Sitka Banner" panose="02000505000000020004" pitchFamily="2" charset="0"/>
              </a:rPr>
              <a:t>Tijekom 2024. godine uginulo 6 jedinki; </a:t>
            </a:r>
          </a:p>
          <a:p>
            <a:pPr lvl="2"/>
            <a:r>
              <a:rPr lang="hr-HR" dirty="0">
                <a:latin typeface="Sitka Banner" panose="02000505000000020004" pitchFamily="2" charset="0"/>
              </a:rPr>
              <a:t>4 pozitivne na </a:t>
            </a:r>
            <a:r>
              <a:rPr lang="hr-HR" i="1" dirty="0">
                <a:latin typeface="Sitka Banner" panose="02000505000000020004" pitchFamily="2" charset="0"/>
              </a:rPr>
              <a:t>H. pinnae</a:t>
            </a:r>
          </a:p>
          <a:p>
            <a:pPr lvl="2"/>
            <a:r>
              <a:rPr lang="hr-HR" dirty="0">
                <a:latin typeface="Sitka Banner" panose="02000505000000020004" pitchFamily="2" charset="0"/>
              </a:rPr>
              <a:t>2 negativne na </a:t>
            </a:r>
            <a:r>
              <a:rPr lang="hr-HR" i="1" dirty="0">
                <a:latin typeface="Sitka Banner" panose="02000505000000020004" pitchFamily="2" charset="0"/>
              </a:rPr>
              <a:t>H. pinnae</a:t>
            </a:r>
          </a:p>
          <a:p>
            <a:pPr marL="0" indent="0">
              <a:buNone/>
            </a:pPr>
            <a:endParaRPr lang="hr-HR" sz="2000" dirty="0">
              <a:latin typeface="Sitka Banner" panose="02000505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A9B63-BB96-B82D-2AFC-F245F9F43D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489" y="1609343"/>
            <a:ext cx="5804487" cy="430610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135601A5-1124-B2D6-C3C9-0A03B9E4FE97}"/>
              </a:ext>
            </a:extLst>
          </p:cNvPr>
          <p:cNvSpPr/>
          <p:nvPr/>
        </p:nvSpPr>
        <p:spPr>
          <a:xfrm>
            <a:off x="0" y="534093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8BA051-5428-41E5-C6AC-88CA555E3D81}"/>
              </a:ext>
            </a:extLst>
          </p:cNvPr>
          <p:cNvSpPr txBox="1">
            <a:spLocks/>
          </p:cNvSpPr>
          <p:nvPr/>
        </p:nvSpPr>
        <p:spPr>
          <a:xfrm>
            <a:off x="756362" y="534093"/>
            <a:ext cx="9044402" cy="68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latin typeface="Sitka Banner" pitchFamily="2" charset="0"/>
              </a:rPr>
              <a:t>ODRASLE JEDINKE 2025.</a:t>
            </a:r>
            <a:endParaRPr lang="en-US" sz="4000" b="1" dirty="0">
              <a:latin typeface="Sitka Banne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3AA83-3DE7-265C-9862-73044FDBD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11" name="Picture 10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27F1BAB3-713A-DAE0-A8B1-4122B33D32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17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0DCE1-BE02-D4FC-AFD9-E3FF114B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73A02643-6D60-EB49-1A7B-367EBE4DFCA8}"/>
              </a:ext>
            </a:extLst>
          </p:cNvPr>
          <p:cNvSpPr/>
          <p:nvPr/>
        </p:nvSpPr>
        <p:spPr>
          <a:xfrm>
            <a:off x="0" y="534093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02B3CE-C969-982C-1638-E21665BB8ABD}"/>
              </a:ext>
            </a:extLst>
          </p:cNvPr>
          <p:cNvSpPr txBox="1">
            <a:spLocks/>
          </p:cNvSpPr>
          <p:nvPr/>
        </p:nvSpPr>
        <p:spPr>
          <a:xfrm>
            <a:off x="756362" y="534093"/>
            <a:ext cx="9044402" cy="68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latin typeface="Sitka Banner" pitchFamily="2" charset="0"/>
              </a:rPr>
              <a:t>MOLEKULARNI LABORATORIJ 2024.</a:t>
            </a:r>
            <a:endParaRPr lang="en-US" sz="4000" b="1" dirty="0">
              <a:latin typeface="Sitka Banner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D3C1B-F1E9-0202-7CF0-541C4A846E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59" y="1806539"/>
            <a:ext cx="3428997" cy="2285998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5A4280-C4A4-56B0-F776-DEB4FE2C25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151" y="1806539"/>
            <a:ext cx="3428997" cy="2285998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7A6183-D639-06F1-9E07-98A87CD31E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543" y="1834798"/>
            <a:ext cx="3428997" cy="2285998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7749A51C-AB3F-852E-C677-E65D6DAD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53" y="4282705"/>
            <a:ext cx="5804486" cy="126970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400" dirty="0">
                <a:latin typeface="Sitka Banner" panose="02000505000000020004" pitchFamily="2" charset="0"/>
              </a:rPr>
              <a:t>Dijagnoza prisutnosti </a:t>
            </a:r>
            <a:r>
              <a:rPr lang="hr-HR" sz="2400" i="1" dirty="0">
                <a:latin typeface="Sitka Banner" panose="02000505000000020004" pitchFamily="2" charset="0"/>
              </a:rPr>
              <a:t>Haplosporidium pinnae</a:t>
            </a:r>
          </a:p>
          <a:p>
            <a:pPr>
              <a:buFontTx/>
              <a:buChar char="-"/>
            </a:pPr>
            <a:r>
              <a:rPr lang="hr-HR" sz="2400" dirty="0">
                <a:latin typeface="Sitka Banner" panose="02000505000000020004" pitchFamily="2" charset="0"/>
              </a:rPr>
              <a:t>Identifikacija vrste i hibrida</a:t>
            </a:r>
          </a:p>
          <a:p>
            <a:pPr>
              <a:buFontTx/>
              <a:buChar char="-"/>
            </a:pPr>
            <a:r>
              <a:rPr lang="hr-HR" sz="2400" dirty="0">
                <a:latin typeface="Sitka Banner" panose="02000505000000020004" pitchFamily="2" charset="0"/>
              </a:rPr>
              <a:t>Populacijska struktura </a:t>
            </a:r>
            <a:r>
              <a:rPr lang="hr-HR" sz="2400" i="1" dirty="0">
                <a:latin typeface="Sitka Banner" panose="02000505000000020004" pitchFamily="2" charset="0"/>
              </a:rPr>
              <a:t>P.nobilis </a:t>
            </a:r>
            <a:r>
              <a:rPr lang="hr-HR" sz="2400" dirty="0">
                <a:latin typeface="Sitka Banner" panose="02000505000000020004" pitchFamily="2" charset="0"/>
              </a:rPr>
              <a:t>u Jadranu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5E201-066A-DD85-32D7-AD2AF7F83C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6" name="Picture 5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E70CBBE0-58E4-DB33-2C3C-8D3F2144D1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05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FD2D-1E6B-7DDB-B3BF-C47A11CD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094" y="212952"/>
            <a:ext cx="6386052" cy="1768911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Sitka Banner" pitchFamily="2" charset="0"/>
              </a:rPr>
              <a:t>LIFE PINNACARE</a:t>
            </a:r>
            <a:br>
              <a:rPr lang="hr-HR" b="1" dirty="0"/>
            </a:b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Pinna nobilis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conservation and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restoration</a:t>
            </a: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</a:b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101216239 - LIFE24-NAT-ES-PINNACARE</a:t>
            </a:r>
            <a:endParaRPr lang="en-US" sz="1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8A435-7179-C30B-A12F-9105B3149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83243"/>
            <a:ext cx="9243850" cy="477475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8046D-12A9-28D0-508C-00E4845309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10" name="Picture 9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EC2DEBCF-4201-1AD3-02E8-467042970C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37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Top Corners One Rounded and One Snipped 39">
            <a:extLst>
              <a:ext uri="{FF2B5EF4-FFF2-40B4-BE49-F238E27FC236}">
                <a16:creationId xmlns:a16="http://schemas.microsoft.com/office/drawing/2014/main" id="{F14BCDE1-5BE3-06A2-4C1A-C2393B900D7B}"/>
              </a:ext>
            </a:extLst>
          </p:cNvPr>
          <p:cNvSpPr/>
          <p:nvPr/>
        </p:nvSpPr>
        <p:spPr>
          <a:xfrm>
            <a:off x="0" y="424902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CB740-A72C-7508-07C5-7D7975B4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Sitka Banner" pitchFamily="2" charset="0"/>
              </a:rPr>
              <a:t>OPĆE INFORMACIJE</a:t>
            </a:r>
            <a:endParaRPr lang="en-US" sz="3600" b="1" dirty="0">
              <a:latin typeface="Sitka Bann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E2B49-2634-8D07-BB15-1576FC4C5B5F}"/>
              </a:ext>
            </a:extLst>
          </p:cNvPr>
          <p:cNvSpPr txBox="1"/>
          <p:nvPr/>
        </p:nvSpPr>
        <p:spPr>
          <a:xfrm>
            <a:off x="838200" y="11312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tx1"/>
                </a:solidFill>
                <a:latin typeface="Sitka Banner" panose="02000505000000020004" pitchFamily="2" charset="0"/>
              </a:rPr>
              <a:t>I. </a:t>
            </a:r>
            <a:r>
              <a:rPr lang="hr-HR" sz="2400" b="1" dirty="0">
                <a:latin typeface="Sitka Banner" panose="02000505000000020004" pitchFamily="2" charset="0"/>
              </a:rPr>
              <a:t>PARTNERSTVO – 11 partnera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BB05F-3984-DE7B-FF7A-21ABA2257EBF}"/>
              </a:ext>
            </a:extLst>
          </p:cNvPr>
          <p:cNvSpPr txBox="1"/>
          <p:nvPr/>
        </p:nvSpPr>
        <p:spPr>
          <a:xfrm>
            <a:off x="666289" y="5468978"/>
            <a:ext cx="316911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numCol="2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600" b="1" dirty="0">
                <a:latin typeface="Sitka Banner" pitchFamily="2" charset="0"/>
              </a:rPr>
              <a:t>Španjolska 5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latin typeface="Sitka Banner" pitchFamily="2" charset="0"/>
              </a:rPr>
              <a:t>Hrvatska 2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latin typeface="Sitka Banner" pitchFamily="2" charset="0"/>
              </a:rPr>
              <a:t>Francuska 1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latin typeface="Sitka Banner" pitchFamily="2" charset="0"/>
              </a:rPr>
              <a:t>Grčka 1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latin typeface="Sitka Banner" pitchFamily="2" charset="0"/>
              </a:rPr>
              <a:t>Italija 1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latin typeface="Sitka Banner" pitchFamily="2" charset="0"/>
              </a:rPr>
              <a:t>Njemačka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3108BE-A622-1741-05BD-375F2DAABBBD}"/>
              </a:ext>
            </a:extLst>
          </p:cNvPr>
          <p:cNvSpPr txBox="1"/>
          <p:nvPr/>
        </p:nvSpPr>
        <p:spPr>
          <a:xfrm>
            <a:off x="6087968" y="11312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tx1"/>
                </a:solidFill>
                <a:latin typeface="Sitka Banner" panose="02000505000000020004" pitchFamily="2" charset="0"/>
              </a:rPr>
              <a:t>II. FINANCIJSK</a:t>
            </a:r>
            <a:r>
              <a:rPr lang="hr-HR" sz="2400" b="1" dirty="0">
                <a:latin typeface="Sitka Banner" panose="02000505000000020004" pitchFamily="2" charset="0"/>
              </a:rPr>
              <a:t>A STRUKTURA PROJEKTA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223CDF-592A-41FB-3B9F-8FDB8CA59678}"/>
              </a:ext>
            </a:extLst>
          </p:cNvPr>
          <p:cNvSpPr txBox="1"/>
          <p:nvPr/>
        </p:nvSpPr>
        <p:spPr>
          <a:xfrm>
            <a:off x="5859033" y="1659112"/>
            <a:ext cx="6096000" cy="268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Sitka Small" pitchFamily="2" charset="0"/>
              </a:rPr>
              <a:t>UCV</a:t>
            </a:r>
            <a:r>
              <a:rPr lang="en-US" sz="1400" dirty="0">
                <a:latin typeface="Sitka Small" pitchFamily="2" charset="0"/>
              </a:rPr>
              <a:t> </a:t>
            </a:r>
            <a:r>
              <a:rPr lang="hr-HR" sz="1400" dirty="0">
                <a:latin typeface="Sitka Small" pitchFamily="2" charset="0"/>
              </a:rPr>
              <a:t>			508,250</a:t>
            </a:r>
            <a:r>
              <a:rPr lang="en-US" sz="1400" dirty="0">
                <a:latin typeface="Sitka Small" pitchFamily="2" charset="0"/>
              </a:rPr>
              <a:t>.00 €</a:t>
            </a:r>
            <a:r>
              <a:rPr lang="hr-HR" sz="1400" dirty="0">
                <a:latin typeface="Sitka Small" pitchFamily="2" charset="0"/>
              </a:rPr>
              <a:t>      </a:t>
            </a:r>
            <a:r>
              <a:rPr lang="hr-HR" sz="1400" dirty="0">
                <a:solidFill>
                  <a:srgbClr val="FFFF00"/>
                </a:solidFill>
                <a:latin typeface="Sitka Small" pitchFamily="2" charset="0"/>
              </a:rPr>
              <a:t>FZOEU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solidFill>
                  <a:srgbClr val="FFFF00"/>
                </a:solidFill>
                <a:latin typeface="Sitka Small" pitchFamily="2" charset="0"/>
              </a:rPr>
              <a:t>Aquarium Pula</a:t>
            </a:r>
            <a:r>
              <a:rPr lang="hr-HR" sz="1400" b="1" dirty="0">
                <a:latin typeface="Sitka Small" pitchFamily="2" charset="0"/>
              </a:rPr>
              <a:t>		</a:t>
            </a:r>
            <a:r>
              <a:rPr lang="hr-HR" sz="1400" dirty="0">
                <a:solidFill>
                  <a:srgbClr val="FFFF00"/>
                </a:solidFill>
                <a:latin typeface="Sitka Small" pitchFamily="2" charset="0"/>
              </a:rPr>
              <a:t>244,863</a:t>
            </a:r>
            <a:r>
              <a:rPr lang="en-US" sz="1400" dirty="0">
                <a:solidFill>
                  <a:srgbClr val="FFFF00"/>
                </a:solidFill>
                <a:latin typeface="Sitka Small" pitchFamily="2" charset="0"/>
              </a:rPr>
              <a:t>.00 €</a:t>
            </a:r>
            <a:r>
              <a:rPr lang="hr-HR" sz="1400" dirty="0">
                <a:solidFill>
                  <a:srgbClr val="FFFF00"/>
                </a:solidFill>
                <a:latin typeface="Sitka Small" pitchFamily="2" charset="0"/>
              </a:rPr>
              <a:t>     45.449,00 €</a:t>
            </a:r>
            <a:br>
              <a:rPr lang="en-US" sz="1400" dirty="0">
                <a:solidFill>
                  <a:srgbClr val="FFFF00"/>
                </a:solidFill>
                <a:latin typeface="Sitka Small" pitchFamily="2" charset="0"/>
              </a:rPr>
            </a:br>
            <a:r>
              <a:rPr lang="en-US" sz="1400" b="1" dirty="0">
                <a:latin typeface="Sitka Small" pitchFamily="2" charset="0"/>
              </a:rPr>
              <a:t>UNINA</a:t>
            </a:r>
            <a:r>
              <a:rPr lang="en-US" sz="1400" dirty="0">
                <a:latin typeface="Sitka Small" pitchFamily="2" charset="0"/>
              </a:rPr>
              <a:t> </a:t>
            </a:r>
            <a:r>
              <a:rPr lang="hr-HR" sz="1400" dirty="0">
                <a:latin typeface="Sitka Small" pitchFamily="2" charset="0"/>
              </a:rPr>
              <a:t>			465,450</a:t>
            </a:r>
            <a:r>
              <a:rPr lang="en-US" sz="1400" dirty="0">
                <a:latin typeface="Sitka Small" pitchFamily="2" charset="0"/>
              </a:rPr>
              <a:t>.00 €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solidFill>
                  <a:srgbClr val="FFFF00"/>
                </a:solidFill>
                <a:latin typeface="Sitka Small" pitchFamily="2" charset="0"/>
              </a:rPr>
              <a:t>UNIZD</a:t>
            </a:r>
            <a:r>
              <a:rPr lang="en-US" sz="1400" dirty="0">
                <a:solidFill>
                  <a:srgbClr val="FFFF00"/>
                </a:solidFill>
                <a:latin typeface="Sitka Small" pitchFamily="2" charset="0"/>
              </a:rPr>
              <a:t> </a:t>
            </a:r>
            <a:r>
              <a:rPr lang="hr-HR" sz="1400" dirty="0">
                <a:solidFill>
                  <a:srgbClr val="FFFF00"/>
                </a:solidFill>
                <a:latin typeface="Sitka Small" pitchFamily="2" charset="0"/>
              </a:rPr>
              <a:t>	</a:t>
            </a:r>
            <a:r>
              <a:rPr lang="hr-HR" sz="1400" dirty="0">
                <a:latin typeface="Sitka Small" pitchFamily="2" charset="0"/>
              </a:rPr>
              <a:t>		</a:t>
            </a:r>
            <a:r>
              <a:rPr lang="hr-HR" sz="1400" dirty="0">
                <a:solidFill>
                  <a:srgbClr val="FFFF00"/>
                </a:solidFill>
                <a:latin typeface="Sitka Small" pitchFamily="2" charset="0"/>
              </a:rPr>
              <a:t>  49,755</a:t>
            </a:r>
            <a:r>
              <a:rPr lang="en-US" sz="1400" dirty="0">
                <a:solidFill>
                  <a:srgbClr val="FFFF00"/>
                </a:solidFill>
                <a:latin typeface="Sitka Small" pitchFamily="2" charset="0"/>
              </a:rPr>
              <a:t>.00 €</a:t>
            </a:r>
            <a:r>
              <a:rPr lang="hr-HR" sz="1400" dirty="0">
                <a:solidFill>
                  <a:srgbClr val="FFFF00"/>
                </a:solidFill>
                <a:latin typeface="Sitka Small" pitchFamily="2" charset="0"/>
              </a:rPr>
              <a:t>     2.680,00 €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latin typeface="Sitka Small" pitchFamily="2" charset="0"/>
              </a:rPr>
              <a:t>LMU M</a:t>
            </a:r>
            <a:r>
              <a:rPr lang="hr-HR" sz="1400" b="1" dirty="0">
                <a:latin typeface="Sitka Small" pitchFamily="2" charset="0"/>
              </a:rPr>
              <a:t>Ü</a:t>
            </a:r>
            <a:r>
              <a:rPr lang="en-US" sz="1400" b="1" dirty="0">
                <a:latin typeface="Sitka Small" pitchFamily="2" charset="0"/>
              </a:rPr>
              <a:t>NCHEN</a:t>
            </a:r>
            <a:r>
              <a:rPr lang="hr-HR" sz="1400" b="1" dirty="0">
                <a:latin typeface="Sitka Small" pitchFamily="2" charset="0"/>
              </a:rPr>
              <a:t>		</a:t>
            </a:r>
            <a:r>
              <a:rPr lang="hr-HR" sz="1400" dirty="0">
                <a:latin typeface="Sitka Small" pitchFamily="2" charset="0"/>
              </a:rPr>
              <a:t>284,620</a:t>
            </a:r>
            <a:r>
              <a:rPr lang="en-US" sz="1400" dirty="0">
                <a:latin typeface="Sitka Small" pitchFamily="2" charset="0"/>
              </a:rPr>
              <a:t>.00 €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latin typeface="Sitka Small" pitchFamily="2" charset="0"/>
              </a:rPr>
              <a:t>UAEGEAN</a:t>
            </a:r>
            <a:r>
              <a:rPr lang="hr-HR" sz="1400" b="1" dirty="0">
                <a:latin typeface="Sitka Small" pitchFamily="2" charset="0"/>
              </a:rPr>
              <a:t>		</a:t>
            </a:r>
            <a:r>
              <a:rPr lang="hr-HR" sz="1400" dirty="0">
                <a:latin typeface="Sitka Small" pitchFamily="2" charset="0"/>
              </a:rPr>
              <a:t>564,778</a:t>
            </a:r>
            <a:r>
              <a:rPr lang="en-US" sz="1400" dirty="0">
                <a:latin typeface="Sitka Small" pitchFamily="2" charset="0"/>
              </a:rPr>
              <a:t>.</a:t>
            </a:r>
            <a:r>
              <a:rPr lang="hr-HR" sz="1400" dirty="0">
                <a:latin typeface="Sitka Small" pitchFamily="2" charset="0"/>
              </a:rPr>
              <a:t>1</a:t>
            </a:r>
            <a:r>
              <a:rPr lang="en-US" sz="1400" dirty="0">
                <a:latin typeface="Sitka Small" pitchFamily="2" charset="0"/>
              </a:rPr>
              <a:t>0 €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latin typeface="Sitka Small" pitchFamily="2" charset="0"/>
              </a:rPr>
              <a:t>CSIC</a:t>
            </a:r>
            <a:r>
              <a:rPr lang="en-US" sz="1400" dirty="0">
                <a:latin typeface="Sitka Small" pitchFamily="2" charset="0"/>
              </a:rPr>
              <a:t> </a:t>
            </a:r>
            <a:r>
              <a:rPr lang="hr-HR" sz="1400" dirty="0">
                <a:latin typeface="Sitka Small" pitchFamily="2" charset="0"/>
              </a:rPr>
              <a:t>			380,861</a:t>
            </a:r>
            <a:r>
              <a:rPr lang="en-US" sz="1400" dirty="0">
                <a:latin typeface="Sitka Small" pitchFamily="2" charset="0"/>
              </a:rPr>
              <a:t>.</a:t>
            </a:r>
            <a:r>
              <a:rPr lang="hr-HR" sz="1400" dirty="0">
                <a:latin typeface="Sitka Small" pitchFamily="2" charset="0"/>
              </a:rPr>
              <a:t>15</a:t>
            </a:r>
            <a:r>
              <a:rPr lang="en-US" sz="1400" dirty="0">
                <a:latin typeface="Sitka Small" pitchFamily="2" charset="0"/>
              </a:rPr>
              <a:t> €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latin typeface="Sitka Small" pitchFamily="2" charset="0"/>
              </a:rPr>
              <a:t>UA</a:t>
            </a:r>
            <a:r>
              <a:rPr lang="en-US" sz="1400" dirty="0">
                <a:latin typeface="Sitka Small" pitchFamily="2" charset="0"/>
              </a:rPr>
              <a:t> </a:t>
            </a:r>
            <a:r>
              <a:rPr lang="hr-HR" sz="1400" dirty="0">
                <a:latin typeface="Sitka Small" pitchFamily="2" charset="0"/>
              </a:rPr>
              <a:t>			259,999.30</a:t>
            </a:r>
            <a:r>
              <a:rPr lang="en-US" sz="1400" dirty="0">
                <a:latin typeface="Sitka Small" pitchFamily="2" charset="0"/>
              </a:rPr>
              <a:t> €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latin typeface="Sitka Small" pitchFamily="2" charset="0"/>
              </a:rPr>
              <a:t>IRTA - CERCA</a:t>
            </a:r>
            <a:r>
              <a:rPr lang="hr-HR" sz="1400" dirty="0">
                <a:latin typeface="Sitka Small" pitchFamily="2" charset="0"/>
              </a:rPr>
              <a:t>		439,184.71</a:t>
            </a:r>
            <a:r>
              <a:rPr lang="en-US" sz="1400" dirty="0">
                <a:latin typeface="Sitka Small" pitchFamily="2" charset="0"/>
              </a:rPr>
              <a:t> €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latin typeface="Sitka Small" pitchFamily="2" charset="0"/>
              </a:rPr>
              <a:t>IOPR</a:t>
            </a:r>
            <a:r>
              <a:rPr lang="en-US" sz="1400" dirty="0">
                <a:latin typeface="Sitka Small" pitchFamily="2" charset="0"/>
              </a:rPr>
              <a:t> </a:t>
            </a:r>
            <a:r>
              <a:rPr lang="hr-HR" sz="1400" dirty="0">
                <a:latin typeface="Sitka Small" pitchFamily="2" charset="0"/>
              </a:rPr>
              <a:t>			478,290.00</a:t>
            </a:r>
            <a:r>
              <a:rPr lang="en-US" sz="1400" dirty="0">
                <a:latin typeface="Sitka Small" pitchFamily="2" charset="0"/>
              </a:rPr>
              <a:t> €</a:t>
            </a:r>
            <a:br>
              <a:rPr lang="en-US" sz="1400" dirty="0">
                <a:latin typeface="Sitka Small" pitchFamily="2" charset="0"/>
              </a:rPr>
            </a:br>
            <a:r>
              <a:rPr lang="en-US" sz="1400" b="1" dirty="0">
                <a:latin typeface="Sitka Small" pitchFamily="2" charset="0"/>
              </a:rPr>
              <a:t>UMU</a:t>
            </a:r>
            <a:r>
              <a:rPr lang="en-US" sz="1400" dirty="0">
                <a:latin typeface="Sitka Small" pitchFamily="2" charset="0"/>
              </a:rPr>
              <a:t> </a:t>
            </a:r>
            <a:r>
              <a:rPr lang="hr-HR" sz="1400" dirty="0">
                <a:latin typeface="Sitka Small" pitchFamily="2" charset="0"/>
              </a:rPr>
              <a:t>	</a:t>
            </a:r>
            <a:r>
              <a:rPr lang="en-US" sz="1400" dirty="0">
                <a:latin typeface="Sitka Small" pitchFamily="2" charset="0"/>
              </a:rPr>
              <a:t> </a:t>
            </a:r>
            <a:r>
              <a:rPr lang="hr-HR" sz="1400" dirty="0">
                <a:latin typeface="Sitka Small" pitchFamily="2" charset="0"/>
              </a:rPr>
              <a:t>		249,950,93 </a:t>
            </a:r>
            <a:r>
              <a:rPr lang="en-US" sz="1400" dirty="0">
                <a:latin typeface="Sitka Small" pitchFamily="2" charset="0"/>
              </a:rPr>
              <a:t>€</a:t>
            </a:r>
            <a:endParaRPr lang="hr-HR" sz="1400" dirty="0">
              <a:latin typeface="Sitka Small" pitchFamily="2" charset="0"/>
            </a:endParaRPr>
          </a:p>
          <a:p>
            <a:r>
              <a:rPr lang="hr-HR" sz="1400" b="1" dirty="0">
                <a:solidFill>
                  <a:schemeClr val="bg1">
                    <a:lumMod val="50000"/>
                  </a:schemeClr>
                </a:solidFill>
                <a:latin typeface="Sitka Small" pitchFamily="2" charset="0"/>
              </a:rPr>
              <a:t>UKUPNO	        	             3,926,002.27 €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Sitka Small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71A20-CB67-C997-16CF-444CF71E079C}"/>
              </a:ext>
            </a:extLst>
          </p:cNvPr>
          <p:cNvSpPr txBox="1"/>
          <p:nvPr/>
        </p:nvSpPr>
        <p:spPr>
          <a:xfrm>
            <a:off x="510600" y="1644455"/>
            <a:ext cx="5250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Fundacion Universidad Catolica de Valencia San Vicente Martir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Aquarium Pula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Universita degli studi di Napoli Federico II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Sveučilište u Zadru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Ludwig-Maximilians-Universität München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Panepistimio Aigaiou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Agencia Estatal Consejo Superior de Investigaciones Cientificas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Universidad de Alicante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Institut de recerca i Tehnologia Agroalimentaries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Institut Oceanographique Paul Ricard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itka Banner" pitchFamily="2" charset="0"/>
              </a:rPr>
              <a:t>Universidad de Murcia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r-HR" i="1" dirty="0">
              <a:solidFill>
                <a:prstClr val="white"/>
              </a:solidFill>
              <a:latin typeface="Sen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1018AD-EC48-D3BA-5060-BC7E33D6C42A}"/>
              </a:ext>
            </a:extLst>
          </p:cNvPr>
          <p:cNvCxnSpPr>
            <a:cxnSpLocks/>
          </p:cNvCxnSpPr>
          <p:nvPr/>
        </p:nvCxnSpPr>
        <p:spPr>
          <a:xfrm>
            <a:off x="5760720" y="1106142"/>
            <a:ext cx="0" cy="5751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4D0E1D7-989D-BFC0-4178-1B5E95690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20" y="4311833"/>
            <a:ext cx="5472548" cy="2386163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EBA5772-7E6E-E0D9-2584-397C058A31A5}"/>
              </a:ext>
            </a:extLst>
          </p:cNvPr>
          <p:cNvGrpSpPr/>
          <p:nvPr/>
        </p:nvGrpSpPr>
        <p:grpSpPr>
          <a:xfrm>
            <a:off x="6847258" y="4362524"/>
            <a:ext cx="3666154" cy="1987739"/>
            <a:chOff x="6847258" y="4362524"/>
            <a:chExt cx="3666154" cy="198773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803F2F9-B097-DA5D-8DB8-71F4CE752F49}"/>
                </a:ext>
              </a:extLst>
            </p:cNvPr>
            <p:cNvSpPr/>
            <p:nvPr/>
          </p:nvSpPr>
          <p:spPr>
            <a:xfrm>
              <a:off x="7001882" y="5898043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B4C9B5-6592-C154-B74C-9FD64FEA04BF}"/>
                </a:ext>
              </a:extLst>
            </p:cNvPr>
            <p:cNvSpPr/>
            <p:nvPr/>
          </p:nvSpPr>
          <p:spPr>
            <a:xfrm>
              <a:off x="8826255" y="4969517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669F0E-C3C7-CD71-B6F3-053D352B1D19}"/>
                </a:ext>
              </a:extLst>
            </p:cNvPr>
            <p:cNvSpPr/>
            <p:nvPr/>
          </p:nvSpPr>
          <p:spPr>
            <a:xfrm>
              <a:off x="9088306" y="5209455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549394-BE21-3371-0BD6-CF1ABD037A72}"/>
                </a:ext>
              </a:extLst>
            </p:cNvPr>
            <p:cNvSpPr/>
            <p:nvPr/>
          </p:nvSpPr>
          <p:spPr>
            <a:xfrm>
              <a:off x="8417215" y="4362524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871E49E-3C96-4DA2-706B-048DFCF079FB}"/>
                </a:ext>
              </a:extLst>
            </p:cNvPr>
            <p:cNvSpPr/>
            <p:nvPr/>
          </p:nvSpPr>
          <p:spPr>
            <a:xfrm>
              <a:off x="8817428" y="5660397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DD87FD-2745-6433-43CA-2868155AA2DE}"/>
                </a:ext>
              </a:extLst>
            </p:cNvPr>
            <p:cNvSpPr/>
            <p:nvPr/>
          </p:nvSpPr>
          <p:spPr>
            <a:xfrm>
              <a:off x="10418088" y="5976751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EB91436-2FAC-2C4A-C601-E5C1837C4CFA}"/>
                </a:ext>
              </a:extLst>
            </p:cNvPr>
            <p:cNvSpPr/>
            <p:nvPr/>
          </p:nvSpPr>
          <p:spPr>
            <a:xfrm>
              <a:off x="7049544" y="6029653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6D72C3-BE57-2BDB-DC05-4BFE326B5D15}"/>
                </a:ext>
              </a:extLst>
            </p:cNvPr>
            <p:cNvSpPr/>
            <p:nvPr/>
          </p:nvSpPr>
          <p:spPr>
            <a:xfrm>
              <a:off x="7097206" y="5825829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43A0EF3-3083-09B0-1F6F-8A6F0F8D7EB3}"/>
                </a:ext>
              </a:extLst>
            </p:cNvPr>
            <p:cNvSpPr/>
            <p:nvPr/>
          </p:nvSpPr>
          <p:spPr>
            <a:xfrm>
              <a:off x="6886538" y="6232969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9093D2-A84F-30DE-27CE-B502732410EE}"/>
                </a:ext>
              </a:extLst>
            </p:cNvPr>
            <p:cNvSpPr/>
            <p:nvPr/>
          </p:nvSpPr>
          <p:spPr>
            <a:xfrm>
              <a:off x="6847258" y="6088300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2DD9A8-B5F1-C670-4606-A5E2784DF0D8}"/>
                </a:ext>
              </a:extLst>
            </p:cNvPr>
            <p:cNvSpPr/>
            <p:nvPr/>
          </p:nvSpPr>
          <p:spPr>
            <a:xfrm>
              <a:off x="7724904" y="5268102"/>
              <a:ext cx="95324" cy="11729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B376FDD-BD15-2A43-AD0F-7783C6C47C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37" name="Picture 36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45A9C1E0-1ADD-143E-F3B5-E4F76BF55F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2B5D-7741-640B-0F9D-6A944957C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Top Corners One Rounded and One Snipped 39">
            <a:extLst>
              <a:ext uri="{FF2B5EF4-FFF2-40B4-BE49-F238E27FC236}">
                <a16:creationId xmlns:a16="http://schemas.microsoft.com/office/drawing/2014/main" id="{021BDF2F-B20D-13E0-E9EE-02719DA900F4}"/>
              </a:ext>
            </a:extLst>
          </p:cNvPr>
          <p:cNvSpPr/>
          <p:nvPr/>
        </p:nvSpPr>
        <p:spPr>
          <a:xfrm>
            <a:off x="0" y="424902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F48E-C4DF-A09C-7DEC-70625EFA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Sitka Banner" pitchFamily="2" charset="0"/>
              </a:rPr>
              <a:t>OPĆE INFORMACIJE</a:t>
            </a:r>
            <a:endParaRPr lang="en-US" sz="3600" b="1" dirty="0">
              <a:latin typeface="Sitka Bann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3CCB6-5A48-2942-694A-87127D83F8D0}"/>
              </a:ext>
            </a:extLst>
          </p:cNvPr>
          <p:cNvSpPr txBox="1"/>
          <p:nvPr/>
        </p:nvSpPr>
        <p:spPr>
          <a:xfrm>
            <a:off x="685057" y="345446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tx1"/>
                </a:solidFill>
                <a:latin typeface="Sitka Banner" panose="02000505000000020004" pitchFamily="2" charset="0"/>
              </a:rPr>
              <a:t>IV. </a:t>
            </a:r>
            <a:r>
              <a:rPr lang="hr-HR" sz="2400" b="1" dirty="0">
                <a:latin typeface="Sitka Banner" panose="02000505000000020004" pitchFamily="2" charset="0"/>
              </a:rPr>
              <a:t>PROJEKTNE AKTIVNOSTI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98CC7C-2288-DD99-5E58-4F146E1093A7}"/>
              </a:ext>
            </a:extLst>
          </p:cNvPr>
          <p:cNvSpPr txBox="1"/>
          <p:nvPr/>
        </p:nvSpPr>
        <p:spPr>
          <a:xfrm>
            <a:off x="499771" y="4017690"/>
            <a:ext cx="67836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200" dirty="0">
                <a:latin typeface="Sitka Banner" panose="02000505000000020004" pitchFamily="2" charset="0"/>
              </a:rPr>
              <a:t>Razmnožavanje periski u kontroliranim uvjetima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200" dirty="0">
                <a:latin typeface="Sitka Banner" panose="02000505000000020004" pitchFamily="2" charset="0"/>
              </a:rPr>
              <a:t>Razvoj protokola za repopulaciju i translokaciju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200" dirty="0">
                <a:latin typeface="Sitka Banner" panose="02000505000000020004" pitchFamily="2" charset="0"/>
              </a:rPr>
              <a:t>Detekcija područja za repopulaciju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200" dirty="0">
                <a:latin typeface="Sitka Banner" panose="02000505000000020004" pitchFamily="2" charset="0"/>
              </a:rPr>
              <a:t>Istraživanje novih tretmana bolesti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200" dirty="0">
              <a:solidFill>
                <a:prstClr val="white"/>
              </a:solidFill>
              <a:latin typeface="Sitka Banner" panose="02000505000000020004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200" dirty="0">
                <a:latin typeface="Sitka Banner" panose="02000505000000020004" pitchFamily="2" charset="0"/>
              </a:rPr>
              <a:t>Provedba s naglaskom na međunarodnu suradnju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200" dirty="0">
                <a:latin typeface="Sitka Banner" panose="02000505000000020004" pitchFamily="2" charset="0"/>
              </a:rPr>
              <a:t>i očuvanje genetske raznolikosti vrste</a:t>
            </a:r>
            <a:endParaRPr lang="hr-HR" sz="2200" dirty="0">
              <a:solidFill>
                <a:prstClr val="white"/>
              </a:solidFill>
              <a:latin typeface="Sitka Banner" panose="02000505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89FBA-343C-399F-6E61-60B7FAB0CA27}"/>
              </a:ext>
            </a:extLst>
          </p:cNvPr>
          <p:cNvSpPr txBox="1"/>
          <p:nvPr/>
        </p:nvSpPr>
        <p:spPr>
          <a:xfrm>
            <a:off x="8705468" y="1800430"/>
            <a:ext cx="2247178" cy="1200329"/>
          </a:xfrm>
          <a:prstGeom prst="rect">
            <a:avLst/>
          </a:prstGeom>
          <a:noFill/>
          <a:ln w="28575">
            <a:solidFill>
              <a:srgbClr val="E0F39B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en" pitchFamily="2" charset="0"/>
              </a:rPr>
              <a:t>5 godina provedbe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en" pitchFamily="2" charset="0"/>
              </a:rPr>
              <a:t>16 radnih paketa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en" pitchFamily="2" charset="0"/>
              </a:rPr>
              <a:t>48 isporučevina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prstClr val="white"/>
                </a:solidFill>
                <a:latin typeface="Sen" pitchFamily="2" charset="0"/>
              </a:rPr>
              <a:t>58 milestones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2BFD8-B151-5365-0BAF-53225E99BDC4}"/>
              </a:ext>
            </a:extLst>
          </p:cNvPr>
          <p:cNvSpPr txBox="1"/>
          <p:nvPr/>
        </p:nvSpPr>
        <p:spPr>
          <a:xfrm>
            <a:off x="499772" y="1669364"/>
            <a:ext cx="82056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>
                <a:solidFill>
                  <a:srgbClr val="FFFF00"/>
                </a:solidFill>
                <a:latin typeface="Sitka Banner" panose="02000505000000020004" pitchFamily="2" charset="0"/>
              </a:rPr>
              <a:t>Oporavak, plemenite periske (Pinna nobilis), kritično ugrožene </a:t>
            </a:r>
          </a:p>
          <a:p>
            <a:r>
              <a:rPr lang="hr-HR" sz="2200" dirty="0">
                <a:solidFill>
                  <a:srgbClr val="FFFF00"/>
                </a:solidFill>
                <a:latin typeface="Sitka Banner" panose="02000505000000020004" pitchFamily="2" charset="0"/>
              </a:rPr>
              <a:t>endemske sredozemne vrste koja je od 2016. godine na rubu opstanka </a:t>
            </a:r>
          </a:p>
          <a:p>
            <a:r>
              <a:rPr lang="hr-HR" dirty="0">
                <a:latin typeface="Sitka Banner" panose="02000505000000020004" pitchFamily="2" charset="0"/>
              </a:rPr>
              <a:t>Glavni uzročnici masovnog pomora uključuju protozoa </a:t>
            </a:r>
            <a:r>
              <a:rPr lang="hr-HR" i="1" dirty="0">
                <a:latin typeface="Sitka Banner" panose="02000505000000020004" pitchFamily="2" charset="0"/>
              </a:rPr>
              <a:t>Haplosporidium pinnae</a:t>
            </a:r>
            <a:r>
              <a:rPr lang="hr-HR" dirty="0">
                <a:latin typeface="Sitka Banner" panose="02000505000000020004" pitchFamily="2" charset="0"/>
              </a:rPr>
              <a:t>, </a:t>
            </a:r>
            <a:r>
              <a:rPr lang="hr-HR" i="1" dirty="0">
                <a:latin typeface="Sitka Banner" panose="02000505000000020004" pitchFamily="2" charset="0"/>
              </a:rPr>
              <a:t>Mycobacterium</a:t>
            </a:r>
            <a:r>
              <a:rPr lang="hr-HR" dirty="0">
                <a:latin typeface="Sitka Banner" panose="02000505000000020004" pitchFamily="2" charset="0"/>
              </a:rPr>
              <a:t> sp. i prethodnu infekciju pikornavirusom </a:t>
            </a:r>
          </a:p>
          <a:p>
            <a:r>
              <a:rPr lang="hr-HR" dirty="0">
                <a:latin typeface="Sitka Banner" panose="02000505000000020004" pitchFamily="2" charset="0"/>
              </a:rPr>
              <a:t>koja je oslabila imunološki sustav jedinki.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80EEA-7B9F-0CEC-3AB2-0024C73C353D}"/>
              </a:ext>
            </a:extLst>
          </p:cNvPr>
          <p:cNvSpPr txBox="1"/>
          <p:nvPr/>
        </p:nvSpPr>
        <p:spPr>
          <a:xfrm>
            <a:off x="666750" y="12076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tx1"/>
                </a:solidFill>
                <a:latin typeface="Sitka Banner" panose="02000505000000020004" pitchFamily="2" charset="0"/>
              </a:rPr>
              <a:t>III. CILJ </a:t>
            </a:r>
            <a:r>
              <a:rPr lang="hr-HR" sz="2400" b="1" dirty="0">
                <a:latin typeface="Sitka Banner" panose="02000505000000020004" pitchFamily="2" charset="0"/>
              </a:rPr>
              <a:t>PROJEKTA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ACEB99-6E1A-150D-86D4-36B7547D2C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958" y="3196945"/>
            <a:ext cx="4113688" cy="3086911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F19B5F-0B1F-6B6D-3107-F252D383D1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15" name="Picture 14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8C07BA07-E7FA-82F6-BAF6-699AB08B7B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85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5702D-EC7B-8C7B-0E4D-E4DFB9641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11C949D7-78F9-00E9-2693-2AD7C22ADCA7}"/>
              </a:ext>
            </a:extLst>
          </p:cNvPr>
          <p:cNvSpPr/>
          <p:nvPr/>
        </p:nvSpPr>
        <p:spPr>
          <a:xfrm>
            <a:off x="-64654" y="554795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27A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BBC383-E68B-AEA6-BDA1-E59D5EA04448}"/>
              </a:ext>
            </a:extLst>
          </p:cNvPr>
          <p:cNvSpPr txBox="1">
            <a:spLocks/>
          </p:cNvSpPr>
          <p:nvPr/>
        </p:nvSpPr>
        <p:spPr>
          <a:xfrm>
            <a:off x="756362" y="534093"/>
            <a:ext cx="9044402" cy="68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itchFamily="2" charset="0"/>
                <a:ea typeface="+mj-ea"/>
                <a:cs typeface="+mj-cs"/>
              </a:rPr>
              <a:t>RAZVOJ PROJEKTA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6F8F5"/>
              </a:solidFill>
              <a:effectLst/>
              <a:uLnTx/>
              <a:uFillTx/>
              <a:latin typeface="Sitka Banner" pitchFamily="2" charset="0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ED675-955D-78B6-A8E6-5724BB27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505661"/>
            <a:ext cx="10515600" cy="447758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Sitka Banner" panose="02000505000000020004" pitchFamily="2" charset="0"/>
              </a:rPr>
              <a:t>Jasna koncepcija projekta - poveznica na prethodni projekt PINNARCA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Sitka Banner" panose="02000505000000020004" pitchFamily="2" charset="0"/>
              </a:rPr>
              <a:t>Strukturirano pisanje prijedloga - konkretne smjernice</a:t>
            </a:r>
          </a:p>
          <a:p>
            <a:pPr marL="0" indent="0">
              <a:buNone/>
            </a:pPr>
            <a:r>
              <a:rPr lang="hr-HR" dirty="0">
                <a:latin typeface="Sitka Banner" panose="02000505000000020004" pitchFamily="2" charset="0"/>
              </a:rPr>
              <a:t>   vodećeg partnera.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Sitka Banner" panose="02000505000000020004" pitchFamily="2" charset="0"/>
              </a:rPr>
              <a:t>Financijski okvir - planirane aktivnosti usmjeravaju budžet.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Sitka Banner" panose="02000505000000020004" pitchFamily="2" charset="0"/>
              </a:rPr>
              <a:t>Suradnja s vodećim partnerom - usklađene potrebe i mogućnosti  partnera, brza razmjena podataka.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Sitka Banner" panose="02000505000000020004" pitchFamily="2" charset="0"/>
              </a:rPr>
              <a:t>Redoviti online sastanci - "jedan na jedan" (vodeći - partner)</a:t>
            </a:r>
          </a:p>
          <a:p>
            <a:pPr marL="0" indent="0">
              <a:buNone/>
            </a:pPr>
            <a:r>
              <a:rPr lang="hr-HR" dirty="0">
                <a:latin typeface="Sitka Banner" panose="02000505000000020004" pitchFamily="2" charset="0"/>
              </a:rPr>
              <a:t>   za precizniju i bržu koordinaciju.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Sitka Banner" panose="02000505000000020004" pitchFamily="2" charset="0"/>
              </a:rPr>
              <a:t>Detaljan opis staništa i područja istraživanja.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Sitka Banner" panose="02000505000000020004" pitchFamily="2" charset="0"/>
              </a:rPr>
              <a:t>Pravno-administrativni zahtjevi relativno jednostavni.</a:t>
            </a:r>
          </a:p>
          <a:p>
            <a:endParaRPr lang="hr-HR" dirty="0">
              <a:latin typeface="Sitka Banner" panose="02000505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59CF9-7265-DBFD-25B6-067DA1081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3" name="Picture 2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61AADF44-5F72-E036-1475-9216D78175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D4A37-11B7-40B7-49D3-F53C5D094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903" y="3929143"/>
            <a:ext cx="2711394" cy="1807596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9454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8C650-D56B-DCC1-69F0-9495C237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295EF274-D672-5270-6D18-ECF705179293}"/>
              </a:ext>
            </a:extLst>
          </p:cNvPr>
          <p:cNvSpPr/>
          <p:nvPr/>
        </p:nvSpPr>
        <p:spPr>
          <a:xfrm>
            <a:off x="-64654" y="554795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27A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6D44F5-A62E-CE82-D427-DD3AED8E832F}"/>
              </a:ext>
            </a:extLst>
          </p:cNvPr>
          <p:cNvSpPr txBox="1">
            <a:spLocks/>
          </p:cNvSpPr>
          <p:nvPr/>
        </p:nvSpPr>
        <p:spPr>
          <a:xfrm>
            <a:off x="756362" y="534093"/>
            <a:ext cx="9044402" cy="68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itchFamily="2" charset="0"/>
                <a:ea typeface="+mj-ea"/>
                <a:cs typeface="+mj-cs"/>
              </a:rPr>
              <a:t>ZAKLJUČAK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6F8F5"/>
              </a:solidFill>
              <a:effectLst/>
              <a:uLnTx/>
              <a:uFillTx/>
              <a:latin typeface="Sitka Banner" pitchFamily="2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9584A-7010-1E3E-1BA5-210B2D9345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3" name="Picture 2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0E560F3A-C077-C8F6-FFDC-88EC099A13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78D3B85-0386-C6A7-01F2-9D2A2EA1F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5017" y="1329942"/>
            <a:ext cx="106618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Banner" panose="02000505000000020004" pitchFamily="2" charset="0"/>
              </a:rPr>
              <a:t> Pozitivno iskustvo pripreme prijave </a:t>
            </a:r>
            <a:r>
              <a:rPr lang="sr-Latn-RS" altLang="sr-Latn-RS" sz="2400" dirty="0">
                <a:latin typeface="Sitka Banner" panose="02000505000000020004" pitchFamily="2" charset="0"/>
              </a:rPr>
              <a:t>zahvaljujuć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Banner" panose="02000505000000020004" pitchFamily="2" charset="0"/>
              </a:rPr>
              <a:t>i jasnom vodstvu vodećeg partnera.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Latn-RS" altLang="sr-Latn-RS" sz="2400" dirty="0">
                <a:latin typeface="Sitka Banner" panose="02000505000000020004" pitchFamily="2" charset="0"/>
              </a:rPr>
              <a:t> Bez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Banner" panose="02000505000000020004" pitchFamily="2" charset="0"/>
              </a:rPr>
              <a:t> većih izazova s dobro strukturiranim aktivnostima.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Banner" panose="02000505000000020004" pitchFamily="2" charset="0"/>
              </a:rPr>
              <a:t> Projekt omogućuje nastavak postojećih aktivnosti uz suradnju i institucionalnu podršku.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Banner" panose="02000505000000020004" pitchFamily="2" charset="0"/>
              </a:rPr>
              <a:t> U projekt su uključeni relevantni europski stručnjaci za očuvanje plemenite periske.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r-Latn-RS" altLang="sr-Latn-RS" sz="2400" dirty="0">
              <a:latin typeface="Sitka Banner" panose="02000505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r-Latn-R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Banner" panose="0200050500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Banner" panose="02000505000000020004" pitchFamily="2" charset="0"/>
              </a:rPr>
              <a:t> 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Sitka Banner" panose="02000505000000020004" pitchFamily="2" charset="0"/>
              </a:rPr>
              <a:t>Vjerujemo da ćemo kroz projekt dati konkretan doprinos oporavku plemenite periske.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E966A0-E7D7-5F09-B2FB-857674D422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62" y="4449725"/>
            <a:ext cx="2466753" cy="1853480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5714D-EF63-0577-01D9-0B05B145AC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048" y="4429023"/>
            <a:ext cx="2498909" cy="1874182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41F4A8-B489-1993-AAE3-A924BAFF84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67890" y="4429023"/>
            <a:ext cx="2504218" cy="1878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663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CE4768-83B7-4505-A05B-AC45D98E1EA4}"/>
              </a:ext>
            </a:extLst>
          </p:cNvPr>
          <p:cNvSpPr/>
          <p:nvPr/>
        </p:nvSpPr>
        <p:spPr>
          <a:xfrm>
            <a:off x="0" y="475514"/>
            <a:ext cx="4290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latin typeface="Sitka Banner" panose="02000505000000020004" pitchFamily="2" charset="0"/>
              </a:rPr>
              <a:t>HVALA </a:t>
            </a:r>
          </a:p>
          <a:p>
            <a:r>
              <a:rPr lang="hr-HR" sz="4000" b="1" dirty="0">
                <a:latin typeface="Sitka Banner" panose="02000505000000020004" pitchFamily="2" charset="0"/>
              </a:rPr>
              <a:t>NA PAŽNJI!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  <a:p>
            <a:endParaRPr lang="hr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E0453-6A85-B2AA-ECAC-CC49A1BAC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3" name="Picture 2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E7C97668-7A12-7C7B-A2AA-A43C33DA15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56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FB6D03F-BDFA-08A9-D3AB-41D259496E28}"/>
              </a:ext>
            </a:extLst>
          </p:cNvPr>
          <p:cNvSpPr txBox="1"/>
          <p:nvPr/>
        </p:nvSpPr>
        <p:spPr>
          <a:xfrm>
            <a:off x="236967" y="0"/>
            <a:ext cx="703729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4900" b="1" i="0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AQUARIUM PULA </a:t>
            </a:r>
          </a:p>
          <a:p>
            <a:pPr marL="342900" indent="-342900">
              <a:buFont typeface="Sitka Banner" pitchFamily="2" charset="0"/>
              <a:buChar char="–"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E6F8F5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Privatni akvarij otvoren za javnost (MSP)</a:t>
            </a:r>
          </a:p>
          <a:p>
            <a:pPr marL="342900" indent="-342900">
              <a:buFont typeface="Sitka Banner" pitchFamily="2" charset="0"/>
              <a:buChar char="–"/>
            </a:pPr>
            <a:r>
              <a:rPr lang="hr-HR" sz="2400" b="1" dirty="0">
                <a:solidFill>
                  <a:srgbClr val="E6F8F5"/>
                </a:solidFill>
                <a:latin typeface="Sitka Banner" panose="02000505000000020004" pitchFamily="2" charset="0"/>
                <a:ea typeface="+mj-ea"/>
                <a:cs typeface="+mj-cs"/>
              </a:rPr>
              <a:t>Naglasak na konzervacijske aktivnosti od </a:t>
            </a:r>
          </a:p>
          <a:p>
            <a:r>
              <a:rPr lang="hr-HR" sz="2400" b="1" dirty="0">
                <a:solidFill>
                  <a:srgbClr val="E6F8F5"/>
                </a:solidFill>
                <a:latin typeface="Sitka Banner" panose="02000505000000020004" pitchFamily="2" charset="0"/>
                <a:ea typeface="+mj-ea"/>
                <a:cs typeface="+mj-cs"/>
              </a:rPr>
              <a:t>	samog početka djelovanja (2000.)</a:t>
            </a:r>
          </a:p>
          <a:p>
            <a:pPr marL="342900" indent="-342900">
              <a:buFontTx/>
              <a:buChar char="-"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E6F8F5"/>
              </a:solidFill>
              <a:effectLst/>
              <a:uLnTx/>
              <a:uFillTx/>
              <a:latin typeface="Sitka Banner" panose="02000505000000020004" pitchFamily="2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AB428-416E-9A89-BFB3-480F5DE39E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662" y="2248679"/>
            <a:ext cx="5725180" cy="4291016"/>
          </a:xfrm>
          <a:prstGeom prst="rect">
            <a:avLst/>
          </a:prstGeom>
          <a:ln w="190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09976-428B-582F-A079-5900B37F09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338" y="548892"/>
            <a:ext cx="4371777" cy="4285788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F3650-1184-8643-2368-88E0D59B7E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9" name="Picture 8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A79EE552-5823-9596-7A3E-094F12B839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67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85A9B7-BBDA-41BC-AEC2-E30F0FB0953A}"/>
              </a:ext>
            </a:extLst>
          </p:cNvPr>
          <p:cNvSpPr/>
          <p:nvPr/>
        </p:nvSpPr>
        <p:spPr>
          <a:xfrm>
            <a:off x="397111" y="459019"/>
            <a:ext cx="2434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F0"/>
                </a:solidFill>
                <a:latin typeface="Sitka Banner" panose="02000505000000020004" pitchFamily="2" charset="0"/>
              </a:rPr>
              <a:t>JADRAN I MEDITERAN</a:t>
            </a:r>
            <a:r>
              <a:rPr lang="hr-HR" dirty="0">
                <a:solidFill>
                  <a:srgbClr val="00B0F0"/>
                </a:solidFill>
                <a:latin typeface="Sitka Banner" panose="02000505000000020004" pitchFamily="2" charset="0"/>
              </a:rPr>
              <a:t>:</a:t>
            </a:r>
            <a:endParaRPr lang="en-US" dirty="0">
              <a:solidFill>
                <a:srgbClr val="00B0F0"/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094055-D5A6-4D72-8F50-97E74243D36F}"/>
              </a:ext>
            </a:extLst>
          </p:cNvPr>
          <p:cNvSpPr/>
          <p:nvPr/>
        </p:nvSpPr>
        <p:spPr>
          <a:xfrm>
            <a:off x="415111" y="1207396"/>
            <a:ext cx="1592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OTVORENO MORE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B23B8-8CBF-457F-9F74-10A6878B3D95}"/>
              </a:ext>
            </a:extLst>
          </p:cNvPr>
          <p:cNvSpPr/>
          <p:nvPr/>
        </p:nvSpPr>
        <p:spPr>
          <a:xfrm>
            <a:off x="415111" y="1661493"/>
            <a:ext cx="2720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LIVADE MORSKIH CVJETNICA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815E3-A9E6-4429-BC0F-64E765E9B3D3}"/>
              </a:ext>
            </a:extLst>
          </p:cNvPr>
          <p:cNvSpPr/>
          <p:nvPr/>
        </p:nvSpPr>
        <p:spPr>
          <a:xfrm>
            <a:off x="415111" y="2132954"/>
            <a:ext cx="2720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PJESKOVITO DNO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C1453E-B26C-4906-B61E-2B7D6D297BC9}"/>
              </a:ext>
            </a:extLst>
          </p:cNvPr>
          <p:cNvSpPr/>
          <p:nvPr/>
        </p:nvSpPr>
        <p:spPr>
          <a:xfrm>
            <a:off x="415111" y="2604415"/>
            <a:ext cx="2720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MEDUZE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88F88-6D05-4EDB-8A55-855CA90A4798}"/>
              </a:ext>
            </a:extLst>
          </p:cNvPr>
          <p:cNvSpPr/>
          <p:nvPr/>
        </p:nvSpPr>
        <p:spPr>
          <a:xfrm>
            <a:off x="415111" y="3116237"/>
            <a:ext cx="2720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GOSPODARSKI VAŽNE VRSTE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643E95-D739-4781-86BA-ADF189EB031C}"/>
              </a:ext>
            </a:extLst>
          </p:cNvPr>
          <p:cNvSpPr/>
          <p:nvPr/>
        </p:nvSpPr>
        <p:spPr>
          <a:xfrm>
            <a:off x="415111" y="4139704"/>
            <a:ext cx="2720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FFC000"/>
                </a:solidFill>
                <a:latin typeface="Sitka Banner" panose="02000505000000020004" pitchFamily="2" charset="0"/>
              </a:rPr>
              <a:t>PLEMENITO UTOČIŠTE</a:t>
            </a:r>
            <a:endParaRPr lang="en-US" sz="1400" b="1" dirty="0">
              <a:solidFill>
                <a:srgbClr val="FFC000"/>
              </a:solidFill>
              <a:latin typeface="Sitka Banner" panose="02000505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57E0D-08A3-4948-8E91-E88F81DF99CA}"/>
              </a:ext>
            </a:extLst>
          </p:cNvPr>
          <p:cNvSpPr/>
          <p:nvPr/>
        </p:nvSpPr>
        <p:spPr>
          <a:xfrm>
            <a:off x="415111" y="4555316"/>
            <a:ext cx="3763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FFC000"/>
                </a:solidFill>
                <a:latin typeface="Sitka Banner" panose="02000505000000020004" pitchFamily="2" charset="0"/>
              </a:rPr>
              <a:t>CENTAR ZA OPORAVAK MORSKIH KORNJAČA</a:t>
            </a:r>
            <a:endParaRPr lang="en-US" sz="1400" b="1" dirty="0">
              <a:solidFill>
                <a:srgbClr val="FFC000"/>
              </a:solidFill>
              <a:latin typeface="Sitka Banner" panose="02000505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C0CBC7-6081-4964-920B-591FD0248D75}"/>
              </a:ext>
            </a:extLst>
          </p:cNvPr>
          <p:cNvSpPr/>
          <p:nvPr/>
        </p:nvSpPr>
        <p:spPr>
          <a:xfrm>
            <a:off x="6709435" y="320519"/>
            <a:ext cx="1340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EGZOTIČNI </a:t>
            </a:r>
          </a:p>
          <a:p>
            <a:r>
              <a:rPr lang="hr-HR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Sitka Banner" panose="02000505000000020004" pitchFamily="2" charset="0"/>
              </a:rPr>
              <a:t>POSTAV:</a:t>
            </a:r>
            <a:endParaRPr lang="en-US" b="1" dirty="0">
              <a:solidFill>
                <a:schemeClr val="accent2">
                  <a:lumMod val="50000"/>
                  <a:lumOff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2138AF-38D7-41CA-80FE-5D3A3694D194}"/>
              </a:ext>
            </a:extLst>
          </p:cNvPr>
          <p:cNvSpPr/>
          <p:nvPr/>
        </p:nvSpPr>
        <p:spPr>
          <a:xfrm>
            <a:off x="6641002" y="1399425"/>
            <a:ext cx="1636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KORALJNI GREBEN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83B65E-156F-486A-ACED-A0A733B62119}"/>
              </a:ext>
            </a:extLst>
          </p:cNvPr>
          <p:cNvSpPr/>
          <p:nvPr/>
        </p:nvSpPr>
        <p:spPr>
          <a:xfrm>
            <a:off x="6641002" y="1868464"/>
            <a:ext cx="2943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TROPSKE LAGUNE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B46B90-457D-4AD6-908D-C9075DBE8B17}"/>
              </a:ext>
            </a:extLst>
          </p:cNvPr>
          <p:cNvSpPr/>
          <p:nvPr/>
        </p:nvSpPr>
        <p:spPr>
          <a:xfrm>
            <a:off x="6641002" y="2315973"/>
            <a:ext cx="2943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GREBENSKI MORSKI PSI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B44B20-1E48-4EF4-B51F-C3BB4ED36447}"/>
              </a:ext>
            </a:extLst>
          </p:cNvPr>
          <p:cNvSpPr/>
          <p:nvPr/>
        </p:nvSpPr>
        <p:spPr>
          <a:xfrm>
            <a:off x="6641002" y="2763482"/>
            <a:ext cx="2943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STANIŠTA JUŽNE AMERIKE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E9F99-AAAD-4867-AC28-7AC78E145246}"/>
              </a:ext>
            </a:extLst>
          </p:cNvPr>
          <p:cNvSpPr/>
          <p:nvPr/>
        </p:nvSpPr>
        <p:spPr>
          <a:xfrm>
            <a:off x="6641002" y="3210991"/>
            <a:ext cx="2943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STANIŠTA INDONEZIJE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pic>
        <p:nvPicPr>
          <p:cNvPr id="20" name="Picture 19" descr="F:\Žana\Slike\Elvis Malagić\36063199_1755512284556649_740250657281277952_o.jpg">
            <a:extLst>
              <a:ext uri="{FF2B5EF4-FFF2-40B4-BE49-F238E27FC236}">
                <a16:creationId xmlns:a16="http://schemas.microsoft.com/office/drawing/2014/main" id="{82B58CB8-4A5D-4699-8AFB-DFD3DCD08FD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409" y="2494826"/>
            <a:ext cx="1494471" cy="9944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F:\Žana\Slike\Elvis Malagić\35972891_1757094644398413_1018644235475222528_o.jpg">
            <a:extLst>
              <a:ext uri="{FF2B5EF4-FFF2-40B4-BE49-F238E27FC236}">
                <a16:creationId xmlns:a16="http://schemas.microsoft.com/office/drawing/2014/main" id="{D589F6F1-89B7-4628-8DA7-9EB45941447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460" y="1474822"/>
            <a:ext cx="1495425" cy="9969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DA3C19-67F4-4B65-A656-9B7B296B7B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910" y="625743"/>
            <a:ext cx="1865824" cy="1244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9C5324-DA75-4BC1-A4B2-791C3F7F75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523" y="2847630"/>
            <a:ext cx="2132962" cy="159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380468-969B-47E8-8235-E2D2F313E5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349" y="2184655"/>
            <a:ext cx="1778386" cy="1334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023096-F38B-4EDB-A8B9-EAC5BA1E3B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50" y="776135"/>
            <a:ext cx="1752795" cy="1314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AA24BA0-1656-4E55-8BCD-398749903E89}"/>
              </a:ext>
            </a:extLst>
          </p:cNvPr>
          <p:cNvSpPr/>
          <p:nvPr/>
        </p:nvSpPr>
        <p:spPr>
          <a:xfrm>
            <a:off x="415110" y="3604226"/>
            <a:ext cx="294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chemeClr val="tx1">
                    <a:lumMod val="95000"/>
                  </a:schemeClr>
                </a:solidFill>
                <a:latin typeface="Sitka Banner" panose="02000505000000020004" pitchFamily="2" charset="0"/>
              </a:rPr>
              <a:t>HLADNA SLATKOVODNA STANIŠTA</a:t>
            </a:r>
            <a:endParaRPr lang="en-US" sz="1400" b="1" dirty="0">
              <a:latin typeface="Sitka Banner" panose="02000505000000020004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D7F0BD0-4215-4962-BFC7-1D995200A1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04" y="4003177"/>
            <a:ext cx="1882740" cy="14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EC5DE8F-ECFF-4F57-8663-EF0EB99D94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698" y="4872433"/>
            <a:ext cx="2531151" cy="1898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D8CF729-C383-4AF4-A950-D3E3E5F02F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246" y="1978748"/>
            <a:ext cx="1604636" cy="1203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1929F1-CC2C-4037-A3D3-3B8E2323E3F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906" y="4487586"/>
            <a:ext cx="1882738" cy="14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5DAE72-AC79-D0A3-8FAF-AE7FEE702DA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25" name="Picture 24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D89084E1-06C1-88F7-F879-07B8E887765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4F5A2F-F365-8B63-E2F9-EA627B83EB1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77" y="4883681"/>
            <a:ext cx="3245728" cy="1876033"/>
          </a:xfrm>
          <a:prstGeom prst="rect">
            <a:avLst/>
          </a:prstGeom>
          <a:noFill/>
          <a:ln w="508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F:\Žana\Slike\Elvis Malagić\35671753_1755511847890026_7611411170750103552_o.jpg">
            <a:extLst>
              <a:ext uri="{FF2B5EF4-FFF2-40B4-BE49-F238E27FC236}">
                <a16:creationId xmlns:a16="http://schemas.microsoft.com/office/drawing/2014/main" id="{2DCC8A2F-D7B8-4EE8-8207-FACAB54CF158}"/>
              </a:ext>
            </a:extLst>
          </p:cNvPr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8359" y="3658500"/>
            <a:ext cx="1778387" cy="13341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69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DE999-B31E-0CC7-8469-735E19C3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3374A4E2-7407-39B8-A71A-121B6958A9A4}"/>
              </a:ext>
            </a:extLst>
          </p:cNvPr>
          <p:cNvSpPr/>
          <p:nvPr/>
        </p:nvSpPr>
        <p:spPr>
          <a:xfrm>
            <a:off x="6253" y="454458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2A886-02CB-0543-4FB7-05DBA40F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4" y="452080"/>
            <a:ext cx="9044402" cy="681240"/>
          </a:xfrm>
        </p:spPr>
        <p:txBody>
          <a:bodyPr>
            <a:noAutofit/>
          </a:bodyPr>
          <a:lstStyle/>
          <a:p>
            <a:r>
              <a:rPr lang="hr-HR" sz="3200" b="1" dirty="0">
                <a:latin typeface="Sitka Banner" pitchFamily="2" charset="0"/>
              </a:rPr>
              <a:t>„Plemenito utočište” 2019.</a:t>
            </a:r>
            <a:endParaRPr lang="en-US" sz="3200" b="1" dirty="0">
              <a:latin typeface="Sitka Banner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41BC3-B586-DD37-A3AB-E07A2A769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840" y="2514876"/>
            <a:ext cx="3682442" cy="2802869"/>
          </a:xfrm>
          <a:prstGeom prst="rect">
            <a:avLst/>
          </a:prstGeom>
          <a:ln w="19050">
            <a:solidFill>
              <a:srgbClr val="FFFF0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CDDABB-CB68-5E22-E3F5-0C7560B593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042" y="2514878"/>
            <a:ext cx="3744221" cy="2802869"/>
          </a:xfrm>
          <a:prstGeom prst="rect">
            <a:avLst/>
          </a:prstGeom>
          <a:ln w="19050">
            <a:solidFill>
              <a:srgbClr val="FFFF00"/>
            </a:solidFill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660B42-866B-AFAE-447F-BE5251150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44" y="2514877"/>
            <a:ext cx="3744221" cy="2802869"/>
          </a:xfrm>
          <a:prstGeom prst="rect">
            <a:avLst/>
          </a:prstGeom>
          <a:ln w="19050">
            <a:solidFill>
              <a:srgbClr val="FFFF00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50BF8-FD5B-5E06-1E26-0514BD9553F7}"/>
              </a:ext>
            </a:extLst>
          </p:cNvPr>
          <p:cNvSpPr txBox="1"/>
          <p:nvPr/>
        </p:nvSpPr>
        <p:spPr>
          <a:xfrm>
            <a:off x="257244" y="5442551"/>
            <a:ext cx="10274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FFFF"/>
                </a:solidFill>
                <a:latin typeface="Sitka Banner" panose="02000505000000020004" pitchFamily="2" charset="0"/>
              </a:rPr>
              <a:t>Prve konzervacijske aktivnosti u 2019. godini dolaskom 300 jedinki u karantene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FFFF"/>
                </a:solidFill>
                <a:latin typeface="Sitka Banner" panose="02000505000000020004" pitchFamily="2" charset="0"/>
              </a:rPr>
              <a:t>Suradnja s </a:t>
            </a:r>
            <a:r>
              <a:rPr lang="en-US" sz="2000" dirty="0">
                <a:solidFill>
                  <a:srgbClr val="FFFFFF"/>
                </a:solidFill>
                <a:latin typeface="Sitka Banner" panose="02000505000000020004" pitchFamily="2" charset="0"/>
              </a:rPr>
              <a:t>IMEDMAR (</a:t>
            </a:r>
            <a:r>
              <a:rPr lang="hr-HR" sz="2000" dirty="0">
                <a:solidFill>
                  <a:srgbClr val="FFFFFF"/>
                </a:solidFill>
                <a:latin typeface="Sitka Banner" panose="02000505000000020004" pitchFamily="2" charset="0"/>
              </a:rPr>
              <a:t>Španjolska</a:t>
            </a:r>
            <a:r>
              <a:rPr lang="en-US" sz="2000" dirty="0">
                <a:solidFill>
                  <a:srgbClr val="FFFFFF"/>
                </a:solidFill>
                <a:latin typeface="Sitka Banner" panose="02000505000000020004" pitchFamily="2" charset="0"/>
              </a:rPr>
              <a:t>), </a:t>
            </a:r>
            <a:r>
              <a:rPr lang="hr-HR" sz="2000" dirty="0">
                <a:solidFill>
                  <a:srgbClr val="FFFFFF"/>
                </a:solidFill>
                <a:latin typeface="Sitka Banner" panose="02000505000000020004" pitchFamily="2" charset="0"/>
              </a:rPr>
              <a:t>studeni </a:t>
            </a:r>
            <a:r>
              <a:rPr lang="en-US" sz="2000" dirty="0">
                <a:solidFill>
                  <a:srgbClr val="FFFFFF"/>
                </a:solidFill>
                <a:latin typeface="Sitka Banner" panose="02000505000000020004" pitchFamily="2" charset="0"/>
              </a:rPr>
              <a:t>2020.</a:t>
            </a:r>
            <a:endParaRPr lang="hr-HR" sz="2000" dirty="0">
              <a:solidFill>
                <a:srgbClr val="FFFFFF"/>
              </a:solidFill>
              <a:latin typeface="Sitka Banner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FFFF"/>
                </a:solidFill>
                <a:latin typeface="Sitka Banner" panose="02000505000000020004" pitchFamily="2" charset="0"/>
              </a:rPr>
              <a:t>Nacionalni projekt „Očuvanje plemenite periske </a:t>
            </a:r>
            <a:r>
              <a:rPr lang="en-US" sz="2000" dirty="0">
                <a:solidFill>
                  <a:srgbClr val="FFFFFF"/>
                </a:solidFill>
                <a:latin typeface="Sitka Banner" panose="02000505000000020004" pitchFamily="2" charset="0"/>
              </a:rPr>
              <a:t>(</a:t>
            </a:r>
            <a:r>
              <a:rPr lang="en-US" sz="2000" i="1" dirty="0">
                <a:solidFill>
                  <a:srgbClr val="FFFFFF"/>
                </a:solidFill>
                <a:latin typeface="Sitka Banner" panose="02000505000000020004" pitchFamily="2" charset="0"/>
              </a:rPr>
              <a:t>Pinna nobilis</a:t>
            </a:r>
            <a:r>
              <a:rPr lang="en-US" sz="2000" dirty="0">
                <a:solidFill>
                  <a:srgbClr val="FFFFFF"/>
                </a:solidFill>
                <a:latin typeface="Sitka Banner" panose="02000505000000020004" pitchFamily="2" charset="0"/>
              </a:rPr>
              <a:t>) </a:t>
            </a:r>
            <a:r>
              <a:rPr lang="hr-HR" sz="2000" dirty="0">
                <a:solidFill>
                  <a:srgbClr val="FFFFFF"/>
                </a:solidFill>
                <a:latin typeface="Sitka Banner" panose="02000505000000020004" pitchFamily="2" charset="0"/>
              </a:rPr>
              <a:t>u Jadranskom moru”, siječanj 2021.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A52D5-B70D-A26F-B672-B7D5EBA851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7" name="Picture 6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C7AC07A6-F61A-3788-EE5B-8060D209AE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23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68726-D51D-EE3F-8355-71894158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1C5F8AE5-DC7F-9CBA-7EB3-2989D71B598A}"/>
              </a:ext>
            </a:extLst>
          </p:cNvPr>
          <p:cNvSpPr/>
          <p:nvPr/>
        </p:nvSpPr>
        <p:spPr>
          <a:xfrm>
            <a:off x="1675655" y="736568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C1375-9505-631E-C306-52A3ECA10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4384"/>
            <a:ext cx="12192000" cy="901884"/>
          </a:xfrm>
          <a:noFill/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pl-PL" sz="4300" b="1" dirty="0">
                <a:latin typeface="Sitka Banner" pitchFamily="2" charset="0"/>
              </a:rPr>
              <a:t>THE „NOBLE SANCTUARY”</a:t>
            </a:r>
            <a:endParaRPr lang="en-US" sz="4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2E45A-4AE2-361E-BA0C-F360CB3FAB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0605"/>
            <a:ext cx="9489452" cy="4997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C4007-CB80-439A-0F3C-DEA12BDEDC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10" name="Picture 9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053E122B-6C9F-B8D6-2C6E-A49C6F7D0F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19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0173-714E-2418-A9D8-4DC65F0D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34" y="1548914"/>
            <a:ext cx="2715017" cy="45254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>
                <a:latin typeface="Sitka Banner" pitchFamily="2" charset="0"/>
              </a:rPr>
              <a:t>Phytoplankton</a:t>
            </a:r>
            <a:endParaRPr lang="en-US" sz="2800" dirty="0">
              <a:latin typeface="Sitka Banner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BFE77E-6282-0314-1098-0DE47496D6F0}"/>
              </a:ext>
            </a:extLst>
          </p:cNvPr>
          <p:cNvGrpSpPr/>
          <p:nvPr/>
        </p:nvGrpSpPr>
        <p:grpSpPr>
          <a:xfrm>
            <a:off x="598635" y="2276271"/>
            <a:ext cx="10994729" cy="4026934"/>
            <a:chOff x="564865" y="2276271"/>
            <a:chExt cx="10994729" cy="40269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779BE0-206C-9392-A458-A9026687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5124" y="2276271"/>
              <a:ext cx="5424470" cy="4026933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78A807-E9FE-A498-F652-97FB9AEFC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65" y="2276272"/>
              <a:ext cx="5379535" cy="4026933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</p:pic>
      </p:grp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5577B16E-8A31-EB98-7D01-2ACDE4BD3BF4}"/>
              </a:ext>
            </a:extLst>
          </p:cNvPr>
          <p:cNvSpPr/>
          <p:nvPr/>
        </p:nvSpPr>
        <p:spPr>
          <a:xfrm>
            <a:off x="-64654" y="554795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8DD744-FC2A-8545-4D0D-732D32168B82}"/>
              </a:ext>
            </a:extLst>
          </p:cNvPr>
          <p:cNvSpPr txBox="1">
            <a:spLocks/>
          </p:cNvSpPr>
          <p:nvPr/>
        </p:nvSpPr>
        <p:spPr>
          <a:xfrm>
            <a:off x="756362" y="534093"/>
            <a:ext cx="9044402" cy="68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latin typeface="Sitka Banner" pitchFamily="2" charset="0"/>
              </a:rPr>
              <a:t>PLANKTON CULTIVATION</a:t>
            </a:r>
            <a:endParaRPr lang="en-US" sz="4000" b="1" dirty="0">
              <a:latin typeface="Sitka Banner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2BC7C-3F51-FD76-4556-559E38AE8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9" name="Picture 8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4AA81305-E4F2-B6F2-8444-E55552D71D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93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E1C3B-033B-00C6-0A90-FA4FF0694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485ED1-AB1C-C537-8C49-F1D8C48F2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62" y="2171817"/>
            <a:ext cx="8101311" cy="1185921"/>
          </a:xfrm>
        </p:spPr>
        <p:txBody>
          <a:bodyPr>
            <a:normAutofit/>
          </a:bodyPr>
          <a:lstStyle/>
          <a:p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7 species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-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Isochrysis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galbana</a:t>
            </a:r>
            <a:r>
              <a:rPr lang="hr-HR" sz="2000" i="1" dirty="0">
                <a:solidFill>
                  <a:prstClr val="white"/>
                </a:solidFill>
                <a:latin typeface="Sitka Banner" panose="02000505000000020004" pitchFamily="2" charset="0"/>
              </a:rPr>
              <a:t>, Tisochrysis lutea,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Tetraselmis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suecica</a:t>
            </a:r>
            <a:r>
              <a:rPr lang="hr-HR" sz="2000" i="1" noProof="0" dirty="0">
                <a:solidFill>
                  <a:prstClr val="white"/>
                </a:solidFill>
                <a:latin typeface="Sitka Banner" panose="02000505000000020004" pitchFamily="2" charset="0"/>
              </a:rPr>
              <a:t>,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T. chui, </a:t>
            </a:r>
            <a:r>
              <a:rPr lang="hr-HR" sz="2000" i="1" dirty="0">
                <a:solidFill>
                  <a:prstClr val="white"/>
                </a:solidFill>
                <a:latin typeface="Sitka Banner" panose="02000505000000020004" pitchFamily="2" charset="0"/>
              </a:rPr>
              <a:t>Nannochloropsis oculata, Rhodomonas salina, R. Baltica</a:t>
            </a:r>
          </a:p>
          <a:p>
            <a:endParaRPr lang="hr-HR" sz="2000" i="1" dirty="0">
              <a:solidFill>
                <a:prstClr val="white"/>
              </a:solidFill>
              <a:latin typeface="Sitka Banner" panose="02000505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5CEA2-8371-E3F3-D4AC-C2AECB248890}"/>
              </a:ext>
            </a:extLst>
          </p:cNvPr>
          <p:cNvSpPr txBox="1"/>
          <p:nvPr/>
        </p:nvSpPr>
        <p:spPr>
          <a:xfrm>
            <a:off x="675206" y="2988406"/>
            <a:ext cx="765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000" i="1" dirty="0">
                <a:solidFill>
                  <a:prstClr val="white"/>
                </a:solidFill>
                <a:latin typeface="Sen" pitchFamily="2" charset="0"/>
              </a:rPr>
              <a:t>D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n" pitchFamily="2" charset="0"/>
                <a:ea typeface="+mn-ea"/>
                <a:cs typeface="+mn-cs"/>
              </a:rPr>
              <a:t>iatoms: Chaetoceros calcitrans, Phaeodactylum tricornutum</a:t>
            </a: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2C3D2D1A-8CEB-36C6-67B2-9D20ED1EAD27}"/>
              </a:ext>
            </a:extLst>
          </p:cNvPr>
          <p:cNvSpPr/>
          <p:nvPr/>
        </p:nvSpPr>
        <p:spPr>
          <a:xfrm>
            <a:off x="-64654" y="554795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F830EB-74A7-0D81-6FFD-80729DB4EEF9}"/>
              </a:ext>
            </a:extLst>
          </p:cNvPr>
          <p:cNvSpPr txBox="1">
            <a:spLocks/>
          </p:cNvSpPr>
          <p:nvPr/>
        </p:nvSpPr>
        <p:spPr>
          <a:xfrm>
            <a:off x="756362" y="534093"/>
            <a:ext cx="9044402" cy="68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latin typeface="Sitka Banner" pitchFamily="2" charset="0"/>
              </a:rPr>
              <a:t>PLANKTON CULTIVATION</a:t>
            </a:r>
            <a:endParaRPr lang="en-US" sz="4000" b="1" dirty="0">
              <a:latin typeface="Sitka Banner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873E71-3067-9588-A531-DB57287760B3}"/>
              </a:ext>
            </a:extLst>
          </p:cNvPr>
          <p:cNvSpPr txBox="1">
            <a:spLocks/>
          </p:cNvSpPr>
          <p:nvPr/>
        </p:nvSpPr>
        <p:spPr>
          <a:xfrm>
            <a:off x="756362" y="1548914"/>
            <a:ext cx="10803232" cy="45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>
                <a:latin typeface="Sitka Banner" pitchFamily="2" charset="0"/>
              </a:rPr>
              <a:t>Phytoplankton</a:t>
            </a:r>
            <a:endParaRPr lang="en-US" sz="2800" dirty="0">
              <a:latin typeface="Sitka Banner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D791C5-9CFD-470F-B71C-D362F6206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00" y="3899969"/>
            <a:ext cx="1686917" cy="224922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D5266B-115C-8F5B-E18A-C5DE3DD4A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324" y="3903021"/>
            <a:ext cx="1786530" cy="224922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5D4F8-DC59-6948-945D-BE1C6B2B59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51" y="3899968"/>
            <a:ext cx="2145211" cy="225227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EDF9D1-B72C-BBAD-7F44-DE8B838892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67223" y="4181122"/>
            <a:ext cx="2249223" cy="16869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7C0EE9-7856-377F-D140-F219F6AEC4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7663" y="4181121"/>
            <a:ext cx="2249224" cy="16869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FB4803-DDB6-3D10-7850-848BE6219E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3983" y="3869882"/>
            <a:ext cx="1613039" cy="23093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2D0C9-6806-3401-DEA0-6FE2D2A284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17" name="Picture 16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8452B227-B965-5FC2-B077-F464C9997B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77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A9A3D-2D27-72DE-4D90-0ECF5184F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EAD626DB-832C-70EB-3E2E-D6E53A376F92}"/>
              </a:ext>
            </a:extLst>
          </p:cNvPr>
          <p:cNvSpPr/>
          <p:nvPr/>
        </p:nvSpPr>
        <p:spPr>
          <a:xfrm>
            <a:off x="-64654" y="554795"/>
            <a:ext cx="9135968" cy="681240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59B7E0-8DFA-15DC-1611-BF0B8AB474D3}"/>
              </a:ext>
            </a:extLst>
          </p:cNvPr>
          <p:cNvSpPr txBox="1">
            <a:spLocks/>
          </p:cNvSpPr>
          <p:nvPr/>
        </p:nvSpPr>
        <p:spPr>
          <a:xfrm>
            <a:off x="756362" y="534093"/>
            <a:ext cx="9044402" cy="68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latin typeface="Sitka Banner" pitchFamily="2" charset="0"/>
              </a:rPr>
              <a:t>PLANKTON CULTIVATION</a:t>
            </a:r>
            <a:endParaRPr lang="en-US" sz="4000" b="1" dirty="0">
              <a:latin typeface="Sitka Banner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C76B8-AE06-49D6-B12B-DE2B71BCB79D}"/>
              </a:ext>
            </a:extLst>
          </p:cNvPr>
          <p:cNvSpPr txBox="1">
            <a:spLocks/>
          </p:cNvSpPr>
          <p:nvPr/>
        </p:nvSpPr>
        <p:spPr>
          <a:xfrm>
            <a:off x="755589" y="1398518"/>
            <a:ext cx="10803232" cy="45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>
                <a:latin typeface="Sitka Banner" pitchFamily="2" charset="0"/>
              </a:rPr>
              <a:t>Zooplankton</a:t>
            </a:r>
            <a:endParaRPr lang="en-US" sz="2800" dirty="0">
              <a:latin typeface="Sitka Bann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04B32-1D06-6BDE-D42F-0B9F188D31F2}"/>
              </a:ext>
            </a:extLst>
          </p:cNvPr>
          <p:cNvSpPr txBox="1"/>
          <p:nvPr/>
        </p:nvSpPr>
        <p:spPr>
          <a:xfrm>
            <a:off x="693997" y="5571316"/>
            <a:ext cx="10804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Artemia: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Artemia salina </a:t>
            </a: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BF - INVE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Rotifers: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Brachionus plicatilis</a:t>
            </a:r>
            <a:endParaRPr lang="hr-HR" sz="2000" i="1" dirty="0">
              <a:solidFill>
                <a:prstClr val="white"/>
              </a:solidFill>
              <a:latin typeface="Sitka Banner" panose="02000505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Copepods: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Parvocalanus crassirostris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8313D5-6E82-D7EE-087C-6F2B8E5D0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02" y="1851067"/>
            <a:ext cx="4860851" cy="3645638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8B2440-D9B0-C8B1-9762-0E2CC769A0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22284">
            <a:off x="4139805" y="4223256"/>
            <a:ext cx="1163993" cy="1187357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4F7576-744F-81BC-71F5-5F9930450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26771" y="2173507"/>
            <a:ext cx="3645638" cy="29979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FA4552-C58A-B45D-AADE-928BF69171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09844" y="2305354"/>
            <a:ext cx="3645638" cy="27342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8A86D0-4187-4AA7-0629-8554DC6060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720" y="4455003"/>
            <a:ext cx="1059365" cy="985451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7E53D2-1229-1128-F799-46AF9126DD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5" name="Picture 4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72644C60-A1E5-F74C-EE5A-228256A8DF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B2A1D-2540-620C-6DBC-8DF016C798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57392" y="2184904"/>
            <a:ext cx="3645638" cy="2997922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BA08A-7870-C395-F2F6-44B240639A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65710" y="2343369"/>
            <a:ext cx="3645638" cy="2734229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17912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F9D9A-F3EC-593E-ECB4-9F0F1494DA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10425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313515-A782-8C43-32C3-FF596BBADE3E}"/>
              </a:ext>
            </a:extLst>
          </p:cNvPr>
          <p:cNvSpPr txBox="1"/>
          <p:nvPr/>
        </p:nvSpPr>
        <p:spPr>
          <a:xfrm>
            <a:off x="7114909" y="3429000"/>
            <a:ext cx="4567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r-HR" sz="2000" b="1" dirty="0">
                <a:solidFill>
                  <a:prstClr val="white"/>
                </a:solidFill>
                <a:latin typeface="Sitka Banner" panose="02000505000000020004" pitchFamily="2" charset="0"/>
              </a:rPr>
              <a:t>Current water temperature: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18 </a:t>
            </a:r>
            <a:r>
              <a:rPr lang="en-US" sz="2000" dirty="0">
                <a:latin typeface="Sitka Banner" panose="02000505000000020004" pitchFamily="2" charset="0"/>
              </a:rPr>
              <a:t>°C</a:t>
            </a:r>
            <a:endParaRPr lang="hr-HR" sz="2000" dirty="0">
              <a:latin typeface="Sitka Banner" panose="02000505000000020004" pitchFamily="2" charset="0"/>
            </a:endParaRPr>
          </a:p>
          <a:p>
            <a:pPr algn="r">
              <a:defRPr/>
            </a:pPr>
            <a:endParaRPr lang="hr-HR" sz="2000" dirty="0">
              <a:latin typeface="Sitka Banner" panose="02000505000000020004" pitchFamily="2" charset="0"/>
            </a:endParaRPr>
          </a:p>
          <a:p>
            <a:pPr algn="r">
              <a:defRPr/>
            </a:pPr>
            <a:r>
              <a:rPr lang="hr-HR" sz="2000" dirty="0">
                <a:latin typeface="Sitka Banner" panose="02000505000000020004" pitchFamily="2" charset="0"/>
              </a:rPr>
              <a:t>L</a:t>
            </a:r>
            <a:r>
              <a:rPr lang="en-US" sz="2000" dirty="0" err="1">
                <a:latin typeface="Sitka Banner" panose="02000505000000020004" pitchFamily="2" charset="0"/>
              </a:rPr>
              <a:t>engt</a:t>
            </a:r>
            <a:r>
              <a:rPr lang="hr-HR" sz="2000" dirty="0">
                <a:latin typeface="Sitka Banner" panose="02000505000000020004" pitchFamily="2" charset="0"/>
              </a:rPr>
              <a:t>h</a:t>
            </a:r>
            <a:r>
              <a:rPr lang="en-US" sz="2000" dirty="0">
                <a:latin typeface="Sitka Banner" panose="02000505000000020004" pitchFamily="2" charset="0"/>
              </a:rPr>
              <a:t> of the shell above the sand</a:t>
            </a:r>
            <a:r>
              <a:rPr lang="hr-HR" sz="2000" dirty="0">
                <a:latin typeface="Sitka Banner" panose="02000505000000020004" pitchFamily="2" charset="0"/>
              </a:rPr>
              <a:t>: 14 cm</a:t>
            </a:r>
          </a:p>
          <a:p>
            <a:pPr algn="r"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anose="02000505000000020004" pitchFamily="2" charset="0"/>
              </a:rPr>
              <a:t>Approx. total length: 21 cm </a:t>
            </a: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62863442-5299-9258-CA78-432748949043}"/>
              </a:ext>
            </a:extLst>
          </p:cNvPr>
          <p:cNvSpPr/>
          <p:nvPr/>
        </p:nvSpPr>
        <p:spPr>
          <a:xfrm rot="10800000">
            <a:off x="5699696" y="1574357"/>
            <a:ext cx="5575253" cy="1510772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E80A34-BC11-FFF5-E5FA-5F06EF43694B}"/>
              </a:ext>
            </a:extLst>
          </p:cNvPr>
          <p:cNvSpPr txBox="1">
            <a:spLocks/>
          </p:cNvSpPr>
          <p:nvPr/>
        </p:nvSpPr>
        <p:spPr>
          <a:xfrm>
            <a:off x="6114014" y="1397298"/>
            <a:ext cx="5451454" cy="1687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latin typeface="Sitka Banner" pitchFamily="2" charset="0"/>
              </a:rPr>
              <a:t>„</a:t>
            </a:r>
            <a:r>
              <a:rPr lang="en-US" sz="2800" b="1" dirty="0">
                <a:latin typeface="Sitka Banner" pitchFamily="2" charset="0"/>
              </a:rPr>
              <a:t>MORANA</a:t>
            </a:r>
            <a:r>
              <a:rPr lang="hr-HR" sz="2800" b="1" dirty="0">
                <a:latin typeface="Sitka Banner" pitchFamily="2" charset="0"/>
              </a:rPr>
              <a:t>” – potencijalno resistentna juvenilna jedinka</a:t>
            </a:r>
            <a:endParaRPr lang="en-US" sz="3200" b="1" dirty="0">
              <a:latin typeface="Sitka Banner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A8523C-8FB3-ADEF-9778-E5250D58EE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1129085"/>
            <a:ext cx="544911" cy="753153"/>
          </a:xfrm>
          <a:prstGeom prst="rect">
            <a:avLst/>
          </a:prstGeom>
        </p:spPr>
      </p:pic>
      <p:pic>
        <p:nvPicPr>
          <p:cNvPr id="10" name="Picture 9" descr="A logo for life insurance company&#10;&#10;AI-generated content may be incorrect.">
            <a:extLst>
              <a:ext uri="{FF2B5EF4-FFF2-40B4-BE49-F238E27FC236}">
                <a16:creationId xmlns:a16="http://schemas.microsoft.com/office/drawing/2014/main" id="{6E76EAEC-AC32-649A-0A33-7688C9ED3F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195" y="198224"/>
            <a:ext cx="541838" cy="55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54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E6F8F5"/>
      </a:dk1>
      <a:lt1>
        <a:srgbClr val="027A80"/>
      </a:lt1>
      <a:dk2>
        <a:srgbClr val="17406D"/>
      </a:dk2>
      <a:lt2>
        <a:srgbClr val="DBEFF9"/>
      </a:lt2>
      <a:accent1>
        <a:srgbClr val="05686C"/>
      </a:accent1>
      <a:accent2>
        <a:srgbClr val="061C28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BEBD0F909D9A439333ACB67295CF91" ma:contentTypeVersion="14" ma:contentTypeDescription="Stvaranje novog dokumenta." ma:contentTypeScope="" ma:versionID="cba1c650c435e7feb9888ef55f110c00">
  <xsd:schema xmlns:xsd="http://www.w3.org/2001/XMLSchema" xmlns:xs="http://www.w3.org/2001/XMLSchema" xmlns:p="http://schemas.microsoft.com/office/2006/metadata/properties" xmlns:ns2="7b8df15f-7fbd-4a6f-86da-4c644315da6b" xmlns:ns3="7bcd58c4-1237-44a3-a98f-cb8fb1461117" targetNamespace="http://schemas.microsoft.com/office/2006/metadata/properties" ma:root="true" ma:fieldsID="a44f290f6f6476d4449fed1900662acc" ns2:_="" ns3:_="">
    <xsd:import namespace="7b8df15f-7fbd-4a6f-86da-4c644315da6b"/>
    <xsd:import namespace="7bcd58c4-1237-44a3-a98f-cb8fb14611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df15f-7fbd-4a6f-86da-4c644315d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Oznake slika" ma:readOnly="false" ma:fieldId="{5cf76f15-5ced-4ddc-b409-7134ff3c332f}" ma:taxonomyMulti="true" ma:sspId="6608d627-829f-4c60-a247-a46e3095a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d58c4-1237-44a3-a98f-cb8fb14611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4ab9b3-b945-462e-80cd-082e2ff05ad9}" ma:internalName="TaxCatchAll" ma:showField="CatchAllData" ma:web="7bcd58c4-1237-44a3-a98f-cb8fb14611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cd58c4-1237-44a3-a98f-cb8fb1461117" xsi:nil="true"/>
    <lcf76f155ced4ddcb4097134ff3c332f xmlns="7b8df15f-7fbd-4a6f-86da-4c644315da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AF5342-AF95-49C2-94D1-2F2DF0AA8F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3AFBD-1779-4DDE-A47A-65C967789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df15f-7fbd-4a6f-86da-4c644315da6b"/>
    <ds:schemaRef ds:uri="7bcd58c4-1237-44a3-a98f-cb8fb14611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5E2B0E-291B-456D-BB1D-A75182EBAB42}">
  <ds:schemaRefs>
    <ds:schemaRef ds:uri="http://schemas.microsoft.com/office/2006/metadata/properties"/>
    <ds:schemaRef ds:uri="http://schemas.microsoft.com/office/infopath/2007/PartnerControls"/>
    <ds:schemaRef ds:uri="7bcd58c4-1237-44a3-a98f-cb8fb1461117"/>
    <ds:schemaRef ds:uri="7b8df15f-7fbd-4a6f-86da-4c644315da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15804</TotalTime>
  <Words>746</Words>
  <Application>Microsoft Office PowerPoint</Application>
  <PresentationFormat>Widescreen</PresentationFormat>
  <Paragraphs>120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Sen</vt:lpstr>
      <vt:lpstr>Sitka Banner</vt:lpstr>
      <vt:lpstr>Sitka Small</vt:lpstr>
      <vt:lpstr>Office Theme</vt:lpstr>
      <vt:lpstr>AQUARIUM PULA LIFE-PINNACARE  Pinna nobilis conservation and restoration 101216239 - LIFE24-NAT-ES-PINNACARE</vt:lpstr>
      <vt:lpstr>PowerPoint Presentation</vt:lpstr>
      <vt:lpstr>PowerPoint Presentation</vt:lpstr>
      <vt:lpstr>„Plemenito utočište” 2019.</vt:lpstr>
      <vt:lpstr>THE „NOBLE SANCTUARY”</vt:lpstr>
      <vt:lpstr>Phytoplankton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PINNACARE Pinna nobilis conservation and restoration 101216239 - LIFE24-NAT-ES-PINNACARE</vt:lpstr>
      <vt:lpstr>OPĆE INFORMACIJE</vt:lpstr>
      <vt:lpstr>OPĆE INFORMACIJE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AQUARIUM PULA – „Plemenito utočište” Izvješće o stanju plemenitih periski (Pinna nobilis) u ex-situ uvjetima za 2023. godinu</dc:title>
  <dc:creator>Korisnik</dc:creator>
  <cp:lastModifiedBy>Damir Đirlić</cp:lastModifiedBy>
  <cp:revision>154</cp:revision>
  <dcterms:created xsi:type="dcterms:W3CDTF">2024-03-25T09:28:12Z</dcterms:created>
  <dcterms:modified xsi:type="dcterms:W3CDTF">2025-05-27T09:18:55Z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0x010100FFBEBD0F909D9A439333ACB67295CF91</vt:lpwstr>
  </property>
</Properties>
</file>