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52" r:id="rId4"/>
    <p:sldId id="360" r:id="rId5"/>
    <p:sldId id="359" r:id="rId6"/>
    <p:sldId id="353" r:id="rId7"/>
    <p:sldId id="354" r:id="rId8"/>
    <p:sldId id="363" r:id="rId9"/>
    <p:sldId id="351" r:id="rId10"/>
    <p:sldId id="361" r:id="rId11"/>
    <p:sldId id="350" r:id="rId12"/>
    <p:sldId id="365" r:id="rId13"/>
    <p:sldId id="315" r:id="rId14"/>
    <p:sldId id="356" r:id="rId15"/>
    <p:sldId id="355" r:id="rId16"/>
    <p:sldId id="357" r:id="rId17"/>
    <p:sldId id="349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0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2" autoAdjust="0"/>
    <p:restoredTop sz="94628" autoAdjust="0"/>
  </p:normalViewPr>
  <p:slideViewPr>
    <p:cSldViewPr>
      <p:cViewPr varScale="1">
        <p:scale>
          <a:sx n="106" d="100"/>
          <a:sy n="106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48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861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79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josic\Desktop\POdloga morski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98" y="501396"/>
            <a:ext cx="1600203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6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04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131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6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2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26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633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82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0853-1B62-49C7-8723-86693A512A30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D271-37E4-4C46-AC73-B7DD3E2FF3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34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1628800"/>
            <a:ext cx="7139136" cy="4392488"/>
          </a:xfrm>
        </p:spPr>
        <p:txBody>
          <a:bodyPr>
            <a:normAutofit/>
          </a:bodyPr>
          <a:lstStyle/>
          <a:p>
            <a:pPr lvl="0" algn="l"/>
            <a:r>
              <a:rPr lang="hr-HR" b="1" i="1" dirty="0">
                <a:solidFill>
                  <a:prstClr val="black"/>
                </a:solidFill>
              </a:rPr>
              <a:t>            </a:t>
            </a:r>
            <a:r>
              <a:rPr lang="en-US" b="1" i="1" dirty="0">
                <a:solidFill>
                  <a:prstClr val="black"/>
                </a:solidFill>
              </a:rPr>
              <a:t>             </a:t>
            </a:r>
            <a:r>
              <a:rPr lang="en-US" i="1" dirty="0">
                <a:solidFill>
                  <a:schemeClr val="tx1"/>
                </a:solidFill>
              </a:rPr>
              <a:t>Refresh Fish LIFE</a:t>
            </a:r>
            <a:endParaRPr lang="hr-HR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4" y="467803"/>
            <a:ext cx="1600203" cy="5974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348880"/>
            <a:ext cx="6912768" cy="40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7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BE65D-4CAC-E3DE-9A4D-A4E0E6889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F695-0101-0C51-7D6D-4ECEAE77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pic>
        <p:nvPicPr>
          <p:cNvPr id="6" name="Picture 5" descr="A person holding a fish in a bucket">
            <a:extLst>
              <a:ext uri="{FF2B5EF4-FFF2-40B4-BE49-F238E27FC236}">
                <a16:creationId xmlns:a16="http://schemas.microsoft.com/office/drawing/2014/main" id="{8795AE4A-E953-8019-DE56-3D22DDA80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895786" cy="3861048"/>
          </a:xfrm>
          <a:prstGeom prst="rect">
            <a:avLst/>
          </a:prstGeom>
        </p:spPr>
      </p:pic>
      <p:pic>
        <p:nvPicPr>
          <p:cNvPr id="9" name="Content Placeholder 8" descr="A person holding a fish">
            <a:extLst>
              <a:ext uri="{FF2B5EF4-FFF2-40B4-BE49-F238E27FC236}">
                <a16:creationId xmlns:a16="http://schemas.microsoft.com/office/drawing/2014/main" id="{A34BAF0C-8B3E-E545-02CF-6D37F78AE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1628800"/>
            <a:ext cx="508856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2BBB2-4C99-E08C-0B1D-D9D3D4589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836D-B4B9-3F6D-5E64-19D42977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pic>
        <p:nvPicPr>
          <p:cNvPr id="4" name="Picture 3" descr="Two men holding fish in their hands">
            <a:extLst>
              <a:ext uri="{FF2B5EF4-FFF2-40B4-BE49-F238E27FC236}">
                <a16:creationId xmlns:a16="http://schemas.microsoft.com/office/drawing/2014/main" id="{11951400-1E64-E0E5-89B8-2D9BE7B48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48072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8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A426A-CB2A-BB5F-57F5-C964EE352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EB11-B666-5AEE-4E34-0F65CE49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D9A5F35-D13F-974A-3852-502D7FC98F0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1520" y="1628800"/>
          <a:ext cx="3744415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0" progId="FoxitReader.Document">
                  <p:embed/>
                </p:oleObj>
              </mc:Choice>
              <mc:Fallback>
                <p:oleObj name="PDF" r:id="rId2" imgW="0" imgH="0" progId="FoxitReader.Document">
                  <p:embed/>
                  <p:pic>
                    <p:nvPicPr>
                      <p:cNvPr id="6" name="Content Placeholder 2">
                        <a:extLst>
                          <a:ext uri="{FF2B5EF4-FFF2-40B4-BE49-F238E27FC236}">
                            <a16:creationId xmlns:a16="http://schemas.microsoft.com/office/drawing/2014/main" id="{0D9A5F35-D13F-974A-3852-502D7FC98F0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28800"/>
                        <a:ext cx="3744415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landscape with a river and trees&#10;&#10;AI-generated content may be incorrect.">
            <a:extLst>
              <a:ext uri="{FF2B5EF4-FFF2-40B4-BE49-F238E27FC236}">
                <a16:creationId xmlns:a16="http://schemas.microsoft.com/office/drawing/2014/main" id="{1E0DDF57-D7C7-10F4-48D7-6E687CFCD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475252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3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BBED6C-1A8A-4872-99BC-079A5957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Projektni</a:t>
            </a:r>
            <a:r>
              <a:rPr lang="en-US" sz="2000" dirty="0"/>
              <a:t> </a:t>
            </a:r>
            <a:r>
              <a:rPr lang="en-US" sz="2000" dirty="0" err="1"/>
              <a:t>prijedlog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Zajednički</a:t>
            </a:r>
            <a:r>
              <a:rPr lang="en-US" sz="2000" dirty="0"/>
              <a:t> </a:t>
            </a:r>
            <a:r>
              <a:rPr lang="en-US" sz="2000" dirty="0" err="1"/>
              <a:t>interes</a:t>
            </a:r>
            <a:r>
              <a:rPr lang="en-US" sz="2000" dirty="0"/>
              <a:t>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partnera</a:t>
            </a:r>
            <a:r>
              <a:rPr lang="en-US" sz="2000" dirty="0"/>
              <a:t> – </a:t>
            </a:r>
            <a:r>
              <a:rPr lang="en-US" sz="2000" dirty="0" err="1"/>
              <a:t>isti</a:t>
            </a:r>
            <a:r>
              <a:rPr lang="en-US" sz="2000" dirty="0"/>
              <a:t> problem, </a:t>
            </a:r>
            <a:r>
              <a:rPr lang="en-US" sz="2000" dirty="0" err="1"/>
              <a:t>povezanost</a:t>
            </a:r>
            <a:r>
              <a:rPr lang="en-US" sz="2000" dirty="0"/>
              <a:t> </a:t>
            </a:r>
            <a:r>
              <a:rPr lang="en-US" sz="2000" dirty="0" err="1"/>
              <a:t>područja</a:t>
            </a:r>
            <a:endParaRPr lang="en-US" sz="2000" dirty="0"/>
          </a:p>
          <a:p>
            <a:r>
              <a:rPr lang="en-US" sz="2000" dirty="0"/>
              <a:t>PMF - </a:t>
            </a:r>
            <a:r>
              <a:rPr lang="en-US" sz="2000" dirty="0" err="1"/>
              <a:t>dugogodišnji</a:t>
            </a:r>
            <a:r>
              <a:rPr lang="en-US" sz="2000" dirty="0"/>
              <a:t> </a:t>
            </a:r>
            <a:r>
              <a:rPr lang="en-US" sz="2000" dirty="0" err="1"/>
              <a:t>suradnici</a:t>
            </a:r>
            <a:endParaRPr lang="en-US" sz="2000" dirty="0"/>
          </a:p>
          <a:p>
            <a:r>
              <a:rPr lang="en-US" sz="2000" dirty="0"/>
              <a:t>SRD “Krka” Knin – </a:t>
            </a:r>
            <a:r>
              <a:rPr lang="en-US" sz="2000" dirty="0" err="1"/>
              <a:t>Šarena</a:t>
            </a:r>
            <a:r>
              <a:rPr lang="en-US" sz="2000" dirty="0"/>
              <a:t> </a:t>
            </a:r>
            <a:r>
              <a:rPr lang="en-US" sz="2000" dirty="0" err="1"/>
              <a:t>jezera</a:t>
            </a:r>
            <a:r>
              <a:rPr lang="en-US" sz="2000" dirty="0"/>
              <a:t> – problem za NP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nizvodne</a:t>
            </a:r>
            <a:r>
              <a:rPr lang="en-US" sz="2000" dirty="0"/>
              <a:t> </a:t>
            </a:r>
            <a:r>
              <a:rPr lang="en-US" sz="2000" dirty="0" err="1"/>
              <a:t>dijelove</a:t>
            </a:r>
            <a:r>
              <a:rPr lang="en-US" sz="2000" dirty="0"/>
              <a:t> </a:t>
            </a:r>
            <a:r>
              <a:rPr lang="en-US" sz="2000" dirty="0" err="1"/>
              <a:t>rijeke</a:t>
            </a:r>
            <a:r>
              <a:rPr lang="en-US" sz="2000" dirty="0"/>
              <a:t> </a:t>
            </a:r>
            <a:r>
              <a:rPr lang="en-US" sz="2000" dirty="0" err="1"/>
              <a:t>Krke</a:t>
            </a:r>
            <a:r>
              <a:rPr lang="en-US" sz="2000" dirty="0"/>
              <a:t> – </a:t>
            </a:r>
            <a:r>
              <a:rPr lang="en-US" sz="2000" dirty="0" err="1"/>
              <a:t>poribljavanje</a:t>
            </a:r>
            <a:endParaRPr lang="en-US" sz="2000" dirty="0"/>
          </a:p>
          <a:p>
            <a:r>
              <a:rPr lang="en-US" sz="2000" dirty="0"/>
              <a:t>HV - </a:t>
            </a:r>
            <a:r>
              <a:rPr lang="en-US" sz="2000" dirty="0" err="1"/>
              <a:t>izrada</a:t>
            </a:r>
            <a:r>
              <a:rPr lang="en-US" sz="2000" dirty="0"/>
              <a:t> </a:t>
            </a:r>
            <a:r>
              <a:rPr lang="en-US" sz="2000" dirty="0" err="1"/>
              <a:t>studije</a:t>
            </a:r>
            <a:r>
              <a:rPr lang="en-US" sz="2000" dirty="0"/>
              <a:t> </a:t>
            </a:r>
            <a:r>
              <a:rPr lang="en-US" sz="2000" dirty="0" err="1"/>
              <a:t>dio</a:t>
            </a:r>
            <a:r>
              <a:rPr lang="en-US" sz="2000" dirty="0"/>
              <a:t> </a:t>
            </a:r>
            <a:r>
              <a:rPr lang="en-US" sz="2000" dirty="0" err="1"/>
              <a:t>novog</a:t>
            </a:r>
            <a:r>
              <a:rPr lang="en-US" sz="2000" dirty="0"/>
              <a:t> PU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Aktivnosti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Poboljšati</a:t>
            </a:r>
            <a:r>
              <a:rPr lang="en-US" sz="2000" dirty="0"/>
              <a:t> </a:t>
            </a:r>
            <a:r>
              <a:rPr lang="en-US" sz="2000" dirty="0" err="1"/>
              <a:t>stupanj</a:t>
            </a:r>
            <a:r>
              <a:rPr lang="en-US" sz="2000" dirty="0"/>
              <a:t> </a:t>
            </a:r>
            <a:r>
              <a:rPr lang="en-US" sz="2000" dirty="0" err="1"/>
              <a:t>očuvanja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stranih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invazivnih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Intenzivno</a:t>
            </a:r>
            <a:r>
              <a:rPr lang="en-US" sz="1600" dirty="0"/>
              <a:t> </a:t>
            </a:r>
            <a:r>
              <a:rPr lang="en-US" sz="1600" dirty="0" err="1"/>
              <a:t>uklanjanje</a:t>
            </a:r>
            <a:r>
              <a:rPr lang="en-US" sz="1600" dirty="0"/>
              <a:t> (</a:t>
            </a:r>
            <a:r>
              <a:rPr lang="en-US" sz="1600" dirty="0" err="1"/>
              <a:t>mrežama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agregatima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Selektivni</a:t>
            </a:r>
            <a:r>
              <a:rPr lang="en-US" sz="1600" dirty="0"/>
              <a:t> </a:t>
            </a:r>
            <a:r>
              <a:rPr lang="en-US" sz="1600" dirty="0" err="1"/>
              <a:t>izlov</a:t>
            </a:r>
            <a:r>
              <a:rPr lang="en-US" sz="1600" dirty="0"/>
              <a:t> (</a:t>
            </a:r>
            <a:r>
              <a:rPr lang="en-US" sz="1600" dirty="0" err="1"/>
              <a:t>ribiči</a:t>
            </a:r>
            <a:r>
              <a:rPr lang="en-US" sz="1600" dirty="0"/>
              <a:t>- </a:t>
            </a:r>
            <a:r>
              <a:rPr lang="en-US" sz="1600" dirty="0" err="1"/>
              <a:t>štapovima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s </a:t>
            </a:r>
            <a:r>
              <a:rPr lang="en-US" sz="1600" dirty="0" err="1"/>
              <a:t>brodova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Blokiranje</a:t>
            </a:r>
            <a:r>
              <a:rPr lang="en-US" sz="1600" dirty="0"/>
              <a:t> </a:t>
            </a:r>
            <a:r>
              <a:rPr lang="en-US" sz="1600" dirty="0" err="1"/>
              <a:t>putova</a:t>
            </a:r>
            <a:r>
              <a:rPr lang="en-US" sz="1600" dirty="0"/>
              <a:t> </a:t>
            </a:r>
            <a:r>
              <a:rPr lang="en-US" sz="1600" dirty="0" err="1"/>
              <a:t>unošenja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širenja</a:t>
            </a:r>
            <a:r>
              <a:rPr lang="en-US" sz="1600" dirty="0"/>
              <a:t> </a:t>
            </a:r>
            <a:r>
              <a:rPr lang="en-US" sz="1600" dirty="0" err="1"/>
              <a:t>stranih</a:t>
            </a:r>
            <a:r>
              <a:rPr lang="en-US" sz="1600" dirty="0"/>
              <a:t> </a:t>
            </a:r>
            <a:r>
              <a:rPr lang="en-US" sz="1600" dirty="0" err="1"/>
              <a:t>vrsta</a:t>
            </a:r>
            <a:r>
              <a:rPr lang="en-US" sz="1600" dirty="0"/>
              <a:t> (</a:t>
            </a:r>
            <a:r>
              <a:rPr lang="en-US" sz="1600" dirty="0" err="1"/>
              <a:t>električne</a:t>
            </a:r>
            <a:r>
              <a:rPr lang="en-US" sz="1600" dirty="0"/>
              <a:t> </a:t>
            </a:r>
            <a:r>
              <a:rPr lang="en-US" sz="1600" dirty="0" err="1"/>
              <a:t>barijere</a:t>
            </a:r>
            <a:r>
              <a:rPr lang="en-US" sz="1600" dirty="0"/>
              <a:t>)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3323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8D30A-B0FA-86A4-8ACE-EF5EA5C20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BAEB04-DE2C-AF46-11E0-A38FB772E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Poboljšati</a:t>
            </a:r>
            <a:r>
              <a:rPr lang="en-US" sz="2000" dirty="0"/>
              <a:t> </a:t>
            </a:r>
            <a:r>
              <a:rPr lang="en-US" sz="2000" dirty="0" err="1"/>
              <a:t>stupanj</a:t>
            </a:r>
            <a:r>
              <a:rPr lang="en-US" sz="2000" dirty="0"/>
              <a:t> </a:t>
            </a:r>
            <a:r>
              <a:rPr lang="en-US" sz="2000" dirty="0" err="1"/>
              <a:t>očuvanja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povećanjem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 o </a:t>
            </a:r>
            <a:r>
              <a:rPr lang="en-US" sz="2000" dirty="0" err="1"/>
              <a:t>vrstama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staništima</a:t>
            </a:r>
            <a:endParaRPr lang="en-US" sz="2000" dirty="0"/>
          </a:p>
          <a:p>
            <a:pPr lvl="1"/>
            <a:r>
              <a:rPr lang="en-US" sz="1600" dirty="0" err="1"/>
              <a:t>Izrada</a:t>
            </a:r>
            <a:r>
              <a:rPr lang="en-US" sz="1600" dirty="0"/>
              <a:t> </a:t>
            </a:r>
            <a:r>
              <a:rPr lang="en-US" sz="1600" dirty="0" err="1"/>
              <a:t>studije</a:t>
            </a:r>
            <a:r>
              <a:rPr lang="en-US" sz="1600" dirty="0"/>
              <a:t> Refresh Fish LIFE</a:t>
            </a:r>
          </a:p>
          <a:p>
            <a:pPr lvl="1"/>
            <a:r>
              <a:rPr lang="en-US" sz="1600" dirty="0" err="1"/>
              <a:t>Obnova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održavanje</a:t>
            </a:r>
            <a:r>
              <a:rPr lang="en-US" sz="1600" dirty="0"/>
              <a:t> </a:t>
            </a:r>
            <a:r>
              <a:rPr lang="en-US" sz="1600" dirty="0" err="1"/>
              <a:t>obalne</a:t>
            </a:r>
            <a:r>
              <a:rPr lang="en-US" sz="1600" dirty="0"/>
              <a:t> </a:t>
            </a:r>
            <a:r>
              <a:rPr lang="en-US" sz="1600" dirty="0" err="1"/>
              <a:t>vegetacije</a:t>
            </a:r>
            <a:endParaRPr lang="en-US" sz="1600" dirty="0"/>
          </a:p>
          <a:p>
            <a:pPr lvl="1"/>
            <a:r>
              <a:rPr lang="en-US" sz="1600" dirty="0" err="1"/>
              <a:t>Mogućnost</a:t>
            </a:r>
            <a:r>
              <a:rPr lang="en-US" sz="1600" dirty="0"/>
              <a:t> </a:t>
            </a:r>
            <a:r>
              <a:rPr lang="en-US" sz="1600" dirty="0" err="1"/>
              <a:t>poribljavanja</a:t>
            </a:r>
            <a:r>
              <a:rPr lang="en-US" sz="1600" dirty="0"/>
              <a:t>  </a:t>
            </a:r>
            <a:r>
              <a:rPr lang="en-US" sz="1600" dirty="0" err="1"/>
              <a:t>Phoxinellus</a:t>
            </a:r>
            <a:r>
              <a:rPr lang="en-US" sz="1600" dirty="0"/>
              <a:t>  </a:t>
            </a:r>
            <a:r>
              <a:rPr lang="en-US" sz="1600" dirty="0" err="1"/>
              <a:t>alepidotus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 err="1"/>
              <a:t>Održivost</a:t>
            </a:r>
            <a:r>
              <a:rPr lang="en-US" sz="2000" dirty="0"/>
              <a:t>, </a:t>
            </a:r>
            <a:r>
              <a:rPr lang="en-US" sz="2000" dirty="0" err="1"/>
              <a:t>repliciranje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iskorištavanje</a:t>
            </a:r>
            <a:r>
              <a:rPr lang="en-US" sz="2000" dirty="0"/>
              <a:t> </a:t>
            </a:r>
            <a:r>
              <a:rPr lang="en-US" sz="2000" dirty="0" err="1"/>
              <a:t>rezultata</a:t>
            </a:r>
            <a:r>
              <a:rPr lang="en-US" sz="2000" dirty="0"/>
              <a:t>: </a:t>
            </a:r>
          </a:p>
          <a:p>
            <a:pPr lvl="1"/>
            <a:r>
              <a:rPr lang="en-US" sz="1600" dirty="0" err="1"/>
              <a:t>podizanje</a:t>
            </a:r>
            <a:r>
              <a:rPr lang="en-US" sz="1600" dirty="0"/>
              <a:t> </a:t>
            </a:r>
            <a:r>
              <a:rPr lang="en-US" sz="1600" dirty="0" err="1"/>
              <a:t>svijesti</a:t>
            </a:r>
            <a:r>
              <a:rPr lang="en-US" sz="1600" dirty="0"/>
              <a:t> – </a:t>
            </a:r>
            <a:r>
              <a:rPr lang="en-US" sz="1600" dirty="0" err="1"/>
              <a:t>radionice</a:t>
            </a:r>
            <a:r>
              <a:rPr lang="en-US" sz="1600" dirty="0"/>
              <a:t>, </a:t>
            </a:r>
            <a:r>
              <a:rPr lang="en-US" sz="1600" dirty="0" err="1"/>
              <a:t>razmjena</a:t>
            </a:r>
            <a:r>
              <a:rPr lang="en-US" sz="1600" dirty="0"/>
              <a:t> </a:t>
            </a:r>
            <a:r>
              <a:rPr lang="en-US" sz="1600" dirty="0" err="1"/>
              <a:t>rezultata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stečenog</a:t>
            </a:r>
            <a:r>
              <a:rPr lang="en-US" sz="1600" dirty="0"/>
              <a:t> </a:t>
            </a:r>
            <a:r>
              <a:rPr lang="en-US" sz="1600" dirty="0" err="1"/>
              <a:t>znanja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stručnim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profesionalnim</a:t>
            </a:r>
            <a:r>
              <a:rPr lang="en-US" sz="1600" dirty="0"/>
              <a:t> </a:t>
            </a:r>
            <a:r>
              <a:rPr lang="en-US" sz="1600" dirty="0" err="1"/>
              <a:t>dionicima</a:t>
            </a:r>
            <a:endParaRPr lang="en-US" sz="1600" dirty="0"/>
          </a:p>
          <a:p>
            <a:r>
              <a:rPr lang="en-US" sz="2000" dirty="0" err="1"/>
              <a:t>Praćenje</a:t>
            </a:r>
            <a:r>
              <a:rPr lang="en-US" sz="2000" dirty="0"/>
              <a:t> </a:t>
            </a:r>
            <a:r>
              <a:rPr lang="en-US" sz="2000" dirty="0" err="1"/>
              <a:t>utjecaja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 </a:t>
            </a:r>
            <a:r>
              <a:rPr lang="en-US" sz="1600" dirty="0" err="1"/>
              <a:t>vode</a:t>
            </a:r>
            <a:r>
              <a:rPr lang="en-US" sz="1600" dirty="0"/>
              <a:t> (</a:t>
            </a:r>
            <a:r>
              <a:rPr lang="en-US" sz="1600" dirty="0" err="1"/>
              <a:t>fizikalno-kemijski</a:t>
            </a:r>
            <a:r>
              <a:rPr lang="en-US" sz="1600" dirty="0"/>
              <a:t> </a:t>
            </a:r>
            <a:r>
              <a:rPr lang="en-US" sz="1600" dirty="0" err="1"/>
              <a:t>parametri</a:t>
            </a:r>
            <a:r>
              <a:rPr lang="en-US" sz="1600" dirty="0"/>
              <a:t>) </a:t>
            </a:r>
          </a:p>
          <a:p>
            <a:pPr lvl="1"/>
            <a:r>
              <a:rPr lang="en-US" sz="1600" dirty="0" err="1"/>
              <a:t>brojnost</a:t>
            </a:r>
            <a:r>
              <a:rPr lang="en-US" sz="1600" dirty="0"/>
              <a:t> </a:t>
            </a:r>
            <a:r>
              <a:rPr lang="en-US" sz="1600" dirty="0" err="1"/>
              <a:t>stranih</a:t>
            </a:r>
            <a:r>
              <a:rPr lang="en-US" sz="1600" dirty="0"/>
              <a:t> </a:t>
            </a:r>
            <a:r>
              <a:rPr lang="en-US" sz="1600" dirty="0" err="1"/>
              <a:t>vrsta</a:t>
            </a:r>
            <a:r>
              <a:rPr lang="en-US" sz="1600" dirty="0"/>
              <a:t>, </a:t>
            </a:r>
            <a:r>
              <a:rPr lang="en-US" sz="1600" dirty="0" err="1"/>
              <a:t>distribucija</a:t>
            </a:r>
            <a:r>
              <a:rPr lang="en-US" sz="1600" dirty="0"/>
              <a:t>, status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održivost</a:t>
            </a:r>
            <a:r>
              <a:rPr lang="en-US" sz="1600" dirty="0"/>
              <a:t> </a:t>
            </a:r>
            <a:r>
              <a:rPr lang="en-US" sz="1600" dirty="0" err="1"/>
              <a:t>ciljnih</a:t>
            </a:r>
            <a:r>
              <a:rPr lang="en-US" sz="1600" dirty="0"/>
              <a:t> </a:t>
            </a:r>
            <a:r>
              <a:rPr lang="en-US" sz="1600" dirty="0" err="1"/>
              <a:t>vrsta</a:t>
            </a:r>
            <a:r>
              <a:rPr lang="en-US" sz="1600" dirty="0"/>
              <a:t>, </a:t>
            </a:r>
            <a:r>
              <a:rPr lang="en-US" sz="1600" dirty="0" err="1"/>
              <a:t>praćenje</a:t>
            </a:r>
            <a:r>
              <a:rPr lang="en-US" sz="1600" dirty="0"/>
              <a:t> </a:t>
            </a:r>
            <a:r>
              <a:rPr lang="en-US" sz="1600" dirty="0" err="1"/>
              <a:t>učinka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ostale</a:t>
            </a:r>
            <a:r>
              <a:rPr lang="en-US" sz="1600" dirty="0"/>
              <a:t> </a:t>
            </a:r>
            <a:r>
              <a:rPr lang="en-US" sz="1600" dirty="0" err="1"/>
              <a:t>vrste</a:t>
            </a:r>
            <a:endParaRPr lang="en-US" sz="1600" dirty="0"/>
          </a:p>
          <a:p>
            <a:r>
              <a:rPr lang="en-US" sz="2000" dirty="0" err="1"/>
              <a:t>Vidljivost</a:t>
            </a:r>
            <a:r>
              <a:rPr lang="en-US" sz="2000" dirty="0"/>
              <a:t>: </a:t>
            </a:r>
          </a:p>
          <a:p>
            <a:pPr lvl="1"/>
            <a:r>
              <a:rPr lang="en-US" sz="1600" dirty="0" err="1"/>
              <a:t>digitalne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r>
              <a:rPr lang="en-US" sz="1600" dirty="0"/>
              <a:t> (web </a:t>
            </a:r>
            <a:r>
              <a:rPr lang="en-US" sz="1600" dirty="0" err="1"/>
              <a:t>stranica</a:t>
            </a:r>
            <a:r>
              <a:rPr lang="en-US" sz="1600" dirty="0"/>
              <a:t>, </a:t>
            </a:r>
            <a:r>
              <a:rPr lang="en-US" sz="1600" dirty="0" err="1"/>
              <a:t>mediji</a:t>
            </a:r>
            <a:r>
              <a:rPr lang="en-US" sz="1600" dirty="0"/>
              <a:t>, </a:t>
            </a:r>
            <a:r>
              <a:rPr lang="en-US" sz="1600" dirty="0" err="1"/>
              <a:t>brošure</a:t>
            </a:r>
            <a:r>
              <a:rPr lang="en-US" sz="1600" dirty="0"/>
              <a:t>, info </a:t>
            </a:r>
            <a:r>
              <a:rPr lang="en-US" sz="1600" dirty="0" err="1"/>
              <a:t>i</a:t>
            </a:r>
            <a:r>
              <a:rPr lang="en-US" sz="1600" dirty="0"/>
              <a:t> promo </a:t>
            </a:r>
            <a:r>
              <a:rPr lang="en-US" sz="1600" dirty="0" err="1"/>
              <a:t>materijali</a:t>
            </a:r>
            <a:r>
              <a:rPr lang="en-US" sz="1600" dirty="0"/>
              <a:t>, </a:t>
            </a:r>
            <a:r>
              <a:rPr lang="en-US" sz="1600" dirty="0" err="1"/>
              <a:t>umrežavanje</a:t>
            </a:r>
            <a:r>
              <a:rPr lang="en-US" sz="1600" dirty="0"/>
              <a:t> s </a:t>
            </a:r>
            <a:r>
              <a:rPr lang="en-US" sz="1600" dirty="0" err="1"/>
              <a:t>drugim</a:t>
            </a:r>
            <a:r>
              <a:rPr lang="en-US" sz="1600" dirty="0"/>
              <a:t> </a:t>
            </a:r>
            <a:r>
              <a:rPr lang="en-US" sz="1600" dirty="0" err="1"/>
              <a:t>projektima</a:t>
            </a:r>
            <a:r>
              <a:rPr lang="en-US" sz="1600" dirty="0"/>
              <a:t>, </a:t>
            </a:r>
            <a:r>
              <a:rPr lang="en-US" sz="1600" dirty="0" err="1"/>
              <a:t>konferencija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00131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9D378-D518-74FD-E76C-9595C591E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502F51-5E46-7BDF-C7F9-B88C981EE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Financijski</a:t>
            </a:r>
            <a:r>
              <a:rPr lang="en-US" sz="2400" dirty="0"/>
              <a:t> </a:t>
            </a:r>
            <a:r>
              <a:rPr lang="en-US" sz="2400" dirty="0" err="1"/>
              <a:t>okvir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EBC9A-2D72-AFEB-61BD-FA24592A3C22}"/>
              </a:ext>
            </a:extLst>
          </p:cNvPr>
          <p:cNvSpPr txBox="1"/>
          <p:nvPr/>
        </p:nvSpPr>
        <p:spPr>
          <a:xfrm>
            <a:off x="611560" y="2060848"/>
            <a:ext cx="5328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hr-HR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Ukupna vrijednost projekta: 4.048.272,24   EURA</a:t>
            </a:r>
          </a:p>
          <a:p>
            <a:pPr>
              <a:buNone/>
            </a:pPr>
            <a:br>
              <a:rPr lang="hr-HR" dirty="0"/>
            </a:b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38437-8514-F481-FEBD-48E6D673D5E9}"/>
              </a:ext>
            </a:extLst>
          </p:cNvPr>
          <p:cNvSpPr txBox="1"/>
          <p:nvPr/>
        </p:nvSpPr>
        <p:spPr>
          <a:xfrm>
            <a:off x="395536" y="2708920"/>
            <a:ext cx="7848872" cy="1869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	</a:t>
            </a:r>
          </a:p>
          <a:p>
            <a:pPr algn="l">
              <a:buNone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	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hr-HR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znos bespovratnih sredstava EU (75%): 3.036.204,00  €</a:t>
            </a: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hr-HR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Sredstva partnera (nacionalni doprinos) (25%): 1.012.068,24   €</a:t>
            </a:r>
          </a:p>
          <a:p>
            <a:pPr algn="l">
              <a:lnSpc>
                <a:spcPts val="1177"/>
              </a:lnSpc>
              <a:spcAft>
                <a:spcPts val="800"/>
              </a:spcAft>
              <a:buNone/>
            </a:pPr>
            <a:r>
              <a:rPr lang="hr-HR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ts val="1177"/>
              </a:lnSpc>
              <a:spcAft>
                <a:spcPts val="800"/>
              </a:spcAft>
              <a:buNone/>
            </a:pPr>
            <a:r>
              <a:rPr lang="hr-HR" sz="8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  </a:t>
            </a:r>
            <a:endParaRPr lang="en-US" sz="8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lnSpc>
                <a:spcPts val="1177"/>
              </a:lnSpc>
              <a:spcAft>
                <a:spcPts val="800"/>
              </a:spcAft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   </a:t>
            </a:r>
            <a:r>
              <a:rPr lang="hr-HR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FZOEU će sufinancirati veći dio nacionalnog doprinosa, u maksimalnom iznosu </a:t>
            </a: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ts val="1177"/>
              </a:lnSpc>
              <a:spcAft>
                <a:spcPts val="800"/>
              </a:spcAft>
              <a:buNone/>
            </a:pPr>
            <a:r>
              <a:rPr lang="hr-HR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  </a:t>
            </a:r>
            <a:r>
              <a:rPr lang="hr-HR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do 815.400 eura.</a:t>
            </a:r>
          </a:p>
        </p:txBody>
      </p:sp>
    </p:spTree>
    <p:extLst>
      <p:ext uri="{BB962C8B-B14F-4D97-AF65-F5344CB8AC3E}">
        <p14:creationId xmlns:p14="http://schemas.microsoft.com/office/powerpoint/2010/main" val="73644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BB042-2758-80DF-8F7F-6C7C0953A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75C39C-A288-4FF7-34A2-59AE5C9B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US" sz="2000" dirty="0" err="1"/>
              <a:t>Zapošljavanje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endParaRPr lang="en-US" sz="2000" dirty="0"/>
          </a:p>
          <a:p>
            <a:r>
              <a:rPr lang="en-US" sz="2000" dirty="0" err="1"/>
              <a:t>Razmjena</a:t>
            </a:r>
            <a:r>
              <a:rPr lang="en-US" sz="2000" dirty="0"/>
              <a:t> </a:t>
            </a:r>
            <a:r>
              <a:rPr lang="en-US" sz="2000" dirty="0" err="1"/>
              <a:t>iskustava</a:t>
            </a:r>
            <a:r>
              <a:rPr lang="en-US" sz="2000" dirty="0"/>
              <a:t>, </a:t>
            </a:r>
            <a:r>
              <a:rPr lang="en-US" sz="2000" dirty="0" err="1"/>
              <a:t>stjecanje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njihova</a:t>
            </a:r>
            <a:r>
              <a:rPr lang="en-US" sz="2000" dirty="0"/>
              <a:t> </a:t>
            </a:r>
            <a:r>
              <a:rPr lang="en-US" sz="2000" dirty="0" err="1"/>
              <a:t>primjena</a:t>
            </a:r>
            <a:endParaRPr lang="en-US" sz="2000" dirty="0"/>
          </a:p>
          <a:p>
            <a:r>
              <a:rPr lang="en-US" sz="2000" dirty="0" err="1"/>
              <a:t>Financijska</a:t>
            </a:r>
            <a:r>
              <a:rPr lang="en-US" sz="2000" dirty="0"/>
              <a:t> </a:t>
            </a:r>
            <a:r>
              <a:rPr lang="en-US" sz="2000" dirty="0" err="1"/>
              <a:t>pomoć</a:t>
            </a:r>
            <a:r>
              <a:rPr lang="en-US" sz="2000" dirty="0"/>
              <a:t> u </a:t>
            </a:r>
            <a:r>
              <a:rPr lang="en-US" sz="2000" dirty="0" err="1"/>
              <a:t>provedbi</a:t>
            </a:r>
            <a:r>
              <a:rPr lang="en-US" sz="2000" dirty="0"/>
              <a:t> </a:t>
            </a:r>
            <a:r>
              <a:rPr lang="en-US" sz="2000" dirty="0" err="1"/>
              <a:t>zahtjevnih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endParaRPr lang="en-US" sz="2000" dirty="0"/>
          </a:p>
          <a:p>
            <a:r>
              <a:rPr lang="en-US" sz="2000" dirty="0" err="1"/>
              <a:t>Dobiti</a:t>
            </a:r>
            <a:r>
              <a:rPr lang="en-US" sz="2000" dirty="0"/>
              <a:t> </a:t>
            </a:r>
            <a:r>
              <a:rPr lang="en-US" sz="2000" dirty="0" err="1"/>
              <a:t>poboljšan</a:t>
            </a:r>
            <a:r>
              <a:rPr lang="en-US" sz="2000" dirty="0"/>
              <a:t> status </a:t>
            </a:r>
            <a:r>
              <a:rPr lang="en-US" sz="2000" dirty="0" err="1"/>
              <a:t>ciljnih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smanjen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invazivnih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endParaRPr lang="en-US" sz="2000" dirty="0"/>
          </a:p>
          <a:p>
            <a:r>
              <a:rPr lang="en-US" sz="2000" dirty="0" err="1"/>
              <a:t>Podizati</a:t>
            </a:r>
            <a:r>
              <a:rPr lang="en-US" sz="2000" dirty="0"/>
              <a:t> </a:t>
            </a:r>
            <a:r>
              <a:rPr lang="en-US" sz="2000" dirty="0" err="1"/>
              <a:t>svijest</a:t>
            </a:r>
            <a:r>
              <a:rPr lang="en-US" sz="2000" dirty="0"/>
              <a:t> </a:t>
            </a:r>
            <a:r>
              <a:rPr lang="en-US" sz="2000" dirty="0" err="1"/>
              <a:t>javnosti</a:t>
            </a:r>
            <a:r>
              <a:rPr lang="en-US" sz="2000" dirty="0"/>
              <a:t> </a:t>
            </a:r>
            <a:r>
              <a:rPr lang="en-US" sz="2000" dirty="0" err="1"/>
              <a:t>lokalnog</a:t>
            </a:r>
            <a:r>
              <a:rPr lang="en-US" sz="2000" dirty="0"/>
              <a:t> </a:t>
            </a:r>
            <a:r>
              <a:rPr lang="en-US" sz="2000" dirty="0" err="1"/>
              <a:t>stanovništa</a:t>
            </a:r>
            <a:r>
              <a:rPr lang="en-US" sz="2000" dirty="0"/>
              <a:t> o </a:t>
            </a:r>
            <a:r>
              <a:rPr lang="en-US" sz="2000" dirty="0" err="1"/>
              <a:t>opasnostima</a:t>
            </a:r>
            <a:r>
              <a:rPr lang="en-US" sz="2000" dirty="0"/>
              <a:t> </a:t>
            </a:r>
            <a:r>
              <a:rPr lang="en-US" sz="2000" dirty="0" err="1"/>
              <a:t>unošenja</a:t>
            </a:r>
            <a:r>
              <a:rPr lang="en-US" sz="2000" dirty="0"/>
              <a:t> </a:t>
            </a:r>
            <a:r>
              <a:rPr lang="en-US" sz="2000" dirty="0" err="1"/>
              <a:t>stranih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o </a:t>
            </a:r>
            <a:r>
              <a:rPr lang="en-US" sz="2000" dirty="0" err="1"/>
              <a:t>potrebi</a:t>
            </a:r>
            <a:r>
              <a:rPr lang="en-US" sz="2000" dirty="0"/>
              <a:t> </a:t>
            </a:r>
            <a:r>
              <a:rPr lang="en-US" sz="2000" dirty="0" err="1"/>
              <a:t>očuvanja</a:t>
            </a:r>
            <a:r>
              <a:rPr lang="en-US" sz="2000" dirty="0"/>
              <a:t> </a:t>
            </a:r>
            <a:r>
              <a:rPr lang="en-US" sz="2000" dirty="0" err="1"/>
              <a:t>autohtonih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 err="1"/>
              <a:t>Precizne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realno</a:t>
            </a:r>
            <a:r>
              <a:rPr lang="en-US" sz="2000" dirty="0"/>
              <a:t> </a:t>
            </a:r>
            <a:r>
              <a:rPr lang="en-US" sz="2000" dirty="0" err="1"/>
              <a:t>ostvarive</a:t>
            </a:r>
            <a:r>
              <a:rPr lang="en-US" sz="2000" dirty="0"/>
              <a:t> </a:t>
            </a:r>
            <a:r>
              <a:rPr lang="en-US" sz="2000" dirty="0" err="1"/>
              <a:t>planirane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endParaRPr lang="en-US" sz="2000" dirty="0"/>
          </a:p>
          <a:p>
            <a:r>
              <a:rPr lang="en-US" sz="2000" dirty="0" err="1"/>
              <a:t>Nastavak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(monitoring)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završetka</a:t>
            </a:r>
            <a:r>
              <a:rPr lang="en-US" sz="2000" dirty="0"/>
              <a:t> </a:t>
            </a:r>
            <a:r>
              <a:rPr lang="en-US" sz="2000" dirty="0" err="1"/>
              <a:t>projekta</a:t>
            </a:r>
            <a:endParaRPr lang="en-US" sz="2000" dirty="0"/>
          </a:p>
          <a:p>
            <a:r>
              <a:rPr lang="en-US" sz="2000" dirty="0" err="1"/>
              <a:t>Suradnja</a:t>
            </a:r>
            <a:r>
              <a:rPr lang="en-US" sz="2000" dirty="0"/>
              <a:t> s “</a:t>
            </a:r>
            <a:r>
              <a:rPr lang="en-US" sz="2000" dirty="0" err="1"/>
              <a:t>monitorom</a:t>
            </a:r>
            <a:r>
              <a:rPr lang="en-US" sz="2000" dirty="0"/>
              <a:t>”</a:t>
            </a:r>
          </a:p>
          <a:p>
            <a:r>
              <a:rPr lang="en-US" sz="2000" dirty="0" err="1"/>
              <a:t>Dobivanje</a:t>
            </a:r>
            <a:r>
              <a:rPr lang="en-US" sz="2000" dirty="0"/>
              <a:t> </a:t>
            </a:r>
            <a:r>
              <a:rPr lang="en-US" sz="2000" dirty="0" err="1"/>
              <a:t>dijela</a:t>
            </a:r>
            <a:r>
              <a:rPr lang="en-US" sz="2000" dirty="0"/>
              <a:t> </a:t>
            </a:r>
            <a:r>
              <a:rPr lang="en-US" sz="2000" dirty="0" err="1"/>
              <a:t>sredstava</a:t>
            </a:r>
            <a:r>
              <a:rPr lang="en-US" sz="2000" dirty="0"/>
              <a:t> </a:t>
            </a:r>
            <a:r>
              <a:rPr lang="en-US" sz="2000" dirty="0" err="1"/>
              <a:t>unaprijed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36162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069A9-61E2-FAAB-EC3C-B72702E5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0568C7-608C-B7DC-AAB1-6E7C19F39C86}"/>
              </a:ext>
            </a:extLst>
          </p:cNvPr>
          <p:cNvSpPr txBox="1"/>
          <p:nvPr/>
        </p:nvSpPr>
        <p:spPr>
          <a:xfrm>
            <a:off x="179512" y="25649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HVALA NA PAŽNJI!</a:t>
            </a:r>
            <a:endParaRPr lang="hr-H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4540D-7B4E-719F-C6DD-87FFD9EFDA75}"/>
              </a:ext>
            </a:extLst>
          </p:cNvPr>
          <p:cNvSpPr txBox="1"/>
          <p:nvPr/>
        </p:nvSpPr>
        <p:spPr>
          <a:xfrm flipH="1">
            <a:off x="107504" y="458112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mr.sc. Gordana Goreta</a:t>
            </a:r>
          </a:p>
          <a:p>
            <a:r>
              <a:rPr lang="en-US" dirty="0" err="1"/>
              <a:t>Stručna</a:t>
            </a:r>
            <a:r>
              <a:rPr lang="en-US" dirty="0"/>
              <a:t> </a:t>
            </a:r>
            <a:r>
              <a:rPr lang="en-US" dirty="0" err="1"/>
              <a:t>voditeljica</a:t>
            </a:r>
            <a:r>
              <a:rPr lang="en-US" dirty="0"/>
              <a:t> NP “Krka”</a:t>
            </a:r>
            <a:endParaRPr lang="hr-HR" dirty="0"/>
          </a:p>
        </p:txBody>
      </p:sp>
      <p:pic>
        <p:nvPicPr>
          <p:cNvPr id="5" name="Picture 6" descr="Roski slap">
            <a:extLst>
              <a:ext uri="{FF2B5EF4-FFF2-40B4-BE49-F238E27FC236}">
                <a16:creationId xmlns:a16="http://schemas.microsoft.com/office/drawing/2014/main" id="{9D11EFDD-E02E-AC65-FB5F-9D97695F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39235"/>
            <a:ext cx="5688632" cy="46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40FD5-762F-D774-66C8-FA1C2559D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4" y="467803"/>
            <a:ext cx="1600203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0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E27B-CB51-E722-B3C9-80540685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Koordinator</a:t>
            </a:r>
            <a:r>
              <a:rPr lang="en-US" sz="2000" dirty="0"/>
              <a:t> </a:t>
            </a:r>
            <a:r>
              <a:rPr lang="en-US" sz="2000" dirty="0" err="1"/>
              <a:t>projekta</a:t>
            </a:r>
            <a:r>
              <a:rPr lang="en-US" sz="2000" dirty="0"/>
              <a:t> : JU NP “Krka”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/>
              <a:t>       </a:t>
            </a:r>
            <a:r>
              <a:rPr lang="en-US" sz="1800" dirty="0" err="1"/>
              <a:t>Partneri</a:t>
            </a:r>
            <a:r>
              <a:rPr lang="en-US" sz="1800" dirty="0"/>
              <a:t>:   </a:t>
            </a:r>
          </a:p>
          <a:p>
            <a:pPr marL="457200" lvl="1" indent="0">
              <a:buNone/>
            </a:pPr>
            <a:r>
              <a:rPr lang="en-US" sz="1800" dirty="0"/>
              <a:t>JU More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krš</a:t>
            </a:r>
            <a:r>
              <a:rPr lang="en-US" sz="1800" dirty="0"/>
              <a:t> (</a:t>
            </a:r>
            <a:r>
              <a:rPr lang="en-US" sz="1800" dirty="0" err="1"/>
              <a:t>Splitsko-dalmatinska</a:t>
            </a:r>
            <a:r>
              <a:rPr lang="en-US" sz="1800" dirty="0"/>
              <a:t> </a:t>
            </a:r>
            <a:r>
              <a:rPr lang="en-US" sz="1800" dirty="0" err="1"/>
              <a:t>županija</a:t>
            </a:r>
            <a:r>
              <a:rPr lang="en-US" sz="1800" dirty="0"/>
              <a:t>)</a:t>
            </a:r>
          </a:p>
          <a:p>
            <a:pPr marL="457200" lvl="1" indent="0">
              <a:buNone/>
            </a:pPr>
            <a:r>
              <a:rPr lang="en-US" sz="1800" dirty="0"/>
              <a:t>JU </a:t>
            </a:r>
            <a:r>
              <a:rPr lang="en-US" sz="1800" dirty="0" err="1"/>
              <a:t>Priroda</a:t>
            </a:r>
            <a:r>
              <a:rPr lang="en-US" sz="1800" dirty="0"/>
              <a:t> (</a:t>
            </a:r>
            <a:r>
              <a:rPr lang="en-US" sz="1800" dirty="0" err="1"/>
              <a:t>Šibensko-kninska</a:t>
            </a:r>
            <a:r>
              <a:rPr lang="en-US" sz="1800" dirty="0"/>
              <a:t> </a:t>
            </a:r>
            <a:r>
              <a:rPr lang="en-US" sz="1800" dirty="0" err="1"/>
              <a:t>županija</a:t>
            </a:r>
            <a:r>
              <a:rPr lang="en-US" sz="1800" dirty="0"/>
              <a:t>)</a:t>
            </a:r>
          </a:p>
          <a:p>
            <a:pPr marL="457200" lvl="1" indent="0">
              <a:buNone/>
            </a:pPr>
            <a:r>
              <a:rPr lang="en-US" sz="1800" dirty="0"/>
              <a:t>PMF - </a:t>
            </a:r>
            <a:r>
              <a:rPr lang="en-US" sz="1800" dirty="0" err="1"/>
              <a:t>Sveučilište</a:t>
            </a:r>
            <a:r>
              <a:rPr lang="en-US" sz="1800" dirty="0"/>
              <a:t> u </a:t>
            </a:r>
            <a:r>
              <a:rPr lang="en-US" sz="1800" dirty="0" err="1"/>
              <a:t>Zagrebu</a:t>
            </a:r>
            <a:r>
              <a:rPr lang="en-US" sz="1800" dirty="0"/>
              <a:t> (</a:t>
            </a:r>
            <a:r>
              <a:rPr lang="en-US" sz="1800" dirty="0" err="1"/>
              <a:t>Biološki</a:t>
            </a:r>
            <a:r>
              <a:rPr lang="en-US" sz="1800" dirty="0"/>
              <a:t> </a:t>
            </a:r>
            <a:r>
              <a:rPr lang="en-US" sz="1800" dirty="0" err="1"/>
              <a:t>odsjek</a:t>
            </a:r>
            <a:r>
              <a:rPr lang="en-US" sz="1800" dirty="0"/>
              <a:t>)</a:t>
            </a:r>
          </a:p>
          <a:p>
            <a:pPr marL="457200" lvl="1" indent="0">
              <a:buNone/>
            </a:pPr>
            <a:r>
              <a:rPr lang="en-US" sz="1800" dirty="0"/>
              <a:t>MZOZT – </a:t>
            </a:r>
            <a:r>
              <a:rPr lang="en-US" sz="1800" dirty="0" err="1"/>
              <a:t>Zavod</a:t>
            </a:r>
            <a:r>
              <a:rPr lang="en-US" sz="1800" dirty="0"/>
              <a:t> za </a:t>
            </a:r>
            <a:r>
              <a:rPr lang="en-US" sz="1800" dirty="0" err="1"/>
              <a:t>zaštitu</a:t>
            </a:r>
            <a:r>
              <a:rPr lang="en-US" sz="1800" dirty="0"/>
              <a:t> </a:t>
            </a:r>
            <a:r>
              <a:rPr lang="en-US" sz="1800" dirty="0" err="1"/>
              <a:t>okoliša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prirode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err="1"/>
              <a:t>Suradnici</a:t>
            </a:r>
            <a:r>
              <a:rPr lang="en-US" sz="1800" dirty="0"/>
              <a:t>:     </a:t>
            </a:r>
          </a:p>
          <a:p>
            <a:pPr marL="457200" lvl="1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Sportsko</a:t>
            </a:r>
            <a:r>
              <a:rPr lang="en-US" sz="1800" dirty="0"/>
              <a:t> </a:t>
            </a:r>
            <a:r>
              <a:rPr lang="en-US" sz="1800" dirty="0" err="1"/>
              <a:t>ribolovno</a:t>
            </a:r>
            <a:r>
              <a:rPr lang="en-US" sz="1800" dirty="0"/>
              <a:t> </a:t>
            </a:r>
            <a:r>
              <a:rPr lang="en-US" sz="1800" dirty="0" err="1"/>
              <a:t>društvo</a:t>
            </a:r>
            <a:r>
              <a:rPr lang="en-US" sz="1800" dirty="0"/>
              <a:t> “Krka” Knin</a:t>
            </a:r>
          </a:p>
          <a:p>
            <a:pPr marL="457200" lvl="1" indent="0">
              <a:buNone/>
            </a:pPr>
            <a:r>
              <a:rPr lang="en-US" sz="1800" dirty="0"/>
              <a:t>  Hrvatske </a:t>
            </a:r>
            <a:r>
              <a:rPr lang="en-US" sz="1800" dirty="0" err="1"/>
              <a:t>vode</a:t>
            </a:r>
            <a:endParaRPr lang="en-US" sz="1800" dirty="0"/>
          </a:p>
        </p:txBody>
      </p:sp>
      <p:pic>
        <p:nvPicPr>
          <p:cNvPr id="4" name="Google Shape;214;p13">
            <a:extLst>
              <a:ext uri="{FF2B5EF4-FFF2-40B4-BE49-F238E27FC236}">
                <a16:creationId xmlns:a16="http://schemas.microsoft.com/office/drawing/2014/main" id="{F9B6392E-FCA9-A642-713D-D1245B533E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104" y="1916832"/>
            <a:ext cx="273630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56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D7379-1D15-E143-436D-A44269BD4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C0AC-477F-3B67-9D72-B68A3C3F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694C-965B-42DC-12F9-92CDF3A74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r>
              <a:rPr lang="en-US" sz="1400" dirty="0" err="1"/>
              <a:t>Lokacija</a:t>
            </a:r>
            <a:r>
              <a:rPr lang="en-US" sz="1400" dirty="0"/>
              <a:t> :</a:t>
            </a:r>
          </a:p>
          <a:p>
            <a:r>
              <a:rPr lang="en-US" sz="1400" dirty="0"/>
              <a:t>Na </a:t>
            </a:r>
            <a:r>
              <a:rPr lang="en-US" sz="1400" dirty="0" err="1"/>
              <a:t>području</a:t>
            </a:r>
            <a:r>
              <a:rPr lang="en-US" sz="1400" dirty="0"/>
              <a:t> </a:t>
            </a:r>
            <a:r>
              <a:rPr lang="en-US" sz="1400" dirty="0" err="1"/>
              <a:t>Šibensko</a:t>
            </a:r>
            <a:r>
              <a:rPr lang="en-US" sz="1400" dirty="0"/>
              <a:t> </a:t>
            </a:r>
            <a:r>
              <a:rPr lang="en-US" sz="1400" dirty="0" err="1"/>
              <a:t>kninske</a:t>
            </a:r>
            <a:r>
              <a:rPr lang="en-US" sz="1400" dirty="0"/>
              <a:t> </a:t>
            </a:r>
            <a:r>
              <a:rPr lang="en-US" sz="1400" dirty="0" err="1"/>
              <a:t>županije</a:t>
            </a:r>
            <a:endParaRPr lang="en-US" sz="1400" dirty="0"/>
          </a:p>
          <a:p>
            <a:pPr lvl="1"/>
            <a:r>
              <a:rPr lang="en-US" sz="1400" dirty="0"/>
              <a:t>HR2000918 </a:t>
            </a:r>
            <a:r>
              <a:rPr lang="en-US" sz="1400" dirty="0" err="1"/>
              <a:t>Šire</a:t>
            </a:r>
            <a:r>
              <a:rPr lang="en-US" sz="1400" dirty="0"/>
              <a:t> </a:t>
            </a:r>
            <a:r>
              <a:rPr lang="en-US" sz="1400" dirty="0" err="1"/>
              <a:t>područje</a:t>
            </a:r>
            <a:r>
              <a:rPr lang="en-US" sz="1400" dirty="0"/>
              <a:t> NP “Krka”</a:t>
            </a:r>
          </a:p>
          <a:p>
            <a:pPr lvl="1"/>
            <a:r>
              <a:rPr lang="en-US" sz="1400" dirty="0"/>
              <a:t>HR2000919 </a:t>
            </a:r>
            <a:r>
              <a:rPr lang="en-US" sz="1400" dirty="0" err="1"/>
              <a:t>Čikola</a:t>
            </a:r>
            <a:endParaRPr lang="en-US" sz="1400" dirty="0"/>
          </a:p>
          <a:p>
            <a:pPr lvl="1"/>
            <a:r>
              <a:rPr lang="en-US" sz="1400" dirty="0"/>
              <a:t>HR2001266 Vrba – </a:t>
            </a:r>
            <a:r>
              <a:rPr lang="en-US" sz="1400" dirty="0" err="1"/>
              <a:t>pritoka</a:t>
            </a:r>
            <a:r>
              <a:rPr lang="en-US" sz="1400" dirty="0"/>
              <a:t> </a:t>
            </a:r>
            <a:r>
              <a:rPr lang="en-US" sz="1400" dirty="0" err="1"/>
              <a:t>Čikole</a:t>
            </a:r>
            <a:r>
              <a:rPr lang="en-US" sz="1400" dirty="0"/>
              <a:t> – </a:t>
            </a:r>
            <a:r>
              <a:rPr lang="en-US" sz="1400" dirty="0" err="1"/>
              <a:t>dijelom</a:t>
            </a:r>
            <a:endParaRPr lang="en-US" sz="1400" dirty="0"/>
          </a:p>
          <a:p>
            <a:pPr lvl="1"/>
            <a:r>
              <a:rPr lang="en-US" sz="1400" dirty="0" err="1"/>
              <a:t>Šarena</a:t>
            </a:r>
            <a:r>
              <a:rPr lang="en-US" sz="1400" dirty="0"/>
              <a:t> </a:t>
            </a:r>
            <a:r>
              <a:rPr lang="en-US" sz="1400" dirty="0" err="1"/>
              <a:t>jezera</a:t>
            </a:r>
            <a:r>
              <a:rPr lang="en-US" sz="1400" dirty="0"/>
              <a:t> (HR2000917 </a:t>
            </a:r>
            <a:r>
              <a:rPr lang="en-US" sz="1400" dirty="0" err="1"/>
              <a:t>Krčić</a:t>
            </a:r>
            <a:r>
              <a:rPr lang="en-US" sz="1400" dirty="0"/>
              <a:t>)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</p:txBody>
      </p:sp>
      <p:pic>
        <p:nvPicPr>
          <p:cNvPr id="4" name="Picture 3" descr="A high angle view of a mountain">
            <a:extLst>
              <a:ext uri="{FF2B5EF4-FFF2-40B4-BE49-F238E27FC236}">
                <a16:creationId xmlns:a16="http://schemas.microsoft.com/office/drawing/2014/main" id="{5C6B048C-1801-D107-3A76-B27AED0A6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9932" y="2722996"/>
            <a:ext cx="4608513" cy="2852166"/>
          </a:xfrm>
          <a:prstGeom prst="rect">
            <a:avLst/>
          </a:prstGeom>
        </p:spPr>
      </p:pic>
      <p:pic>
        <p:nvPicPr>
          <p:cNvPr id="5" name="Picture 4" descr="A river surrounded by trees">
            <a:extLst>
              <a:ext uri="{FF2B5EF4-FFF2-40B4-BE49-F238E27FC236}">
                <a16:creationId xmlns:a16="http://schemas.microsoft.com/office/drawing/2014/main" id="{C65953D0-160C-6E38-7109-40E7A83AE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4427714" cy="29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6BD0D-FADA-19C5-B0FC-C65E86D5E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56963-9FF8-9217-B56A-CF5AD84ED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dirty="0"/>
              <a:t>Na </a:t>
            </a:r>
            <a:r>
              <a:rPr lang="en-US" sz="1600" dirty="0" err="1"/>
              <a:t>području</a:t>
            </a:r>
            <a:r>
              <a:rPr lang="en-US" sz="1600" dirty="0"/>
              <a:t> </a:t>
            </a:r>
            <a:r>
              <a:rPr lang="en-US" sz="1600" dirty="0" err="1"/>
              <a:t>Splitsko-dalmatinske</a:t>
            </a:r>
            <a:r>
              <a:rPr lang="en-US" sz="1600" dirty="0"/>
              <a:t> </a:t>
            </a:r>
            <a:r>
              <a:rPr lang="en-US" sz="1600" dirty="0" err="1"/>
              <a:t>županije</a:t>
            </a:r>
            <a:r>
              <a:rPr lang="en-US" sz="1600" dirty="0"/>
              <a:t>: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- HR2001313 </a:t>
            </a:r>
            <a:r>
              <a:rPr lang="en-US" sz="1600" dirty="0" err="1"/>
              <a:t>Srednji</a:t>
            </a:r>
            <a:r>
              <a:rPr lang="en-US" sz="1600" dirty="0"/>
              <a:t> </a:t>
            </a:r>
            <a:r>
              <a:rPr lang="en-US" sz="1600" dirty="0" err="1"/>
              <a:t>tok</a:t>
            </a:r>
            <a:r>
              <a:rPr lang="en-US" sz="1600" dirty="0"/>
              <a:t> </a:t>
            </a:r>
            <a:r>
              <a:rPr lang="en-US" sz="1600" dirty="0" err="1"/>
              <a:t>Cetine</a:t>
            </a:r>
            <a:r>
              <a:rPr lang="en-US" sz="1600" dirty="0"/>
              <a:t> s </a:t>
            </a:r>
            <a:r>
              <a:rPr lang="en-US" sz="1600" dirty="0" err="1"/>
              <a:t>Hrvatačkim</a:t>
            </a:r>
            <a:r>
              <a:rPr lang="en-US" sz="1600" dirty="0"/>
              <a:t> 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Sinjskim</a:t>
            </a:r>
            <a:r>
              <a:rPr lang="en-US" sz="1600" dirty="0"/>
              <a:t> </a:t>
            </a:r>
            <a:r>
              <a:rPr lang="en-US" sz="1600" dirty="0" err="1"/>
              <a:t>poljem</a:t>
            </a:r>
            <a:r>
              <a:rPr lang="en-US" sz="1600" dirty="0"/>
              <a:t>   (</a:t>
            </a:r>
            <a:r>
              <a:rPr lang="en-US" sz="1600" dirty="0" err="1"/>
              <a:t>Stipančevo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Miloševo</a:t>
            </a:r>
            <a:r>
              <a:rPr lang="en-US" sz="1600" dirty="0"/>
              <a:t> </a:t>
            </a:r>
            <a:r>
              <a:rPr lang="en-US" sz="1600" dirty="0" err="1"/>
              <a:t>jezero</a:t>
            </a:r>
            <a:r>
              <a:rPr lang="en-US" sz="1600" dirty="0"/>
              <a:t>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lvl="1"/>
            <a:endParaRPr lang="en-US" sz="1200" dirty="0"/>
          </a:p>
        </p:txBody>
      </p:sp>
      <p:pic>
        <p:nvPicPr>
          <p:cNvPr id="4" name="Content Placeholder 1" descr="A aerial view of a pond&#10;&#10;AI-generated content may be incorrect.">
            <a:extLst>
              <a:ext uri="{FF2B5EF4-FFF2-40B4-BE49-F238E27FC236}">
                <a16:creationId xmlns:a16="http://schemas.microsoft.com/office/drawing/2014/main" id="{C3885129-340F-ABB1-4759-D44B4E6E7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460851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5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A4D5B-B172-CED4-B79E-E13CDC4D2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CF713-F4CB-0257-9CF9-3276C2FF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916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1800" dirty="0"/>
              <a:t>     </a:t>
            </a:r>
            <a:r>
              <a:rPr lang="en-US" sz="1800" dirty="0" err="1"/>
              <a:t>Trajanje</a:t>
            </a:r>
            <a:r>
              <a:rPr lang="en-US" sz="1800" dirty="0"/>
              <a:t> </a:t>
            </a:r>
            <a:r>
              <a:rPr lang="en-US" sz="1800" dirty="0" err="1"/>
              <a:t>projekta</a:t>
            </a:r>
            <a:r>
              <a:rPr lang="en-US" sz="1800" dirty="0"/>
              <a:t>: </a:t>
            </a:r>
          </a:p>
          <a:p>
            <a:pPr marL="457200" lvl="1" indent="0">
              <a:buNone/>
            </a:pPr>
            <a:r>
              <a:rPr lang="en-US" sz="1800" dirty="0"/>
              <a:t>         60 </a:t>
            </a:r>
            <a:r>
              <a:rPr lang="en-US" sz="1800" dirty="0" err="1"/>
              <a:t>mjeseci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err="1"/>
              <a:t>Ukupna</a:t>
            </a:r>
            <a:r>
              <a:rPr lang="en-US" sz="1800" dirty="0"/>
              <a:t> </a:t>
            </a:r>
            <a:r>
              <a:rPr lang="en-US" sz="1800" dirty="0" err="1"/>
              <a:t>vrijednost</a:t>
            </a:r>
            <a:r>
              <a:rPr lang="en-US" sz="1800" dirty="0"/>
              <a:t> </a:t>
            </a:r>
            <a:r>
              <a:rPr lang="en-US" sz="1800" dirty="0" err="1"/>
              <a:t>projekta</a:t>
            </a:r>
            <a:r>
              <a:rPr lang="en-US" sz="1800" dirty="0"/>
              <a:t>: </a:t>
            </a:r>
            <a:r>
              <a:rPr lang="hr-HR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        </a:t>
            </a:r>
          </a:p>
          <a:p>
            <a:pPr marL="457200" lvl="1" indent="0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       </a:t>
            </a:r>
            <a:r>
              <a:rPr lang="hr-HR" sz="1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4.048.272,24  €</a:t>
            </a:r>
            <a:endParaRPr lang="en-US" sz="18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b="1" dirty="0"/>
              <a:t>EU </a:t>
            </a:r>
            <a:r>
              <a:rPr lang="en-US" sz="1600" b="1" dirty="0" err="1"/>
              <a:t>doprinos</a:t>
            </a:r>
            <a:r>
              <a:rPr lang="en-US" sz="1600" b="1" dirty="0"/>
              <a:t>: </a:t>
            </a:r>
          </a:p>
          <a:p>
            <a:pPr lvl="1">
              <a:buFontTx/>
              <a:buChar char="-"/>
            </a:pPr>
            <a:r>
              <a:rPr lang="en-US" sz="1600" dirty="0" err="1"/>
              <a:t>postizanju</a:t>
            </a:r>
            <a:r>
              <a:rPr lang="en-US" sz="1600" dirty="0"/>
              <a:t> </a:t>
            </a:r>
            <a:r>
              <a:rPr lang="en-US" sz="1600" dirty="0" err="1"/>
              <a:t>ciljeva</a:t>
            </a:r>
            <a:r>
              <a:rPr lang="en-US" sz="1600" dirty="0"/>
              <a:t>  </a:t>
            </a:r>
            <a:r>
              <a:rPr lang="en-US" sz="1600" dirty="0" err="1"/>
              <a:t>zakonodavstva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politike</a:t>
            </a:r>
            <a:r>
              <a:rPr lang="en-US" sz="1600" dirty="0"/>
              <a:t> EU o </a:t>
            </a:r>
            <a:r>
              <a:rPr lang="en-US" sz="1600" dirty="0" err="1"/>
              <a:t>prirodi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bioraznolikosti</a:t>
            </a:r>
            <a:endParaRPr lang="en-US" sz="1600" dirty="0"/>
          </a:p>
          <a:p>
            <a:pPr lvl="1">
              <a:buFontTx/>
              <a:buChar char="-"/>
            </a:pPr>
            <a:r>
              <a:rPr lang="en-US" sz="1600" dirty="0"/>
              <a:t> Projekt </a:t>
            </a:r>
            <a:r>
              <a:rPr lang="en-US" sz="1600" dirty="0" err="1"/>
              <a:t>pripada</a:t>
            </a:r>
            <a:r>
              <a:rPr lang="en-US" sz="1600" dirty="0"/>
              <a:t> u </a:t>
            </a:r>
            <a:r>
              <a:rPr lang="en-US" sz="1600" dirty="0" err="1"/>
              <a:t>područje</a:t>
            </a:r>
            <a:r>
              <a:rPr lang="en-US" sz="1600" dirty="0"/>
              <a:t> </a:t>
            </a:r>
            <a:r>
              <a:rPr lang="en-US" sz="1600" dirty="0" err="1"/>
              <a:t>intervencije</a:t>
            </a:r>
            <a:r>
              <a:rPr lang="en-US" sz="1600" dirty="0"/>
              <a:t> “</a:t>
            </a:r>
            <a:r>
              <a:rPr lang="en-US" sz="1600" dirty="0" err="1"/>
              <a:t>Prostor</a:t>
            </a:r>
            <a:r>
              <a:rPr lang="en-US" sz="1600" dirty="0"/>
              <a:t> za </a:t>
            </a:r>
            <a:r>
              <a:rPr lang="en-US" sz="1600" dirty="0" err="1"/>
              <a:t>prirodu</a:t>
            </a:r>
            <a:r>
              <a:rPr lang="en-US" sz="1600" dirty="0"/>
              <a:t>” </a:t>
            </a:r>
            <a:r>
              <a:rPr lang="en-US" sz="1600" dirty="0" err="1"/>
              <a:t>jer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za </a:t>
            </a:r>
            <a:r>
              <a:rPr lang="en-US" sz="1600" dirty="0" err="1"/>
              <a:t>cilj</a:t>
            </a:r>
            <a:r>
              <a:rPr lang="en-US" sz="1600" dirty="0"/>
              <a:t> </a:t>
            </a:r>
            <a:r>
              <a:rPr lang="en-US" sz="1600" dirty="0" err="1"/>
              <a:t>poboljšati</a:t>
            </a:r>
            <a:r>
              <a:rPr lang="en-US" sz="1600" dirty="0"/>
              <a:t> </a:t>
            </a:r>
            <a:r>
              <a:rPr lang="en-US" sz="1600" dirty="0" err="1"/>
              <a:t>stanje</a:t>
            </a:r>
            <a:r>
              <a:rPr lang="en-US" sz="1600" dirty="0"/>
              <a:t>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staništa</a:t>
            </a:r>
            <a:r>
              <a:rPr lang="en-US" sz="1600" dirty="0"/>
              <a:t> </a:t>
            </a:r>
          </a:p>
          <a:p>
            <a:pPr lvl="1">
              <a:buFontTx/>
              <a:buChar char="-"/>
            </a:pPr>
            <a:r>
              <a:rPr lang="en-US" sz="1600" dirty="0" err="1"/>
              <a:t>usmjeren</a:t>
            </a:r>
            <a:r>
              <a:rPr lang="en-US" sz="1600" dirty="0"/>
              <a:t> je </a:t>
            </a:r>
            <a:r>
              <a:rPr lang="en-US" sz="1600" dirty="0" err="1"/>
              <a:t>očuvanju</a:t>
            </a:r>
            <a:r>
              <a:rPr lang="en-US" sz="1600" dirty="0"/>
              <a:t>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slatkovodnih</a:t>
            </a:r>
            <a:r>
              <a:rPr lang="en-US" sz="1600" dirty="0"/>
              <a:t> </a:t>
            </a:r>
            <a:r>
              <a:rPr lang="en-US" sz="1600" dirty="0" err="1"/>
              <a:t>riba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u </a:t>
            </a:r>
            <a:r>
              <a:rPr lang="en-US" sz="1600" dirty="0" err="1"/>
              <a:t>nepovoljnom</a:t>
            </a:r>
            <a:r>
              <a:rPr lang="en-US" sz="1600" dirty="0"/>
              <a:t>, </a:t>
            </a:r>
            <a:r>
              <a:rPr lang="en-US" sz="1600" dirty="0" err="1"/>
              <a:t>lošem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opadajućem</a:t>
            </a:r>
            <a:r>
              <a:rPr lang="en-US" sz="1600" dirty="0"/>
              <a:t>  (U2) </a:t>
            </a:r>
            <a:r>
              <a:rPr lang="en-US" sz="1600" dirty="0" err="1"/>
              <a:t>statusu</a:t>
            </a:r>
            <a:r>
              <a:rPr lang="en-US" sz="1600" dirty="0"/>
              <a:t>  </a:t>
            </a:r>
            <a:r>
              <a:rPr lang="en-US" sz="1600" dirty="0" err="1"/>
              <a:t>i</a:t>
            </a:r>
            <a:r>
              <a:rPr lang="en-US" sz="1600" dirty="0"/>
              <a:t>/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u </a:t>
            </a:r>
            <a:r>
              <a:rPr lang="en-US" sz="1600" dirty="0" err="1"/>
              <a:t>kategorijama</a:t>
            </a:r>
            <a:r>
              <a:rPr lang="en-US" sz="1600" dirty="0"/>
              <a:t> </a:t>
            </a:r>
            <a:r>
              <a:rPr lang="en-US" sz="1600" dirty="0" err="1"/>
              <a:t>većeg</a:t>
            </a:r>
            <a:r>
              <a:rPr lang="en-US" sz="1600" dirty="0"/>
              <a:t> </a:t>
            </a:r>
            <a:r>
              <a:rPr lang="en-US" sz="1600" dirty="0" err="1"/>
              <a:t>rizika</a:t>
            </a:r>
            <a:r>
              <a:rPr lang="en-US" sz="1600" dirty="0"/>
              <a:t> od </a:t>
            </a:r>
            <a:r>
              <a:rPr lang="en-US" sz="1600" dirty="0" err="1"/>
              <a:t>izumiranja</a:t>
            </a:r>
            <a:r>
              <a:rPr lang="en-US" sz="1600" dirty="0"/>
              <a:t> 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relevantnom</a:t>
            </a:r>
            <a:r>
              <a:rPr lang="en-US" sz="1600" dirty="0"/>
              <a:t> </a:t>
            </a:r>
            <a:r>
              <a:rPr lang="en-US" sz="1600" dirty="0" err="1"/>
              <a:t>crvenom</a:t>
            </a:r>
            <a:r>
              <a:rPr lang="en-US" sz="1600" dirty="0"/>
              <a:t> </a:t>
            </a:r>
            <a:r>
              <a:rPr lang="en-US" sz="1600" dirty="0" err="1"/>
              <a:t>popisu</a:t>
            </a:r>
            <a:r>
              <a:rPr lang="en-US" sz="1600" dirty="0"/>
              <a:t> EU</a:t>
            </a:r>
          </a:p>
          <a:p>
            <a:pPr marL="457200" lvl="1" indent="0">
              <a:buNone/>
            </a:pPr>
            <a:endParaRPr lang="en-US" sz="1200" dirty="0"/>
          </a:p>
        </p:txBody>
      </p:sp>
      <p:pic>
        <p:nvPicPr>
          <p:cNvPr id="7" name="Picture 6" descr="A river surrounded by trees&#10;&#10;AI-generated content may be incorrect.">
            <a:extLst>
              <a:ext uri="{FF2B5EF4-FFF2-40B4-BE49-F238E27FC236}">
                <a16:creationId xmlns:a16="http://schemas.microsoft.com/office/drawing/2014/main" id="{061789C0-0B62-5D20-6234-A6A3F195B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56792"/>
            <a:ext cx="5112568" cy="33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6B6A1-612E-6D8E-4B99-64F326A4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D4A8-26EB-90B1-6CAB-96B20906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0A40-8D0E-BEF0-1CC8-E64D0EF9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r>
              <a:rPr lang="en-US" sz="1400" dirty="0" err="1"/>
              <a:t>Opis</a:t>
            </a:r>
            <a:r>
              <a:rPr lang="en-US" sz="1400" dirty="0"/>
              <a:t> </a:t>
            </a:r>
            <a:r>
              <a:rPr lang="en-US" sz="1400" dirty="0" err="1"/>
              <a:t>projekta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Na </a:t>
            </a:r>
            <a:r>
              <a:rPr lang="en-US" sz="1400" dirty="0" err="1"/>
              <a:t>područjima</a:t>
            </a:r>
            <a:r>
              <a:rPr lang="en-US" sz="1400" dirty="0"/>
              <a:t> </a:t>
            </a:r>
            <a:r>
              <a:rPr lang="en-US" sz="1400" dirty="0" err="1"/>
              <a:t>ekološke</a:t>
            </a:r>
            <a:r>
              <a:rPr lang="en-US" sz="1400" dirty="0"/>
              <a:t> </a:t>
            </a:r>
            <a:r>
              <a:rPr lang="en-US" sz="1400" dirty="0" err="1"/>
              <a:t>mreže</a:t>
            </a:r>
            <a:r>
              <a:rPr lang="en-US" sz="1400" dirty="0"/>
              <a:t> Natura 2000 </a:t>
            </a:r>
          </a:p>
          <a:p>
            <a:pPr marL="0" indent="0">
              <a:buNone/>
            </a:pPr>
            <a:r>
              <a:rPr lang="en-US" sz="1400" dirty="0"/>
              <a:t>5 </a:t>
            </a:r>
            <a:r>
              <a:rPr lang="en-US" sz="1400" dirty="0" err="1"/>
              <a:t>strogo</a:t>
            </a:r>
            <a:r>
              <a:rPr lang="en-US" sz="1400" dirty="0"/>
              <a:t> </a:t>
            </a:r>
            <a:r>
              <a:rPr lang="en-US" sz="1400" dirty="0" err="1"/>
              <a:t>zaštićenih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ciljnih</a:t>
            </a:r>
            <a:r>
              <a:rPr lang="en-US" sz="1400" dirty="0"/>
              <a:t> </a:t>
            </a:r>
            <a:r>
              <a:rPr lang="en-US" sz="1400" dirty="0" err="1"/>
              <a:t>vrsta</a:t>
            </a:r>
            <a:r>
              <a:rPr lang="en-US" sz="1400" dirty="0"/>
              <a:t> </a:t>
            </a:r>
            <a:r>
              <a:rPr lang="en-US" sz="1400" dirty="0" err="1"/>
              <a:t>riba</a:t>
            </a:r>
            <a:r>
              <a:rPr lang="en-US" sz="1400" dirty="0"/>
              <a:t>:</a:t>
            </a:r>
          </a:p>
          <a:p>
            <a:r>
              <a:rPr lang="en-US" sz="1400" dirty="0" err="1"/>
              <a:t>Visovački</a:t>
            </a:r>
            <a:r>
              <a:rPr lang="en-US" sz="1400" dirty="0"/>
              <a:t> </a:t>
            </a:r>
            <a:r>
              <a:rPr lang="en-US" sz="1400" dirty="0" err="1"/>
              <a:t>glavočić</a:t>
            </a:r>
            <a:r>
              <a:rPr lang="en-US" sz="1400" dirty="0"/>
              <a:t> (</a:t>
            </a:r>
            <a:r>
              <a:rPr lang="en-US" sz="1400" i="1" dirty="0" err="1"/>
              <a:t>Knipowitchia</a:t>
            </a:r>
            <a:r>
              <a:rPr lang="en-US" sz="1400" i="1" dirty="0"/>
              <a:t> </a:t>
            </a:r>
            <a:r>
              <a:rPr lang="en-US" sz="1400" i="1" dirty="0" err="1"/>
              <a:t>mrakovcici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Dalmatinska</a:t>
            </a:r>
            <a:r>
              <a:rPr lang="en-US" sz="1400" dirty="0"/>
              <a:t> </a:t>
            </a:r>
            <a:r>
              <a:rPr lang="en-US" sz="1400" dirty="0" err="1"/>
              <a:t>gaovica</a:t>
            </a:r>
            <a:r>
              <a:rPr lang="en-US" sz="1400" dirty="0"/>
              <a:t> ( </a:t>
            </a:r>
            <a:r>
              <a:rPr lang="en-US" sz="1400" i="1" dirty="0" err="1"/>
              <a:t>Phoxinellus</a:t>
            </a:r>
            <a:r>
              <a:rPr lang="en-US" sz="1400" i="1" dirty="0"/>
              <a:t> </a:t>
            </a:r>
            <a:r>
              <a:rPr lang="en-US" sz="1400" i="1" dirty="0" err="1"/>
              <a:t>dalmaticus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Oštrulja</a:t>
            </a:r>
            <a:r>
              <a:rPr lang="en-US" sz="1400" dirty="0"/>
              <a:t>  (</a:t>
            </a:r>
            <a:r>
              <a:rPr lang="en-US" sz="1400" i="1" dirty="0" err="1"/>
              <a:t>Aulopyge</a:t>
            </a:r>
            <a:r>
              <a:rPr lang="en-US" sz="1400" i="1" dirty="0"/>
              <a:t> </a:t>
            </a:r>
            <a:r>
              <a:rPr lang="en-US" sz="1400" i="1" dirty="0" err="1"/>
              <a:t>huegelli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Turskijev</a:t>
            </a:r>
            <a:r>
              <a:rPr lang="en-US" sz="1400" dirty="0"/>
              <a:t> </a:t>
            </a:r>
            <a:r>
              <a:rPr lang="en-US" sz="1400" dirty="0" err="1"/>
              <a:t>klen</a:t>
            </a:r>
            <a:r>
              <a:rPr lang="en-US" sz="1400" dirty="0"/>
              <a:t>  (</a:t>
            </a:r>
            <a:r>
              <a:rPr lang="en-US" sz="1400" i="1" dirty="0" err="1"/>
              <a:t>Telestes</a:t>
            </a:r>
            <a:r>
              <a:rPr lang="en-US" sz="1400" i="1" dirty="0"/>
              <a:t> </a:t>
            </a:r>
            <a:r>
              <a:rPr lang="en-US" sz="1400" i="1" dirty="0" err="1"/>
              <a:t>tursky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Pijurica</a:t>
            </a:r>
            <a:r>
              <a:rPr lang="en-US" sz="1400" dirty="0"/>
              <a:t>  (</a:t>
            </a:r>
            <a:r>
              <a:rPr lang="en-US" sz="1400" i="1" dirty="0" err="1"/>
              <a:t>Phoxinellus</a:t>
            </a:r>
            <a:r>
              <a:rPr lang="en-US" sz="1400" i="1" dirty="0"/>
              <a:t> </a:t>
            </a:r>
            <a:r>
              <a:rPr lang="en-US" sz="1400" i="1" dirty="0" err="1"/>
              <a:t>aledopicus</a:t>
            </a:r>
            <a:r>
              <a:rPr lang="en-US" sz="1400" dirty="0"/>
              <a:t>)</a:t>
            </a:r>
          </a:p>
          <a:p>
            <a:r>
              <a:rPr lang="en-US" sz="1400" dirty="0"/>
              <a:t>Na </a:t>
            </a:r>
            <a:r>
              <a:rPr lang="en-US" sz="1400" dirty="0" err="1"/>
              <a:t>crvenom</a:t>
            </a:r>
            <a:r>
              <a:rPr lang="en-US" sz="1400" dirty="0"/>
              <a:t>  </a:t>
            </a:r>
            <a:r>
              <a:rPr lang="en-US" sz="1400" dirty="0" err="1"/>
              <a:t>popisu</a:t>
            </a:r>
            <a:r>
              <a:rPr lang="en-US" sz="1400" dirty="0"/>
              <a:t> IUCN-a - </a:t>
            </a:r>
            <a:r>
              <a:rPr lang="en-US" sz="1400" dirty="0" err="1"/>
              <a:t>ugrožene</a:t>
            </a:r>
            <a:r>
              <a:rPr lang="en-US" sz="1400" dirty="0"/>
              <a:t> 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 </a:t>
            </a:r>
            <a:r>
              <a:rPr lang="en-US" sz="1400" dirty="0" err="1"/>
              <a:t>nepovoljno-lošeg</a:t>
            </a:r>
            <a:r>
              <a:rPr lang="en-US" sz="1400" dirty="0"/>
              <a:t> </a:t>
            </a:r>
            <a:r>
              <a:rPr lang="en-US" sz="1400" dirty="0" err="1"/>
              <a:t>statusa</a:t>
            </a:r>
            <a:r>
              <a:rPr lang="en-US" sz="1400" dirty="0"/>
              <a:t> </a:t>
            </a:r>
            <a:r>
              <a:rPr lang="en-US" sz="1400" dirty="0" err="1"/>
              <a:t>očuvanosti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b="1" dirty="0" err="1"/>
              <a:t>Cilj</a:t>
            </a:r>
            <a:r>
              <a:rPr lang="en-US" sz="1400" b="1" dirty="0"/>
              <a:t> </a:t>
            </a:r>
            <a:r>
              <a:rPr lang="en-US" sz="1400" b="1" dirty="0" err="1"/>
              <a:t>projekta</a:t>
            </a:r>
            <a:r>
              <a:rPr lang="en-US" sz="1400" b="1" dirty="0"/>
              <a:t>:</a:t>
            </a:r>
          </a:p>
          <a:p>
            <a:pPr marL="0" indent="0">
              <a:buNone/>
            </a:pPr>
            <a:r>
              <a:rPr lang="en-US" sz="1400" dirty="0"/>
              <a:t>         </a:t>
            </a:r>
            <a:r>
              <a:rPr lang="en-US" sz="1400" dirty="0" err="1"/>
              <a:t>Provođenjem</a:t>
            </a:r>
            <a:r>
              <a:rPr lang="en-US" sz="1400" dirty="0"/>
              <a:t> </a:t>
            </a:r>
            <a:r>
              <a:rPr lang="en-US" sz="1400" dirty="0" err="1"/>
              <a:t>aktivnosti</a:t>
            </a:r>
            <a:r>
              <a:rPr lang="en-US" sz="1400" dirty="0"/>
              <a:t> </a:t>
            </a:r>
            <a:r>
              <a:rPr lang="en-US" sz="1400" dirty="0" err="1"/>
              <a:t>smanjiti</a:t>
            </a:r>
            <a:r>
              <a:rPr lang="en-US" sz="1400" dirty="0"/>
              <a:t> </a:t>
            </a:r>
            <a:r>
              <a:rPr lang="en-US" sz="1400" dirty="0" err="1"/>
              <a:t>brojnost</a:t>
            </a:r>
            <a:r>
              <a:rPr lang="en-US" sz="1400" dirty="0"/>
              <a:t> </a:t>
            </a:r>
            <a:r>
              <a:rPr lang="en-US" sz="1400" dirty="0" err="1"/>
              <a:t>stranih</a:t>
            </a:r>
            <a:r>
              <a:rPr lang="en-US" sz="1400" dirty="0"/>
              <a:t> </a:t>
            </a:r>
            <a:r>
              <a:rPr lang="en-US" sz="1400" dirty="0" err="1"/>
              <a:t>vrsta</a:t>
            </a:r>
            <a:r>
              <a:rPr lang="en-US" sz="1400" dirty="0"/>
              <a:t>, </a:t>
            </a:r>
            <a:r>
              <a:rPr lang="en-US" sz="1400" dirty="0" err="1"/>
              <a:t>poboljšati</a:t>
            </a:r>
            <a:r>
              <a:rPr lang="en-US" sz="1400" dirty="0"/>
              <a:t> status </a:t>
            </a:r>
            <a:r>
              <a:rPr lang="en-US" sz="1400" dirty="0" err="1"/>
              <a:t>ciljnih</a:t>
            </a:r>
            <a:r>
              <a:rPr lang="en-US" sz="1400" dirty="0"/>
              <a:t> </a:t>
            </a:r>
            <a:r>
              <a:rPr lang="en-US" sz="1400" dirty="0" err="1"/>
              <a:t>vrsta</a:t>
            </a:r>
            <a:r>
              <a:rPr lang="en-US" sz="1400" dirty="0"/>
              <a:t> </a:t>
            </a:r>
            <a:r>
              <a:rPr lang="en-US" sz="1400" dirty="0" err="1"/>
              <a:t>riba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očuvanost</a:t>
            </a:r>
            <a:r>
              <a:rPr lang="en-US" sz="1400" dirty="0"/>
              <a:t>   </a:t>
            </a:r>
          </a:p>
          <a:p>
            <a:pPr marL="0" indent="0">
              <a:buNone/>
            </a:pPr>
            <a:r>
              <a:rPr lang="en-US" sz="1400" dirty="0"/>
              <a:t>         </a:t>
            </a:r>
            <a:r>
              <a:rPr lang="en-US" sz="1400" dirty="0" err="1"/>
              <a:t>staništa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podići</a:t>
            </a:r>
            <a:r>
              <a:rPr lang="en-US" sz="1400" dirty="0"/>
              <a:t> </a:t>
            </a:r>
            <a:r>
              <a:rPr lang="en-US" sz="1400" dirty="0" err="1"/>
              <a:t>svijest</a:t>
            </a:r>
            <a:r>
              <a:rPr lang="en-US" sz="1400" dirty="0"/>
              <a:t> </a:t>
            </a:r>
            <a:r>
              <a:rPr lang="en-US" sz="1400" dirty="0" err="1"/>
              <a:t>široj</a:t>
            </a:r>
            <a:r>
              <a:rPr lang="en-US" sz="1400" dirty="0"/>
              <a:t> </a:t>
            </a:r>
            <a:r>
              <a:rPr lang="en-US" sz="1400" dirty="0" err="1"/>
              <a:t>javnosti</a:t>
            </a:r>
            <a:r>
              <a:rPr lang="en-US" sz="1400" dirty="0"/>
              <a:t> o </a:t>
            </a:r>
            <a:r>
              <a:rPr lang="en-US" sz="1400" dirty="0" err="1"/>
              <a:t>važnosti</a:t>
            </a:r>
            <a:r>
              <a:rPr lang="en-US" sz="1400" dirty="0"/>
              <a:t> </a:t>
            </a:r>
            <a:r>
              <a:rPr lang="en-US" sz="1400" dirty="0" err="1"/>
              <a:t>očuvanja</a:t>
            </a:r>
            <a:r>
              <a:rPr lang="en-US" sz="1400" dirty="0"/>
              <a:t> </a:t>
            </a:r>
            <a:r>
              <a:rPr lang="en-US" sz="1400" dirty="0" err="1"/>
              <a:t>endemskih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ugroženih</a:t>
            </a:r>
            <a:r>
              <a:rPr lang="en-US" sz="1400" dirty="0"/>
              <a:t> </a:t>
            </a:r>
            <a:r>
              <a:rPr lang="en-US" sz="1400" dirty="0" err="1"/>
              <a:t>slatkovodnih</a:t>
            </a:r>
            <a:r>
              <a:rPr lang="en-US" sz="1400" dirty="0"/>
              <a:t> </a:t>
            </a:r>
            <a:r>
              <a:rPr lang="en-US" sz="1400" dirty="0" err="1"/>
              <a:t>vrsta</a:t>
            </a:r>
            <a:r>
              <a:rPr lang="en-US" sz="1400" dirty="0"/>
              <a:t> </a:t>
            </a:r>
            <a:r>
              <a:rPr lang="en-US" sz="1400" dirty="0" err="1"/>
              <a:t>riba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b="1" dirty="0" err="1"/>
              <a:t>Očekivani</a:t>
            </a:r>
            <a:r>
              <a:rPr lang="en-US" sz="1400" b="1" dirty="0"/>
              <a:t> </a:t>
            </a:r>
            <a:r>
              <a:rPr lang="en-US" sz="1400" b="1" dirty="0" err="1"/>
              <a:t>rezultati</a:t>
            </a:r>
            <a:r>
              <a:rPr lang="en-US" sz="1400" b="1" dirty="0"/>
              <a:t>:</a:t>
            </a:r>
          </a:p>
          <a:p>
            <a:pPr marL="0" indent="0">
              <a:buNone/>
            </a:pPr>
            <a:r>
              <a:rPr lang="en-US" sz="1400" dirty="0"/>
              <a:t>        Status </a:t>
            </a:r>
            <a:r>
              <a:rPr lang="en-US" sz="1400" dirty="0" err="1"/>
              <a:t>očuvanosti</a:t>
            </a:r>
            <a:r>
              <a:rPr lang="en-US" sz="1400" dirty="0"/>
              <a:t> </a:t>
            </a:r>
            <a:r>
              <a:rPr lang="en-US" sz="1400" dirty="0" err="1"/>
              <a:t>populacija</a:t>
            </a:r>
            <a:r>
              <a:rPr lang="en-US" sz="1400" dirty="0"/>
              <a:t> </a:t>
            </a:r>
            <a:r>
              <a:rPr lang="en-US" sz="1400" dirty="0" err="1"/>
              <a:t>riba</a:t>
            </a:r>
            <a:r>
              <a:rPr lang="en-US" sz="1400" dirty="0"/>
              <a:t> je </a:t>
            </a:r>
            <a:r>
              <a:rPr lang="en-US" sz="1400" dirty="0" err="1"/>
              <a:t>povoljniji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uvjeti</a:t>
            </a:r>
            <a:r>
              <a:rPr lang="en-US" sz="1400" dirty="0"/>
              <a:t> u </a:t>
            </a:r>
            <a:r>
              <a:rPr lang="en-US" sz="1400" dirty="0" err="1"/>
              <a:t>staništima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poboljšani</a:t>
            </a:r>
            <a:endParaRPr lang="en-US" sz="1400" dirty="0"/>
          </a:p>
        </p:txBody>
      </p:sp>
      <p:pic>
        <p:nvPicPr>
          <p:cNvPr id="4" name="Picture 3" descr="A river running through a forest">
            <a:extLst>
              <a:ext uri="{FF2B5EF4-FFF2-40B4-BE49-F238E27FC236}">
                <a16:creationId xmlns:a16="http://schemas.microsoft.com/office/drawing/2014/main" id="{A58709B1-35EF-4963-D42E-3870AE00D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6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AD9F-CA76-575E-1A29-D3C904F6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F3336-D537-3F56-A241-7AB3D6B5A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1600" dirty="0"/>
              <a:t>Danas u Krki živi 31 vrsta – 20,7 % ukupnog broja riba zabilježenih u Hrvatskoj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1600" dirty="0"/>
              <a:t>12 endemičnih vrsta: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1300" dirty="0"/>
              <a:t>9 endema jadranskog slijeva: glavatica, ilirski klen, zrmanjski klen, Turskijev klen, drlja, oštrulja, dalmatinska gaovica, glavočić crnotrus i primorski peš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1300" dirty="0"/>
              <a:t>3 stenoendema Krke: Visovačka pastrva, zlousta i visovački glavočić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1300" dirty="0"/>
              <a:t>19 vrsta uvršeno u Crvenu knjigu  slatkovodnih riba Hrvatske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3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1300" dirty="0"/>
              <a:t>gornji tok rijeke: područje hladne i brze vode – prevladavaju pastrve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1300" dirty="0"/>
              <a:t>donji tok: vode jezerskog tipa i prevladavaju šaranke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2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2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200" i="1" dirty="0"/>
              <a:t>   Salmo obtusirostris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200" i="1" dirty="0"/>
              <a:t>        krkensis</a:t>
            </a:r>
            <a:r>
              <a:rPr lang="hr-HR" sz="1200" dirty="0"/>
              <a:t> – 2011.</a:t>
            </a:r>
            <a:endParaRPr lang="en-US" sz="12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952CB39-11A3-B62D-F3C5-43A829B9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56165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3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9FE63-C24B-24C2-589E-70CD6D855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A9E3-5E18-2322-AC60-33EFE3E1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pic>
        <p:nvPicPr>
          <p:cNvPr id="4" name="Picture 3" descr="A fish with a tape measure">
            <a:extLst>
              <a:ext uri="{FF2B5EF4-FFF2-40B4-BE49-F238E27FC236}">
                <a16:creationId xmlns:a16="http://schemas.microsoft.com/office/drawing/2014/main" id="{7E00AF0A-D455-6D39-3E56-3BDF08736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2592288" cy="3672408"/>
          </a:xfrm>
          <a:prstGeom prst="rect">
            <a:avLst/>
          </a:prstGeom>
        </p:spPr>
      </p:pic>
      <p:pic>
        <p:nvPicPr>
          <p:cNvPr id="5" name="Content Placeholder 5" descr="A row of fish on a concrete surface">
            <a:extLst>
              <a:ext uri="{FF2B5EF4-FFF2-40B4-BE49-F238E27FC236}">
                <a16:creationId xmlns:a16="http://schemas.microsoft.com/office/drawing/2014/main" id="{FE51BE2A-C0BA-F48B-BABF-CE8806C18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475252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D1B80-1A41-13DB-CE42-8DE69B760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3D1D9-1306-5D09-7E82-7E3B6905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4906888" cy="114300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923CF4F-D3B5-4043-342A-B574754A2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28775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237142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BEBD0F909D9A439333ACB67295CF91" ma:contentTypeVersion="14" ma:contentTypeDescription="Stvaranje novog dokumenta." ma:contentTypeScope="" ma:versionID="cba1c650c435e7feb9888ef55f110c00">
  <xsd:schema xmlns:xsd="http://www.w3.org/2001/XMLSchema" xmlns:xs="http://www.w3.org/2001/XMLSchema" xmlns:p="http://schemas.microsoft.com/office/2006/metadata/properties" xmlns:ns2="7b8df15f-7fbd-4a6f-86da-4c644315da6b" xmlns:ns3="7bcd58c4-1237-44a3-a98f-cb8fb1461117" targetNamespace="http://schemas.microsoft.com/office/2006/metadata/properties" ma:root="true" ma:fieldsID="a44f290f6f6476d4449fed1900662acc" ns2:_="" ns3:_="">
    <xsd:import namespace="7b8df15f-7fbd-4a6f-86da-4c644315da6b"/>
    <xsd:import namespace="7bcd58c4-1237-44a3-a98f-cb8fb14611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df15f-7fbd-4a6f-86da-4c644315d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Oznake slika" ma:readOnly="false" ma:fieldId="{5cf76f15-5ced-4ddc-b409-7134ff3c332f}" ma:taxonomyMulti="true" ma:sspId="6608d627-829f-4c60-a247-a46e3095a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d58c4-1237-44a3-a98f-cb8fb14611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4ab9b3-b945-462e-80cd-082e2ff05ad9}" ma:internalName="TaxCatchAll" ma:showField="CatchAllData" ma:web="7bcd58c4-1237-44a3-a98f-cb8fb14611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cd58c4-1237-44a3-a98f-cb8fb1461117" xsi:nil="true"/>
    <lcf76f155ced4ddcb4097134ff3c332f xmlns="7b8df15f-7fbd-4a6f-86da-4c644315da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75056D-DE3E-43B7-B8F1-F36B67D677D5}"/>
</file>

<file path=customXml/itemProps2.xml><?xml version="1.0" encoding="utf-8"?>
<ds:datastoreItem xmlns:ds="http://schemas.openxmlformats.org/officeDocument/2006/customXml" ds:itemID="{D525F6AC-72D5-4102-A09F-BD5717A93CC9}"/>
</file>

<file path=customXml/itemProps3.xml><?xml version="1.0" encoding="utf-8"?>
<ds:datastoreItem xmlns:ds="http://schemas.openxmlformats.org/officeDocument/2006/customXml" ds:itemID="{9B4EE36F-4BFE-467B-9D64-10DCE305787B}"/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717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 </vt:lpstr>
      <vt:lpstr> 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Kulture 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</dc:creator>
  <cp:lastModifiedBy>Gordana Goreta</cp:lastModifiedBy>
  <cp:revision>127</cp:revision>
  <dcterms:created xsi:type="dcterms:W3CDTF">2014-09-04T10:02:20Z</dcterms:created>
  <dcterms:modified xsi:type="dcterms:W3CDTF">2025-05-16T08:13:30Z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0x010100FFBEBD0F909D9A439333ACB67295CF91</vt:lpwstr>
  </property>
</Properties>
</file>