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48" r:id="rId5"/>
    <p:sldMasterId id="2147483723" r:id="rId6"/>
    <p:sldMasterId id="2147483674" r:id="rId7"/>
  </p:sldMasterIdLst>
  <p:notesMasterIdLst>
    <p:notesMasterId r:id="rId51"/>
  </p:notesMasterIdLst>
  <p:sldIdLst>
    <p:sldId id="256" r:id="rId8"/>
    <p:sldId id="735" r:id="rId9"/>
    <p:sldId id="266" r:id="rId10"/>
    <p:sldId id="268" r:id="rId11"/>
    <p:sldId id="273" r:id="rId12"/>
    <p:sldId id="732" r:id="rId13"/>
    <p:sldId id="271" r:id="rId14"/>
    <p:sldId id="275" r:id="rId15"/>
    <p:sldId id="270" r:id="rId16"/>
    <p:sldId id="750" r:id="rId17"/>
    <p:sldId id="277" r:id="rId18"/>
    <p:sldId id="740" r:id="rId19"/>
    <p:sldId id="279" r:id="rId20"/>
    <p:sldId id="272" r:id="rId21"/>
    <p:sldId id="739" r:id="rId22"/>
    <p:sldId id="278" r:id="rId23"/>
    <p:sldId id="276" r:id="rId24"/>
    <p:sldId id="280" r:id="rId25"/>
    <p:sldId id="257" r:id="rId26"/>
    <p:sldId id="264" r:id="rId27"/>
    <p:sldId id="258" r:id="rId28"/>
    <p:sldId id="259" r:id="rId29"/>
    <p:sldId id="260" r:id="rId30"/>
    <p:sldId id="733" r:id="rId31"/>
    <p:sldId id="734" r:id="rId32"/>
    <p:sldId id="752" r:id="rId33"/>
    <p:sldId id="295" r:id="rId34"/>
    <p:sldId id="296" r:id="rId35"/>
    <p:sldId id="299" r:id="rId36"/>
    <p:sldId id="301" r:id="rId37"/>
    <p:sldId id="736" r:id="rId38"/>
    <p:sldId id="303" r:id="rId39"/>
    <p:sldId id="285" r:id="rId40"/>
    <p:sldId id="286" r:id="rId41"/>
    <p:sldId id="288" r:id="rId42"/>
    <p:sldId id="289" r:id="rId43"/>
    <p:sldId id="292" r:id="rId44"/>
    <p:sldId id="293" r:id="rId45"/>
    <p:sldId id="261" r:id="rId46"/>
    <p:sldId id="309" r:id="rId47"/>
    <p:sldId id="762" r:id="rId48"/>
    <p:sldId id="317" r:id="rId49"/>
    <p:sldId id="262" r:id="rId50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D3ACD4-9F2E-4685-9624-D851FF0ED9B4}">
          <p14:sldIdLst>
            <p14:sldId id="256"/>
            <p14:sldId id="735"/>
            <p14:sldId id="266"/>
            <p14:sldId id="268"/>
            <p14:sldId id="273"/>
            <p14:sldId id="732"/>
            <p14:sldId id="271"/>
            <p14:sldId id="275"/>
            <p14:sldId id="270"/>
            <p14:sldId id="750"/>
            <p14:sldId id="277"/>
            <p14:sldId id="740"/>
            <p14:sldId id="279"/>
            <p14:sldId id="272"/>
            <p14:sldId id="739"/>
            <p14:sldId id="278"/>
            <p14:sldId id="276"/>
            <p14:sldId id="280"/>
            <p14:sldId id="257"/>
            <p14:sldId id="264"/>
            <p14:sldId id="258"/>
          </p14:sldIdLst>
        </p14:section>
        <p14:section name="Untitled Section" id="{6B159949-3569-496F-A62A-DB544CA361CB}">
          <p14:sldIdLst>
            <p14:sldId id="259"/>
            <p14:sldId id="260"/>
            <p14:sldId id="733"/>
            <p14:sldId id="734"/>
            <p14:sldId id="752"/>
            <p14:sldId id="295"/>
            <p14:sldId id="296"/>
            <p14:sldId id="299"/>
            <p14:sldId id="301"/>
            <p14:sldId id="736"/>
            <p14:sldId id="303"/>
            <p14:sldId id="285"/>
            <p14:sldId id="286"/>
            <p14:sldId id="288"/>
            <p14:sldId id="289"/>
            <p14:sldId id="292"/>
            <p14:sldId id="293"/>
            <p14:sldId id="261"/>
            <p14:sldId id="309"/>
            <p14:sldId id="762"/>
            <p14:sldId id="317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3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33B7B-E0E7-4CAA-AF19-6BEA46ADB38E}" v="1" dt="2025-07-01T11:45:59.6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3" d="2"/>
        <a:sy n="3" d="2"/>
      </p:scale>
      <p:origin x="-6" y="-1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microsoft.com/office/2016/11/relationships/changesInfo" Target="changesInfos/changesInfo1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5/10/relationships/revisionInfo" Target="revisionInfo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hana Hrnjak" userId="ccb6553c-718c-4113-982e-084a8d941178" providerId="ADAL" clId="{A2933B7B-E0E7-4CAA-AF19-6BEA46ADB38E}"/>
    <pc:docChg chg="modSld">
      <pc:chgData name="Tihana Hrnjak" userId="ccb6553c-718c-4113-982e-084a8d941178" providerId="ADAL" clId="{A2933B7B-E0E7-4CAA-AF19-6BEA46ADB38E}" dt="2025-07-01T11:47:13.237" v="80" actId="20577"/>
      <pc:docMkLst>
        <pc:docMk/>
      </pc:docMkLst>
      <pc:sldChg chg="modNotesTx">
        <pc:chgData name="Tihana Hrnjak" userId="ccb6553c-718c-4113-982e-084a8d941178" providerId="ADAL" clId="{A2933B7B-E0E7-4CAA-AF19-6BEA46ADB38E}" dt="2025-07-01T11:47:02.892" v="78" actId="20577"/>
        <pc:sldMkLst>
          <pc:docMk/>
          <pc:sldMk cId="3795437025" sldId="257"/>
        </pc:sldMkLst>
      </pc:sldChg>
      <pc:sldChg chg="modNotesTx">
        <pc:chgData name="Tihana Hrnjak" userId="ccb6553c-718c-4113-982e-084a8d941178" providerId="ADAL" clId="{A2933B7B-E0E7-4CAA-AF19-6BEA46ADB38E}" dt="2025-07-01T11:47:13.237" v="80" actId="20577"/>
        <pc:sldMkLst>
          <pc:docMk/>
          <pc:sldMk cId="452829976" sldId="258"/>
        </pc:sldMkLst>
      </pc:sldChg>
      <pc:sldChg chg="modNotesTx">
        <pc:chgData name="Tihana Hrnjak" userId="ccb6553c-718c-4113-982e-084a8d941178" providerId="ADAL" clId="{A2933B7B-E0E7-4CAA-AF19-6BEA46ADB38E}" dt="2025-07-01T11:47:08.656" v="79" actId="20577"/>
        <pc:sldMkLst>
          <pc:docMk/>
          <pc:sldMk cId="2757367797" sldId="264"/>
        </pc:sldMkLst>
      </pc:sldChg>
      <pc:sldChg chg="modNotesTx">
        <pc:chgData name="Tihana Hrnjak" userId="ccb6553c-718c-4113-982e-084a8d941178" providerId="ADAL" clId="{A2933B7B-E0E7-4CAA-AF19-6BEA46ADB38E}" dt="2025-07-01T11:45:22.826" v="62" actId="20577"/>
        <pc:sldMkLst>
          <pc:docMk/>
          <pc:sldMk cId="610647454" sldId="266"/>
        </pc:sldMkLst>
      </pc:sldChg>
      <pc:sldChg chg="modNotesTx">
        <pc:chgData name="Tihana Hrnjak" userId="ccb6553c-718c-4113-982e-084a8d941178" providerId="ADAL" clId="{A2933B7B-E0E7-4CAA-AF19-6BEA46ADB38E}" dt="2025-07-01T11:45:28.592" v="63" actId="20577"/>
        <pc:sldMkLst>
          <pc:docMk/>
          <pc:sldMk cId="3554305053" sldId="268"/>
        </pc:sldMkLst>
      </pc:sldChg>
      <pc:sldChg chg="modNotesTx">
        <pc:chgData name="Tihana Hrnjak" userId="ccb6553c-718c-4113-982e-084a8d941178" providerId="ADAL" clId="{A2933B7B-E0E7-4CAA-AF19-6BEA46ADB38E}" dt="2025-07-01T11:45:55.852" v="67" actId="20577"/>
        <pc:sldMkLst>
          <pc:docMk/>
          <pc:sldMk cId="915305301" sldId="270"/>
        </pc:sldMkLst>
      </pc:sldChg>
      <pc:sldChg chg="modNotesTx">
        <pc:chgData name="Tihana Hrnjak" userId="ccb6553c-718c-4113-982e-084a8d941178" providerId="ADAL" clId="{A2933B7B-E0E7-4CAA-AF19-6BEA46ADB38E}" dt="2025-07-01T11:45:43.781" v="66" actId="20577"/>
        <pc:sldMkLst>
          <pc:docMk/>
          <pc:sldMk cId="3891842359" sldId="271"/>
        </pc:sldMkLst>
      </pc:sldChg>
      <pc:sldChg chg="modNotesTx">
        <pc:chgData name="Tihana Hrnjak" userId="ccb6553c-718c-4113-982e-084a8d941178" providerId="ADAL" clId="{A2933B7B-E0E7-4CAA-AF19-6BEA46ADB38E}" dt="2025-07-01T11:46:24.677" v="73" actId="20577"/>
        <pc:sldMkLst>
          <pc:docMk/>
          <pc:sldMk cId="2309020018" sldId="272"/>
        </pc:sldMkLst>
      </pc:sldChg>
      <pc:sldChg chg="modNotesTx">
        <pc:chgData name="Tihana Hrnjak" userId="ccb6553c-718c-4113-982e-084a8d941178" providerId="ADAL" clId="{A2933B7B-E0E7-4CAA-AF19-6BEA46ADB38E}" dt="2025-07-01T11:45:34.089" v="64" actId="20577"/>
        <pc:sldMkLst>
          <pc:docMk/>
          <pc:sldMk cId="816381466" sldId="273"/>
        </pc:sldMkLst>
      </pc:sldChg>
      <pc:sldChg chg="modNotesTx">
        <pc:chgData name="Tihana Hrnjak" userId="ccb6553c-718c-4113-982e-084a8d941178" providerId="ADAL" clId="{A2933B7B-E0E7-4CAA-AF19-6BEA46ADB38E}" dt="2025-07-01T11:46:46.963" v="76" actId="20577"/>
        <pc:sldMkLst>
          <pc:docMk/>
          <pc:sldMk cId="3037738052" sldId="276"/>
        </pc:sldMkLst>
      </pc:sldChg>
      <pc:sldChg chg="modNotesTx">
        <pc:chgData name="Tihana Hrnjak" userId="ccb6553c-718c-4113-982e-084a8d941178" providerId="ADAL" clId="{A2933B7B-E0E7-4CAA-AF19-6BEA46ADB38E}" dt="2025-07-01T11:46:07.715" v="69" actId="20577"/>
        <pc:sldMkLst>
          <pc:docMk/>
          <pc:sldMk cId="2561159611" sldId="277"/>
        </pc:sldMkLst>
      </pc:sldChg>
      <pc:sldChg chg="modNotesTx">
        <pc:chgData name="Tihana Hrnjak" userId="ccb6553c-718c-4113-982e-084a8d941178" providerId="ADAL" clId="{A2933B7B-E0E7-4CAA-AF19-6BEA46ADB38E}" dt="2025-07-01T11:46:36.023" v="75" actId="20577"/>
        <pc:sldMkLst>
          <pc:docMk/>
          <pc:sldMk cId="2536656876" sldId="278"/>
        </pc:sldMkLst>
      </pc:sldChg>
      <pc:sldChg chg="modNotesTx">
        <pc:chgData name="Tihana Hrnjak" userId="ccb6553c-718c-4113-982e-084a8d941178" providerId="ADAL" clId="{A2933B7B-E0E7-4CAA-AF19-6BEA46ADB38E}" dt="2025-07-01T11:46:17.370" v="71" actId="20577"/>
        <pc:sldMkLst>
          <pc:docMk/>
          <pc:sldMk cId="2132248331" sldId="279"/>
        </pc:sldMkLst>
      </pc:sldChg>
      <pc:sldChg chg="modNotesTx">
        <pc:chgData name="Tihana Hrnjak" userId="ccb6553c-718c-4113-982e-084a8d941178" providerId="ADAL" clId="{A2933B7B-E0E7-4CAA-AF19-6BEA46ADB38E}" dt="2025-07-01T07:50:25.035" v="61" actId="20577"/>
        <pc:sldMkLst>
          <pc:docMk/>
          <pc:sldMk cId="422297368" sldId="292"/>
        </pc:sldMkLst>
      </pc:sldChg>
      <pc:sldChg chg="modNotesTx">
        <pc:chgData name="Tihana Hrnjak" userId="ccb6553c-718c-4113-982e-084a8d941178" providerId="ADAL" clId="{A2933B7B-E0E7-4CAA-AF19-6BEA46ADB38E}" dt="2025-07-01T11:45:38.682" v="65" actId="20577"/>
        <pc:sldMkLst>
          <pc:docMk/>
          <pc:sldMk cId="2167385045" sldId="732"/>
        </pc:sldMkLst>
      </pc:sldChg>
      <pc:sldChg chg="modNotesTx">
        <pc:chgData name="Tihana Hrnjak" userId="ccb6553c-718c-4113-982e-084a8d941178" providerId="ADAL" clId="{A2933B7B-E0E7-4CAA-AF19-6BEA46ADB38E}" dt="2025-07-01T11:46:30.792" v="74" actId="20577"/>
        <pc:sldMkLst>
          <pc:docMk/>
          <pc:sldMk cId="1143627692" sldId="739"/>
        </pc:sldMkLst>
      </pc:sldChg>
      <pc:sldChg chg="modNotesTx">
        <pc:chgData name="Tihana Hrnjak" userId="ccb6553c-718c-4113-982e-084a8d941178" providerId="ADAL" clId="{A2933B7B-E0E7-4CAA-AF19-6BEA46ADB38E}" dt="2025-07-01T11:46:12.267" v="70" actId="20577"/>
        <pc:sldMkLst>
          <pc:docMk/>
          <pc:sldMk cId="3134983276" sldId="740"/>
        </pc:sldMkLst>
      </pc:sldChg>
      <pc:sldChg chg="modNotesTx">
        <pc:chgData name="Tihana Hrnjak" userId="ccb6553c-718c-4113-982e-084a8d941178" providerId="ADAL" clId="{A2933B7B-E0E7-4CAA-AF19-6BEA46ADB38E}" dt="2025-07-01T11:46:00.481" v="68" actId="20577"/>
        <pc:sldMkLst>
          <pc:docMk/>
          <pc:sldMk cId="2057877947" sldId="750"/>
        </pc:sldMkLst>
      </pc:sldChg>
    </pc:docChg>
  </pc:docChgLst>
</pc:chgInfo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hyperlink" Target="https://cinea.ec.europa.eu/funding-opportunities/calls-proposals/one-stop-shops-integrated-services-clean-energy-transition-buildings_en" TargetMode="External"/><Relationship Id="rId2" Type="http://schemas.openxmlformats.org/officeDocument/2006/relationships/hyperlink" Target="https://cinea.ec.europa.eu/funding-opportunities/calls-proposals/towards-effective-implementation-key-legislation-field-sustainable-energy-0_en" TargetMode="External"/><Relationship Id="rId1" Type="http://schemas.openxmlformats.org/officeDocument/2006/relationships/hyperlink" Target="https://cinea.ec.europa.eu/funding-opportunities/calls-proposals/boosting-clean-energy-transition-cities-and-regions_en" TargetMode="External"/><Relationship Id="rId6" Type="http://schemas.openxmlformats.org/officeDocument/2006/relationships/hyperlink" Target="https://cinea.ec.europa.eu/funding-opportunities/calls-proposals/crowding-private-finance-0_en" TargetMode="External"/><Relationship Id="rId5" Type="http://schemas.openxmlformats.org/officeDocument/2006/relationships/hyperlink" Target="https://cinea.ec.europa.eu/funding-opportunities/calls-proposals/european-city-facility_en" TargetMode="External"/><Relationship Id="rId4" Type="http://schemas.openxmlformats.org/officeDocument/2006/relationships/hyperlink" Target="https://cinea.ec.europa.eu/funding-opportunities/calls-proposals/project-development-assistance-sustainable-energy-investments-0_en" TargetMode="External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hyperlink" Target="https://cinea.ec.europa.eu/funding-opportunities/calls-proposals/energy-renovation-solutions-making-buildings-renovation-faster-deeper-affordable-smarter-service-and_en" TargetMode="External"/><Relationship Id="rId2" Type="http://schemas.openxmlformats.org/officeDocument/2006/relationships/hyperlink" Target="https://cinea.ec.europa.eu/funding-opportunities/calls-proposals/support-services-energy-communities_en" TargetMode="External"/><Relationship Id="rId1" Type="http://schemas.openxmlformats.org/officeDocument/2006/relationships/hyperlink" Target="https://cinea.ec.europa.eu/funding-opportunities/calls-proposals/alleviating-household-energy-poverty-europe-0_en" TargetMode="External"/><Relationship Id="rId6" Type="http://schemas.openxmlformats.org/officeDocument/2006/relationships/hyperlink" Target="https://cinea.ec.europa.eu/funding-opportunities/calls-proposals/supporting-clean-energy-transition-european-industry-and-businesses_en" TargetMode="External"/><Relationship Id="rId5" Type="http://schemas.openxmlformats.org/officeDocument/2006/relationships/hyperlink" Target="https://cinea.ec.europa.eu/funding-opportunities/calls-proposals/build-skills-national-platforms-energy-efficiency-skills-clean-energy-transition_en" TargetMode="External"/><Relationship Id="rId4" Type="http://schemas.openxmlformats.org/officeDocument/2006/relationships/hyperlink" Target="https://cinea.ec.europa.eu/funding-opportunities/calls-proposals/supporting-district-heating-and-cooling-networks_en" TargetMode="External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hyperlink" Target="https://cinea.ec.europa.eu/funding-opportunities/calls-proposals/one-stop-shops-integrated-services-clean-energy-transition-buildings_en" TargetMode="External"/><Relationship Id="rId2" Type="http://schemas.openxmlformats.org/officeDocument/2006/relationships/hyperlink" Target="https://cinea.ec.europa.eu/funding-opportunities/calls-proposals/towards-effective-implementation-key-legislation-field-sustainable-energy-0_en" TargetMode="External"/><Relationship Id="rId1" Type="http://schemas.openxmlformats.org/officeDocument/2006/relationships/hyperlink" Target="https://cinea.ec.europa.eu/funding-opportunities/calls-proposals/boosting-clean-energy-transition-cities-and-regions_en" TargetMode="External"/><Relationship Id="rId6" Type="http://schemas.openxmlformats.org/officeDocument/2006/relationships/hyperlink" Target="https://cinea.ec.europa.eu/funding-opportunities/calls-proposals/crowding-private-finance-0_en" TargetMode="External"/><Relationship Id="rId5" Type="http://schemas.openxmlformats.org/officeDocument/2006/relationships/hyperlink" Target="https://cinea.ec.europa.eu/funding-opportunities/calls-proposals/european-city-facility_en" TargetMode="External"/><Relationship Id="rId4" Type="http://schemas.openxmlformats.org/officeDocument/2006/relationships/hyperlink" Target="https://cinea.ec.europa.eu/funding-opportunities/calls-proposals/project-development-assistance-sustainable-energy-investments-0_en" TargetMode="External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hyperlink" Target="https://cinea.ec.europa.eu/funding-opportunities/calls-proposals/energy-renovation-solutions-making-buildings-renovation-faster-deeper-affordable-smarter-service-and_en" TargetMode="External"/><Relationship Id="rId2" Type="http://schemas.openxmlformats.org/officeDocument/2006/relationships/hyperlink" Target="https://cinea.ec.europa.eu/funding-opportunities/calls-proposals/support-services-energy-communities_en" TargetMode="External"/><Relationship Id="rId1" Type="http://schemas.openxmlformats.org/officeDocument/2006/relationships/hyperlink" Target="https://cinea.ec.europa.eu/funding-opportunities/calls-proposals/alleviating-household-energy-poverty-europe-0_en" TargetMode="External"/><Relationship Id="rId6" Type="http://schemas.openxmlformats.org/officeDocument/2006/relationships/hyperlink" Target="https://cinea.ec.europa.eu/funding-opportunities/calls-proposals/supporting-clean-energy-transition-european-industry-and-businesses_en" TargetMode="External"/><Relationship Id="rId5" Type="http://schemas.openxmlformats.org/officeDocument/2006/relationships/hyperlink" Target="https://cinea.ec.europa.eu/funding-opportunities/calls-proposals/build-skills-national-platforms-energy-efficiency-skills-clean-energy-transition_en" TargetMode="External"/><Relationship Id="rId4" Type="http://schemas.openxmlformats.org/officeDocument/2006/relationships/hyperlink" Target="https://cinea.ec.europa.eu/funding-opportunities/calls-proposals/supporting-district-heating-and-cooling-networks_e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016FC-7755-44C1-8541-D2DCFECE0DA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1B223C-D38B-4032-A089-9D203BB860C0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 sz="3600" dirty="0" err="1">
              <a:solidFill>
                <a:srgbClr val="92D050"/>
              </a:solidFill>
            </a:rPr>
            <a:t>Prihvatljive</a:t>
          </a:r>
          <a:r>
            <a:rPr lang="en-US" sz="3600" dirty="0">
              <a:solidFill>
                <a:srgbClr val="92D050"/>
              </a:solidFill>
            </a:rPr>
            <a:t> </a:t>
          </a:r>
          <a:r>
            <a:rPr lang="en-US" sz="3600" dirty="0" err="1">
              <a:solidFill>
                <a:srgbClr val="92D050"/>
              </a:solidFill>
            </a:rPr>
            <a:t>zemlje</a:t>
          </a:r>
          <a:r>
            <a:rPr lang="en-US" sz="3600" dirty="0">
              <a:solidFill>
                <a:srgbClr val="92D050"/>
              </a:solidFill>
            </a:rPr>
            <a:t>:</a:t>
          </a:r>
        </a:p>
      </dgm:t>
    </dgm:pt>
    <dgm:pt modelId="{1C2B819B-2DCB-408C-903C-B502CCD14C7F}" type="parTrans" cxnId="{FB602B59-4E10-4F27-A40E-005D593E5B56}">
      <dgm:prSet/>
      <dgm:spPr/>
      <dgm:t>
        <a:bodyPr/>
        <a:lstStyle/>
        <a:p>
          <a:endParaRPr lang="en-US"/>
        </a:p>
      </dgm:t>
    </dgm:pt>
    <dgm:pt modelId="{FD8B2FB1-F129-492F-BA60-7E3818EC76C3}" type="sibTrans" cxnId="{FB602B59-4E10-4F27-A40E-005D593E5B56}">
      <dgm:prSet/>
      <dgm:spPr/>
      <dgm:t>
        <a:bodyPr/>
        <a:lstStyle/>
        <a:p>
          <a:endParaRPr lang="en-US"/>
        </a:p>
      </dgm:t>
    </dgm:pt>
    <dgm:pt modelId="{4907A45F-5B99-4E55-ACD9-0F002771D4F9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 sz="2500" dirty="0" err="1"/>
            <a:t>Države</a:t>
          </a:r>
          <a:r>
            <a:rPr lang="en-US" sz="2500" dirty="0"/>
            <a:t> </a:t>
          </a:r>
          <a:r>
            <a:rPr lang="en-US" sz="2500" dirty="0" err="1"/>
            <a:t>članice</a:t>
          </a:r>
          <a:r>
            <a:rPr lang="en-US" sz="2500" dirty="0"/>
            <a:t> EU-a</a:t>
          </a:r>
        </a:p>
      </dgm:t>
    </dgm:pt>
    <dgm:pt modelId="{9CFDC340-BD77-4E53-83FB-E57CEB0136AC}" type="parTrans" cxnId="{B9E7C1F5-633C-4802-80B0-B26627E48FB3}">
      <dgm:prSet/>
      <dgm:spPr/>
      <dgm:t>
        <a:bodyPr/>
        <a:lstStyle/>
        <a:p>
          <a:endParaRPr lang="en-US"/>
        </a:p>
      </dgm:t>
    </dgm:pt>
    <dgm:pt modelId="{0B099FC5-E64D-4C04-A4CA-557431A41BA8}" type="sibTrans" cxnId="{B9E7C1F5-633C-4802-80B0-B26627E48FB3}">
      <dgm:prSet/>
      <dgm:spPr/>
      <dgm:t>
        <a:bodyPr/>
        <a:lstStyle/>
        <a:p>
          <a:endParaRPr lang="en-US"/>
        </a:p>
      </dgm:t>
    </dgm:pt>
    <dgm:pt modelId="{2B54373B-132A-42A6-92AF-44C407A886C4}">
      <dgm:prSet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en-US" sz="2500" err="1"/>
            <a:t>Zemlje</a:t>
          </a:r>
          <a:r>
            <a:rPr lang="en-US" sz="2500"/>
            <a:t> </a:t>
          </a:r>
          <a:r>
            <a:rPr lang="en-US" sz="2500" err="1"/>
            <a:t>izvan</a:t>
          </a:r>
          <a:r>
            <a:rPr lang="en-US" sz="2500"/>
            <a:t> EU-a:</a:t>
          </a:r>
        </a:p>
      </dgm:t>
    </dgm:pt>
    <dgm:pt modelId="{C8E11B96-9602-4975-A19D-9499CA550ED8}" type="parTrans" cxnId="{11E243C1-EAE4-46C8-B765-39C74E34CEC5}">
      <dgm:prSet/>
      <dgm:spPr/>
      <dgm:t>
        <a:bodyPr/>
        <a:lstStyle/>
        <a:p>
          <a:endParaRPr lang="en-US"/>
        </a:p>
      </dgm:t>
    </dgm:pt>
    <dgm:pt modelId="{39E44803-1E3D-4718-93E1-C7B70520B8B3}" type="sibTrans" cxnId="{11E243C1-EAE4-46C8-B765-39C74E34CEC5}">
      <dgm:prSet/>
      <dgm:spPr/>
      <dgm:t>
        <a:bodyPr/>
        <a:lstStyle/>
        <a:p>
          <a:endParaRPr lang="en-US"/>
        </a:p>
      </dgm:t>
    </dgm:pt>
    <dgm:pt modelId="{7C801BF8-55E2-4BAA-BB95-D0321DDD4799}">
      <dgm:prSet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2000"/>
            <a:t>Island, </a:t>
          </a:r>
          <a:r>
            <a:rPr lang="en-US" sz="2000" err="1"/>
            <a:t>Ukrajina</a:t>
          </a:r>
          <a:r>
            <a:rPr lang="en-US" sz="2000"/>
            <a:t>, </a:t>
          </a:r>
          <a:r>
            <a:rPr lang="en-US" sz="2000" err="1"/>
            <a:t>Moldavija</a:t>
          </a:r>
          <a:r>
            <a:rPr lang="en-US" sz="2000"/>
            <a:t>, </a:t>
          </a:r>
          <a:r>
            <a:rPr lang="en-US" sz="2000" err="1"/>
            <a:t>Sj</a:t>
          </a:r>
          <a:r>
            <a:rPr lang="en-US" sz="2000"/>
            <a:t>. Makedonija</a:t>
          </a:r>
          <a:r>
            <a:rPr lang="hr-HR" sz="2000"/>
            <a:t>, Crna Gora</a:t>
          </a:r>
          <a:endParaRPr lang="en-US" sz="2800"/>
        </a:p>
      </dgm:t>
    </dgm:pt>
    <dgm:pt modelId="{9A6AE37A-2DD0-4FAD-A388-18924C14621A}" type="parTrans" cxnId="{703FE2D2-77EE-4061-8C35-F281A3807097}">
      <dgm:prSet/>
      <dgm:spPr/>
      <dgm:t>
        <a:bodyPr/>
        <a:lstStyle/>
        <a:p>
          <a:endParaRPr lang="hr-HR"/>
        </a:p>
      </dgm:t>
    </dgm:pt>
    <dgm:pt modelId="{F726C7F4-A54F-470C-A7F7-59BDD0D855C4}" type="sibTrans" cxnId="{703FE2D2-77EE-4061-8C35-F281A3807097}">
      <dgm:prSet/>
      <dgm:spPr/>
      <dgm:t>
        <a:bodyPr/>
        <a:lstStyle/>
        <a:p>
          <a:endParaRPr lang="hr-HR"/>
        </a:p>
      </dgm:t>
    </dgm:pt>
    <dgm:pt modelId="{A3744794-7124-435C-8B86-94451D32AB7B}">
      <dgm:prSet custT="1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en-US" sz="1800" err="1"/>
            <a:t>Treće</a:t>
          </a:r>
          <a:r>
            <a:rPr lang="en-US" sz="1800"/>
            <a:t> </a:t>
          </a:r>
          <a:r>
            <a:rPr lang="en-US" sz="1800" err="1"/>
            <a:t>zemlje</a:t>
          </a:r>
          <a:r>
            <a:rPr lang="en-US" sz="1800"/>
            <a:t> – u </a:t>
          </a:r>
          <a:r>
            <a:rPr lang="en-US" sz="1800" err="1"/>
            <a:t>iznimnim</a:t>
          </a:r>
          <a:r>
            <a:rPr lang="en-US" sz="1800"/>
            <a:t> </a:t>
          </a:r>
          <a:r>
            <a:rPr lang="en-US" sz="1800" err="1"/>
            <a:t>slučajevima</a:t>
          </a:r>
          <a:r>
            <a:rPr lang="hr-HR" sz="1800"/>
            <a:t>. </a:t>
          </a:r>
          <a:r>
            <a:rPr lang="en-US" sz="2800"/>
            <a:t>*</a:t>
          </a:r>
          <a:r>
            <a:rPr lang="en-US" sz="1800" err="1"/>
            <a:t>Koordinator</a:t>
          </a:r>
          <a:r>
            <a:rPr lang="en-US" sz="1800"/>
            <a:t> mora </a:t>
          </a:r>
          <a:r>
            <a:rPr lang="en-US" sz="1800" err="1"/>
            <a:t>imati</a:t>
          </a:r>
          <a:r>
            <a:rPr lang="en-US" sz="1800"/>
            <a:t> </a:t>
          </a:r>
          <a:r>
            <a:rPr lang="en-US" sz="1800" err="1"/>
            <a:t>poslovni</a:t>
          </a:r>
          <a:r>
            <a:rPr lang="en-US" sz="1800"/>
            <a:t> </a:t>
          </a:r>
          <a:r>
            <a:rPr lang="en-US" sz="1800" err="1"/>
            <a:t>nastan</a:t>
          </a:r>
          <a:r>
            <a:rPr lang="en-US" sz="1800"/>
            <a:t> u </a:t>
          </a:r>
          <a:r>
            <a:rPr lang="en-US" sz="1800" err="1"/>
            <a:t>prihvatljivoj</a:t>
          </a:r>
          <a:r>
            <a:rPr lang="en-US" sz="1800"/>
            <a:t> </a:t>
          </a:r>
          <a:r>
            <a:rPr lang="en-US" sz="1800" err="1"/>
            <a:t>zemlji</a:t>
          </a:r>
          <a:endParaRPr lang="en-US" sz="1800"/>
        </a:p>
      </dgm:t>
    </dgm:pt>
    <dgm:pt modelId="{7D7DC1CA-3CC6-4B4B-9CED-D681A28F615D}" type="sibTrans" cxnId="{919D3536-6742-4950-8427-CB4391BA9193}">
      <dgm:prSet/>
      <dgm:spPr/>
      <dgm:t>
        <a:bodyPr/>
        <a:lstStyle/>
        <a:p>
          <a:endParaRPr lang="en-US"/>
        </a:p>
      </dgm:t>
    </dgm:pt>
    <dgm:pt modelId="{89DB4F09-6831-4F00-BD82-16A709F68C12}" type="parTrans" cxnId="{919D3536-6742-4950-8427-CB4391BA9193}">
      <dgm:prSet/>
      <dgm:spPr/>
      <dgm:t>
        <a:bodyPr/>
        <a:lstStyle/>
        <a:p>
          <a:endParaRPr lang="en-US"/>
        </a:p>
      </dgm:t>
    </dgm:pt>
    <dgm:pt modelId="{6D2AEC67-400A-4EDC-9D72-1767891AD574}" type="pres">
      <dgm:prSet presAssocID="{FEC016FC-7755-44C1-8541-D2DCFECE0DAA}" presName="Name0" presStyleCnt="0">
        <dgm:presLayoutVars>
          <dgm:dir/>
          <dgm:resizeHandles val="exact"/>
        </dgm:presLayoutVars>
      </dgm:prSet>
      <dgm:spPr/>
    </dgm:pt>
    <dgm:pt modelId="{F9B7F69F-264E-439B-AA69-7024CC3BE6FC}" type="pres">
      <dgm:prSet presAssocID="{B01B223C-D38B-4032-A089-9D203BB860C0}" presName="node" presStyleLbl="node1" presStyleIdx="0" presStyleCnt="1">
        <dgm:presLayoutVars>
          <dgm:bulletEnabled val="1"/>
        </dgm:presLayoutVars>
      </dgm:prSet>
      <dgm:spPr/>
    </dgm:pt>
  </dgm:ptLst>
  <dgm:cxnLst>
    <dgm:cxn modelId="{C78C8825-A188-43FA-8DF8-B0A3086908F2}" type="presOf" srcId="{4907A45F-5B99-4E55-ACD9-0F002771D4F9}" destId="{F9B7F69F-264E-439B-AA69-7024CC3BE6FC}" srcOrd="0" destOrd="1" presId="urn:microsoft.com/office/officeart/2005/8/layout/hList6"/>
    <dgm:cxn modelId="{919D3536-6742-4950-8427-CB4391BA9193}" srcId="{B01B223C-D38B-4032-A089-9D203BB860C0}" destId="{A3744794-7124-435C-8B86-94451D32AB7B}" srcOrd="2" destOrd="0" parTransId="{89DB4F09-6831-4F00-BD82-16A709F68C12}" sibTransId="{7D7DC1CA-3CC6-4B4B-9CED-D681A28F615D}"/>
    <dgm:cxn modelId="{BF3FE85D-BBAC-4DEB-9B1D-EE236DD8E5BE}" type="presOf" srcId="{7C801BF8-55E2-4BAA-BB95-D0321DDD4799}" destId="{F9B7F69F-264E-439B-AA69-7024CC3BE6FC}" srcOrd="0" destOrd="3" presId="urn:microsoft.com/office/officeart/2005/8/layout/hList6"/>
    <dgm:cxn modelId="{3883AD4C-DB6B-413A-84B4-595DCCF89D99}" type="presOf" srcId="{B01B223C-D38B-4032-A089-9D203BB860C0}" destId="{F9B7F69F-264E-439B-AA69-7024CC3BE6FC}" srcOrd="0" destOrd="0" presId="urn:microsoft.com/office/officeart/2005/8/layout/hList6"/>
    <dgm:cxn modelId="{FB602B59-4E10-4F27-A40E-005D593E5B56}" srcId="{FEC016FC-7755-44C1-8541-D2DCFECE0DAA}" destId="{B01B223C-D38B-4032-A089-9D203BB860C0}" srcOrd="0" destOrd="0" parTransId="{1C2B819B-2DCB-408C-903C-B502CCD14C7F}" sibTransId="{FD8B2FB1-F129-492F-BA60-7E3818EC76C3}"/>
    <dgm:cxn modelId="{191DF587-78F0-40F1-9E55-B195791FED53}" type="presOf" srcId="{A3744794-7124-435C-8B86-94451D32AB7B}" destId="{F9B7F69F-264E-439B-AA69-7024CC3BE6FC}" srcOrd="0" destOrd="4" presId="urn:microsoft.com/office/officeart/2005/8/layout/hList6"/>
    <dgm:cxn modelId="{0110BF93-37C3-468F-891F-5947DEC69EAB}" type="presOf" srcId="{FEC016FC-7755-44C1-8541-D2DCFECE0DAA}" destId="{6D2AEC67-400A-4EDC-9D72-1767891AD574}" srcOrd="0" destOrd="0" presId="urn:microsoft.com/office/officeart/2005/8/layout/hList6"/>
    <dgm:cxn modelId="{11E243C1-EAE4-46C8-B765-39C74E34CEC5}" srcId="{B01B223C-D38B-4032-A089-9D203BB860C0}" destId="{2B54373B-132A-42A6-92AF-44C407A886C4}" srcOrd="1" destOrd="0" parTransId="{C8E11B96-9602-4975-A19D-9499CA550ED8}" sibTransId="{39E44803-1E3D-4718-93E1-C7B70520B8B3}"/>
    <dgm:cxn modelId="{7CA3F1D0-7ECE-4A99-8DBB-66E3340DA3AF}" type="presOf" srcId="{2B54373B-132A-42A6-92AF-44C407A886C4}" destId="{F9B7F69F-264E-439B-AA69-7024CC3BE6FC}" srcOrd="0" destOrd="2" presId="urn:microsoft.com/office/officeart/2005/8/layout/hList6"/>
    <dgm:cxn modelId="{703FE2D2-77EE-4061-8C35-F281A3807097}" srcId="{2B54373B-132A-42A6-92AF-44C407A886C4}" destId="{7C801BF8-55E2-4BAA-BB95-D0321DDD4799}" srcOrd="0" destOrd="0" parTransId="{9A6AE37A-2DD0-4FAD-A388-18924C14621A}" sibTransId="{F726C7F4-A54F-470C-A7F7-59BDD0D855C4}"/>
    <dgm:cxn modelId="{B9E7C1F5-633C-4802-80B0-B26627E48FB3}" srcId="{B01B223C-D38B-4032-A089-9D203BB860C0}" destId="{4907A45F-5B99-4E55-ACD9-0F002771D4F9}" srcOrd="0" destOrd="0" parTransId="{9CFDC340-BD77-4E53-83FB-E57CEB0136AC}" sibTransId="{0B099FC5-E64D-4C04-A4CA-557431A41BA8}"/>
    <dgm:cxn modelId="{3728ACC9-BEE3-4BA9-B3A4-4E8C00602C66}" type="presParOf" srcId="{6D2AEC67-400A-4EDC-9D72-1767891AD574}" destId="{F9B7F69F-264E-439B-AA69-7024CC3BE6FC}" srcOrd="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7F0528A-7B68-4549-9A09-7507D5885DD8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52011-069C-48E9-B4E5-E7388185591A}">
      <dgm:prSet/>
      <dgm:spPr/>
      <dgm:t>
        <a:bodyPr/>
        <a:lstStyle/>
        <a:p>
          <a:r>
            <a:rPr lang="hr-HR"/>
            <a:t>LOCAL </a:t>
          </a:r>
        </a:p>
        <a:p>
          <a:r>
            <a:rPr lang="hr-HR"/>
            <a:t>7 000 000 EUR</a:t>
          </a:r>
          <a:endParaRPr lang="en-US"/>
        </a:p>
      </dgm:t>
    </dgm:pt>
    <dgm:pt modelId="{2FA17394-17B3-4EB1-B623-CE997BA64ACC}" type="parTrans" cxnId="{073DF57A-333D-4909-B576-0E50A16AE3E9}">
      <dgm:prSet/>
      <dgm:spPr/>
      <dgm:t>
        <a:bodyPr/>
        <a:lstStyle/>
        <a:p>
          <a:endParaRPr lang="en-US"/>
        </a:p>
      </dgm:t>
    </dgm:pt>
    <dgm:pt modelId="{A36D28EB-0192-4CE4-8138-0BC4BCEF2C25}" type="sibTrans" cxnId="{073DF57A-333D-4909-B576-0E50A16AE3E9}">
      <dgm:prSet/>
      <dgm:spPr/>
      <dgm:t>
        <a:bodyPr/>
        <a:lstStyle/>
        <a:p>
          <a:endParaRPr lang="en-US"/>
        </a:p>
      </dgm:t>
    </dgm:pt>
    <dgm:pt modelId="{62A8C75E-05F9-41D5-A59A-1C09CA9CCFD1}">
      <dgm:prSet/>
      <dgm:spPr/>
      <dgm:t>
        <a:bodyPr/>
        <a:lstStyle/>
        <a:p>
          <a:r>
            <a:rPr lang="hr-HR"/>
            <a:t>POLICY  </a:t>
          </a:r>
        </a:p>
        <a:p>
          <a:r>
            <a:rPr lang="hr-HR"/>
            <a:t>4 000 000 EUR</a:t>
          </a:r>
          <a:endParaRPr lang="en-US"/>
        </a:p>
      </dgm:t>
    </dgm:pt>
    <dgm:pt modelId="{CCF888C0-AD4A-45D8-889A-9EA26F40029B}" type="parTrans" cxnId="{D9048EF7-4BD6-4208-835F-F32C0210C163}">
      <dgm:prSet/>
      <dgm:spPr/>
      <dgm:t>
        <a:bodyPr/>
        <a:lstStyle/>
        <a:p>
          <a:endParaRPr lang="en-US"/>
        </a:p>
      </dgm:t>
    </dgm:pt>
    <dgm:pt modelId="{EF985BB4-3CAA-408C-AB94-EEB2A7BCA65F}" type="sibTrans" cxnId="{D9048EF7-4BD6-4208-835F-F32C0210C163}">
      <dgm:prSet/>
      <dgm:spPr/>
      <dgm:t>
        <a:bodyPr/>
        <a:lstStyle/>
        <a:p>
          <a:endParaRPr lang="en-US"/>
        </a:p>
      </dgm:t>
    </dgm:pt>
    <dgm:pt modelId="{6A30DF67-50AB-4A29-9131-288F4EA37DA9}">
      <dgm:prSet/>
      <dgm:spPr/>
      <dgm:t>
        <a:bodyPr/>
        <a:lstStyle/>
        <a:p>
          <a:r>
            <a:rPr lang="hr-HR"/>
            <a:t>BETTERRENO  </a:t>
          </a:r>
        </a:p>
        <a:p>
          <a:r>
            <a:rPr lang="hr-HR"/>
            <a:t>6 000 000 EUR</a:t>
          </a:r>
          <a:endParaRPr lang="en-US"/>
        </a:p>
      </dgm:t>
    </dgm:pt>
    <dgm:pt modelId="{8119FAB3-3EA1-4C4C-8D7E-43E7F1FD3125}" type="parTrans" cxnId="{2756E76D-CA46-4AA6-B402-9452B1401D0E}">
      <dgm:prSet/>
      <dgm:spPr/>
      <dgm:t>
        <a:bodyPr/>
        <a:lstStyle/>
        <a:p>
          <a:endParaRPr lang="en-US"/>
        </a:p>
      </dgm:t>
    </dgm:pt>
    <dgm:pt modelId="{597241C2-BB00-4105-ACE5-2620BC7BBBBC}" type="sibTrans" cxnId="{2756E76D-CA46-4AA6-B402-9452B1401D0E}">
      <dgm:prSet/>
      <dgm:spPr/>
      <dgm:t>
        <a:bodyPr/>
        <a:lstStyle/>
        <a:p>
          <a:endParaRPr lang="en-US"/>
        </a:p>
      </dgm:t>
    </dgm:pt>
    <dgm:pt modelId="{BED52436-388A-4FC4-B965-14053FBAEB7E}">
      <dgm:prSet/>
      <dgm:spPr/>
      <dgm:t>
        <a:bodyPr/>
        <a:lstStyle/>
        <a:p>
          <a:r>
            <a:rPr lang="hr-HR"/>
            <a:t>INDUSTRY </a:t>
          </a:r>
        </a:p>
        <a:p>
          <a:r>
            <a:rPr lang="hr-HR"/>
            <a:t> 9 000 000 EUR</a:t>
          </a:r>
          <a:endParaRPr lang="en-US"/>
        </a:p>
      </dgm:t>
    </dgm:pt>
    <dgm:pt modelId="{D7B939B1-4E00-4694-A136-A61FF7EA581A}" type="parTrans" cxnId="{7A10F6A6-0649-4939-AB16-7675074B7F45}">
      <dgm:prSet/>
      <dgm:spPr/>
      <dgm:t>
        <a:bodyPr/>
        <a:lstStyle/>
        <a:p>
          <a:endParaRPr lang="en-US"/>
        </a:p>
      </dgm:t>
    </dgm:pt>
    <dgm:pt modelId="{780F95F7-35C3-4604-9654-8EAC191AB375}" type="sibTrans" cxnId="{7A10F6A6-0649-4939-AB16-7675074B7F45}">
      <dgm:prSet/>
      <dgm:spPr/>
      <dgm:t>
        <a:bodyPr/>
        <a:lstStyle/>
        <a:p>
          <a:endParaRPr lang="en-US"/>
        </a:p>
      </dgm:t>
    </dgm:pt>
    <dgm:pt modelId="{FFAFA735-50EF-49C4-A915-656FB053364B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/>
            <a:t>BUILDSKILLS  </a:t>
          </a:r>
        </a:p>
        <a:p>
          <a:r>
            <a:rPr lang="hr-HR"/>
            <a:t>6 000 000 EUR</a:t>
          </a:r>
          <a:endParaRPr lang="en-US"/>
        </a:p>
      </dgm:t>
    </dgm:pt>
    <dgm:pt modelId="{A0820143-A56E-4F6C-9D9E-CF02E8FBABBB}" type="parTrans" cxnId="{1F5C36E8-2349-4682-A929-18C909AE6C4C}">
      <dgm:prSet/>
      <dgm:spPr/>
      <dgm:t>
        <a:bodyPr/>
        <a:lstStyle/>
        <a:p>
          <a:endParaRPr lang="en-US"/>
        </a:p>
      </dgm:t>
    </dgm:pt>
    <dgm:pt modelId="{AEB25767-E08B-4E4F-95A7-2A6FD4F2D058}" type="sibTrans" cxnId="{1F5C36E8-2349-4682-A929-18C909AE6C4C}">
      <dgm:prSet/>
      <dgm:spPr/>
      <dgm:t>
        <a:bodyPr/>
        <a:lstStyle/>
        <a:p>
          <a:endParaRPr lang="en-US"/>
        </a:p>
      </dgm:t>
    </dgm:pt>
    <dgm:pt modelId="{5DD7CCFB-FAF4-46AD-9E84-77BE266B95A0}">
      <dgm:prSet/>
      <dgm:spPr/>
      <dgm:t>
        <a:bodyPr/>
        <a:lstStyle/>
        <a:p>
          <a:r>
            <a:rPr lang="hr-HR"/>
            <a:t>DHC  </a:t>
          </a:r>
        </a:p>
        <a:p>
          <a:r>
            <a:rPr lang="hr-HR"/>
            <a:t>6 000 000 EUR</a:t>
          </a:r>
          <a:endParaRPr lang="en-US"/>
        </a:p>
      </dgm:t>
    </dgm:pt>
    <dgm:pt modelId="{2941266E-0906-43E9-BEE8-CBCE5D2F19CE}" type="parTrans" cxnId="{C758FB86-4638-403F-8DDC-C6F618E8B3D1}">
      <dgm:prSet/>
      <dgm:spPr/>
      <dgm:t>
        <a:bodyPr/>
        <a:lstStyle/>
        <a:p>
          <a:endParaRPr lang="en-US"/>
        </a:p>
      </dgm:t>
    </dgm:pt>
    <dgm:pt modelId="{117408DD-CA14-4174-81B7-E35F75358B94}" type="sibTrans" cxnId="{C758FB86-4638-403F-8DDC-C6F618E8B3D1}">
      <dgm:prSet/>
      <dgm:spPr/>
      <dgm:t>
        <a:bodyPr/>
        <a:lstStyle/>
        <a:p>
          <a:endParaRPr lang="en-US"/>
        </a:p>
      </dgm:t>
    </dgm:pt>
    <dgm:pt modelId="{986168FD-A572-4FB8-9339-99BA9D2AED29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/>
            <a:t>PRIVAFIN  </a:t>
          </a:r>
        </a:p>
        <a:p>
          <a:r>
            <a:rPr lang="hr-HR"/>
            <a:t>7 000 000 EUR</a:t>
          </a:r>
          <a:endParaRPr lang="en-US"/>
        </a:p>
      </dgm:t>
    </dgm:pt>
    <dgm:pt modelId="{E422CE10-590F-4822-90BC-C3884EB2724E}" type="parTrans" cxnId="{F4F000E0-79C8-411A-B705-308DA546C7F6}">
      <dgm:prSet/>
      <dgm:spPr/>
      <dgm:t>
        <a:bodyPr/>
        <a:lstStyle/>
        <a:p>
          <a:endParaRPr lang="en-US"/>
        </a:p>
      </dgm:t>
    </dgm:pt>
    <dgm:pt modelId="{324820C8-3D48-4A8A-B1E4-B70449C22C8D}" type="sibTrans" cxnId="{F4F000E0-79C8-411A-B705-308DA546C7F6}">
      <dgm:prSet/>
      <dgm:spPr/>
      <dgm:t>
        <a:bodyPr/>
        <a:lstStyle/>
        <a:p>
          <a:endParaRPr lang="en-US"/>
        </a:p>
      </dgm:t>
    </dgm:pt>
    <dgm:pt modelId="{F3F5163A-72FB-4747-A903-09DCE4ADC6DE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/>
            <a:t>OSS  </a:t>
          </a:r>
        </a:p>
        <a:p>
          <a:r>
            <a:rPr lang="hr-HR"/>
            <a:t>10 000 000 EUR</a:t>
          </a:r>
          <a:endParaRPr lang="en-US"/>
        </a:p>
      </dgm:t>
    </dgm:pt>
    <dgm:pt modelId="{B4889720-784A-4201-96DB-EBD8C5B1F449}" type="parTrans" cxnId="{942FBB58-0A5F-4B08-9FB0-25B2A3BBBF14}">
      <dgm:prSet/>
      <dgm:spPr/>
      <dgm:t>
        <a:bodyPr/>
        <a:lstStyle/>
        <a:p>
          <a:endParaRPr lang="en-US"/>
        </a:p>
      </dgm:t>
    </dgm:pt>
    <dgm:pt modelId="{E3FDC164-B88D-417A-A521-F7879AF9D3E3}" type="sibTrans" cxnId="{942FBB58-0A5F-4B08-9FB0-25B2A3BBBF14}">
      <dgm:prSet/>
      <dgm:spPr/>
      <dgm:t>
        <a:bodyPr/>
        <a:lstStyle/>
        <a:p>
          <a:endParaRPr lang="en-US"/>
        </a:p>
      </dgm:t>
    </dgm:pt>
    <dgm:pt modelId="{230C1B3A-1523-41D5-B6CB-0F32CA3D94C8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/>
            <a:t>PDA  8 400 000 EUR</a:t>
          </a:r>
          <a:endParaRPr lang="en-US"/>
        </a:p>
      </dgm:t>
    </dgm:pt>
    <dgm:pt modelId="{2D27AE85-C55E-4247-95D3-E39952D49D66}" type="parTrans" cxnId="{7E920FBA-30F6-4704-A94C-D85675083AFC}">
      <dgm:prSet/>
      <dgm:spPr/>
      <dgm:t>
        <a:bodyPr/>
        <a:lstStyle/>
        <a:p>
          <a:endParaRPr lang="en-US"/>
        </a:p>
      </dgm:t>
    </dgm:pt>
    <dgm:pt modelId="{1DAB2D1F-5C02-49E3-A10D-F1259DDE2388}" type="sibTrans" cxnId="{7E920FBA-30F6-4704-A94C-D85675083AFC}">
      <dgm:prSet/>
      <dgm:spPr/>
      <dgm:t>
        <a:bodyPr/>
        <a:lstStyle/>
        <a:p>
          <a:endParaRPr lang="en-US"/>
        </a:p>
      </dgm:t>
    </dgm:pt>
    <dgm:pt modelId="{86CB7225-63A4-45CD-B222-1FE2A5977138}">
      <dgm:prSet/>
      <dgm:spPr>
        <a:solidFill>
          <a:schemeClr val="accent2"/>
        </a:solidFill>
      </dgm:spPr>
      <dgm:t>
        <a:bodyPr/>
        <a:lstStyle/>
        <a:p>
          <a:r>
            <a:rPr lang="hr-HR"/>
            <a:t>EUCF </a:t>
          </a:r>
        </a:p>
        <a:p>
          <a:r>
            <a:rPr lang="hr-HR"/>
            <a:t>15 000 000 EUR</a:t>
          </a:r>
          <a:endParaRPr lang="en-US"/>
        </a:p>
      </dgm:t>
    </dgm:pt>
    <dgm:pt modelId="{7D61246F-CC41-4653-B388-2FA215235C04}" type="parTrans" cxnId="{FB9F6CAD-69BA-412A-8903-5910C4C03FF6}">
      <dgm:prSet/>
      <dgm:spPr/>
      <dgm:t>
        <a:bodyPr/>
        <a:lstStyle/>
        <a:p>
          <a:endParaRPr lang="en-US"/>
        </a:p>
      </dgm:t>
    </dgm:pt>
    <dgm:pt modelId="{0689AB28-4646-4CBE-868F-3CF0C39628C8}" type="sibTrans" cxnId="{FB9F6CAD-69BA-412A-8903-5910C4C03FF6}">
      <dgm:prSet/>
      <dgm:spPr/>
      <dgm:t>
        <a:bodyPr/>
        <a:lstStyle/>
        <a:p>
          <a:endParaRPr lang="en-US"/>
        </a:p>
      </dgm:t>
    </dgm:pt>
    <dgm:pt modelId="{C33DD4C6-1ADD-4AFD-8FA5-7FF51AFF6259}">
      <dgm:prSet/>
      <dgm:spPr/>
      <dgm:t>
        <a:bodyPr/>
        <a:lstStyle/>
        <a:p>
          <a:r>
            <a:rPr lang="hr-HR"/>
            <a:t>ENERPOV </a:t>
          </a:r>
        </a:p>
        <a:p>
          <a:r>
            <a:rPr lang="hr-HR"/>
            <a:t> 6 000 000 EUR</a:t>
          </a:r>
          <a:endParaRPr lang="en-US"/>
        </a:p>
      </dgm:t>
    </dgm:pt>
    <dgm:pt modelId="{A515D7EC-97F5-4C21-9A28-518E4E7A43A4}" type="parTrans" cxnId="{3879678B-34AF-4AF2-9E46-B7AD2528EB0E}">
      <dgm:prSet/>
      <dgm:spPr/>
      <dgm:t>
        <a:bodyPr/>
        <a:lstStyle/>
        <a:p>
          <a:endParaRPr lang="en-US"/>
        </a:p>
      </dgm:t>
    </dgm:pt>
    <dgm:pt modelId="{92C427FE-7A45-483E-A32B-0E7C21DCFAC5}" type="sibTrans" cxnId="{3879678B-34AF-4AF2-9E46-B7AD2528EB0E}">
      <dgm:prSet/>
      <dgm:spPr/>
      <dgm:t>
        <a:bodyPr/>
        <a:lstStyle/>
        <a:p>
          <a:endParaRPr lang="en-US"/>
        </a:p>
      </dgm:t>
    </dgm:pt>
    <dgm:pt modelId="{F1D06C1A-6B71-4774-B967-56DC678B6FE4}">
      <dgm:prSet/>
      <dgm:spPr/>
      <dgm:t>
        <a:bodyPr/>
        <a:lstStyle/>
        <a:p>
          <a:r>
            <a:rPr lang="hr-HR"/>
            <a:t>ENERCOM </a:t>
          </a:r>
        </a:p>
        <a:p>
          <a:r>
            <a:rPr lang="hr-HR"/>
            <a:t>7 000 000 EUR</a:t>
          </a:r>
          <a:endParaRPr lang="en-US"/>
        </a:p>
      </dgm:t>
    </dgm:pt>
    <dgm:pt modelId="{1FF271D0-FD45-43DB-A8B7-982879F254CC}" type="parTrans" cxnId="{19566F99-178B-42FA-9E89-A32AE665E63A}">
      <dgm:prSet/>
      <dgm:spPr/>
      <dgm:t>
        <a:bodyPr/>
        <a:lstStyle/>
        <a:p>
          <a:endParaRPr lang="en-US"/>
        </a:p>
      </dgm:t>
    </dgm:pt>
    <dgm:pt modelId="{FEC43B1D-3B79-4B4D-A1B5-C68BB02BB557}" type="sibTrans" cxnId="{19566F99-178B-42FA-9E89-A32AE665E63A}">
      <dgm:prSet/>
      <dgm:spPr/>
      <dgm:t>
        <a:bodyPr/>
        <a:lstStyle/>
        <a:p>
          <a:endParaRPr lang="en-US"/>
        </a:p>
      </dgm:t>
    </dgm:pt>
    <dgm:pt modelId="{3E7F5E81-E931-494F-83A0-A701FE50BBBF}" type="pres">
      <dgm:prSet presAssocID="{B7F0528A-7B68-4549-9A09-7507D5885DD8}" presName="diagram" presStyleCnt="0">
        <dgm:presLayoutVars>
          <dgm:dir/>
          <dgm:resizeHandles val="exact"/>
        </dgm:presLayoutVars>
      </dgm:prSet>
      <dgm:spPr/>
    </dgm:pt>
    <dgm:pt modelId="{B147C0DA-9368-4E68-8909-5705AAD81046}" type="pres">
      <dgm:prSet presAssocID="{0D052011-069C-48E9-B4E5-E7388185591A}" presName="node" presStyleLbl="node1" presStyleIdx="0" presStyleCnt="12">
        <dgm:presLayoutVars>
          <dgm:bulletEnabled val="1"/>
        </dgm:presLayoutVars>
      </dgm:prSet>
      <dgm:spPr/>
    </dgm:pt>
    <dgm:pt modelId="{2A3FED76-0ED2-4496-AC67-E4CBAB688E56}" type="pres">
      <dgm:prSet presAssocID="{A36D28EB-0192-4CE4-8138-0BC4BCEF2C25}" presName="sibTrans" presStyleCnt="0"/>
      <dgm:spPr/>
    </dgm:pt>
    <dgm:pt modelId="{C8E47B60-77C6-49BE-98C7-4D3944F78DA1}" type="pres">
      <dgm:prSet presAssocID="{62A8C75E-05F9-41D5-A59A-1C09CA9CCFD1}" presName="node" presStyleLbl="node1" presStyleIdx="1" presStyleCnt="12">
        <dgm:presLayoutVars>
          <dgm:bulletEnabled val="1"/>
        </dgm:presLayoutVars>
      </dgm:prSet>
      <dgm:spPr/>
    </dgm:pt>
    <dgm:pt modelId="{6F87141B-6A2A-422B-8EFA-56407561706B}" type="pres">
      <dgm:prSet presAssocID="{EF985BB4-3CAA-408C-AB94-EEB2A7BCA65F}" presName="sibTrans" presStyleCnt="0"/>
      <dgm:spPr/>
    </dgm:pt>
    <dgm:pt modelId="{B7718F36-7B3D-4524-A9E3-4B87748B5BCC}" type="pres">
      <dgm:prSet presAssocID="{6A30DF67-50AB-4A29-9131-288F4EA37DA9}" presName="node" presStyleLbl="node1" presStyleIdx="2" presStyleCnt="12">
        <dgm:presLayoutVars>
          <dgm:bulletEnabled val="1"/>
        </dgm:presLayoutVars>
      </dgm:prSet>
      <dgm:spPr/>
    </dgm:pt>
    <dgm:pt modelId="{9DB15CBB-DE0A-455B-8D65-AB45231B849C}" type="pres">
      <dgm:prSet presAssocID="{597241C2-BB00-4105-ACE5-2620BC7BBBBC}" presName="sibTrans" presStyleCnt="0"/>
      <dgm:spPr/>
    </dgm:pt>
    <dgm:pt modelId="{5A9F7DF5-7C78-4B01-97E5-48B91EC4C64A}" type="pres">
      <dgm:prSet presAssocID="{BED52436-388A-4FC4-B965-14053FBAEB7E}" presName="node" presStyleLbl="node1" presStyleIdx="3" presStyleCnt="12">
        <dgm:presLayoutVars>
          <dgm:bulletEnabled val="1"/>
        </dgm:presLayoutVars>
      </dgm:prSet>
      <dgm:spPr/>
    </dgm:pt>
    <dgm:pt modelId="{C9C0807E-9807-4A4D-968A-581BA1C2ABA2}" type="pres">
      <dgm:prSet presAssocID="{780F95F7-35C3-4604-9654-8EAC191AB375}" presName="sibTrans" presStyleCnt="0"/>
      <dgm:spPr/>
    </dgm:pt>
    <dgm:pt modelId="{CF579C40-6C6A-4FFE-95DA-B3C28837C333}" type="pres">
      <dgm:prSet presAssocID="{FFAFA735-50EF-49C4-A915-656FB053364B}" presName="node" presStyleLbl="node1" presStyleIdx="4" presStyleCnt="12">
        <dgm:presLayoutVars>
          <dgm:bulletEnabled val="1"/>
        </dgm:presLayoutVars>
      </dgm:prSet>
      <dgm:spPr/>
    </dgm:pt>
    <dgm:pt modelId="{694DC70E-BE51-4F3C-94A2-BFEE4598071B}" type="pres">
      <dgm:prSet presAssocID="{AEB25767-E08B-4E4F-95A7-2A6FD4F2D058}" presName="sibTrans" presStyleCnt="0"/>
      <dgm:spPr/>
    </dgm:pt>
    <dgm:pt modelId="{F0C9C39D-5178-447E-B6F8-5B0060BF4844}" type="pres">
      <dgm:prSet presAssocID="{5DD7CCFB-FAF4-46AD-9E84-77BE266B95A0}" presName="node" presStyleLbl="node1" presStyleIdx="5" presStyleCnt="12">
        <dgm:presLayoutVars>
          <dgm:bulletEnabled val="1"/>
        </dgm:presLayoutVars>
      </dgm:prSet>
      <dgm:spPr/>
    </dgm:pt>
    <dgm:pt modelId="{A0C1B4EB-5F80-41F1-9790-9125FED8A771}" type="pres">
      <dgm:prSet presAssocID="{117408DD-CA14-4174-81B7-E35F75358B94}" presName="sibTrans" presStyleCnt="0"/>
      <dgm:spPr/>
    </dgm:pt>
    <dgm:pt modelId="{23B2ABE7-F1B9-4253-A529-B52777ABF2C0}" type="pres">
      <dgm:prSet presAssocID="{986168FD-A572-4FB8-9339-99BA9D2AED29}" presName="node" presStyleLbl="node1" presStyleIdx="6" presStyleCnt="12">
        <dgm:presLayoutVars>
          <dgm:bulletEnabled val="1"/>
        </dgm:presLayoutVars>
      </dgm:prSet>
      <dgm:spPr/>
    </dgm:pt>
    <dgm:pt modelId="{E7B160C9-EC67-46EB-B915-FAA74F82B0E2}" type="pres">
      <dgm:prSet presAssocID="{324820C8-3D48-4A8A-B1E4-B70449C22C8D}" presName="sibTrans" presStyleCnt="0"/>
      <dgm:spPr/>
    </dgm:pt>
    <dgm:pt modelId="{6F23CCD0-2CC8-4038-AB2A-43F435328A00}" type="pres">
      <dgm:prSet presAssocID="{F3F5163A-72FB-4747-A903-09DCE4ADC6DE}" presName="node" presStyleLbl="node1" presStyleIdx="7" presStyleCnt="12">
        <dgm:presLayoutVars>
          <dgm:bulletEnabled val="1"/>
        </dgm:presLayoutVars>
      </dgm:prSet>
      <dgm:spPr/>
    </dgm:pt>
    <dgm:pt modelId="{3C67A95B-5FAF-42AE-9F0A-570E22CBF5DC}" type="pres">
      <dgm:prSet presAssocID="{E3FDC164-B88D-417A-A521-F7879AF9D3E3}" presName="sibTrans" presStyleCnt="0"/>
      <dgm:spPr/>
    </dgm:pt>
    <dgm:pt modelId="{C43A9B0B-8406-43C3-A6BD-BE4C1344DC78}" type="pres">
      <dgm:prSet presAssocID="{230C1B3A-1523-41D5-B6CB-0F32CA3D94C8}" presName="node" presStyleLbl="node1" presStyleIdx="8" presStyleCnt="12">
        <dgm:presLayoutVars>
          <dgm:bulletEnabled val="1"/>
        </dgm:presLayoutVars>
      </dgm:prSet>
      <dgm:spPr/>
    </dgm:pt>
    <dgm:pt modelId="{5542CAC7-3C3A-425D-A37E-F81745E91F08}" type="pres">
      <dgm:prSet presAssocID="{1DAB2D1F-5C02-49E3-A10D-F1259DDE2388}" presName="sibTrans" presStyleCnt="0"/>
      <dgm:spPr/>
    </dgm:pt>
    <dgm:pt modelId="{BEE8BCBA-9D94-4072-B97C-DFAD7FD84E6E}" type="pres">
      <dgm:prSet presAssocID="{86CB7225-63A4-45CD-B222-1FE2A5977138}" presName="node" presStyleLbl="node1" presStyleIdx="9" presStyleCnt="12">
        <dgm:presLayoutVars>
          <dgm:bulletEnabled val="1"/>
        </dgm:presLayoutVars>
      </dgm:prSet>
      <dgm:spPr/>
    </dgm:pt>
    <dgm:pt modelId="{1C8706D7-8CDE-4010-9728-ACA91033DCD2}" type="pres">
      <dgm:prSet presAssocID="{0689AB28-4646-4CBE-868F-3CF0C39628C8}" presName="sibTrans" presStyleCnt="0"/>
      <dgm:spPr/>
    </dgm:pt>
    <dgm:pt modelId="{C0BB0C22-4562-437A-A0CC-599E45CB049F}" type="pres">
      <dgm:prSet presAssocID="{C33DD4C6-1ADD-4AFD-8FA5-7FF51AFF6259}" presName="node" presStyleLbl="node1" presStyleIdx="10" presStyleCnt="12">
        <dgm:presLayoutVars>
          <dgm:bulletEnabled val="1"/>
        </dgm:presLayoutVars>
      </dgm:prSet>
      <dgm:spPr/>
    </dgm:pt>
    <dgm:pt modelId="{BD7C26C8-3DAA-4E9B-9FE0-6EFEFC820D45}" type="pres">
      <dgm:prSet presAssocID="{92C427FE-7A45-483E-A32B-0E7C21DCFAC5}" presName="sibTrans" presStyleCnt="0"/>
      <dgm:spPr/>
    </dgm:pt>
    <dgm:pt modelId="{56D28F03-D59D-4B4C-BEE6-827B675C13CA}" type="pres">
      <dgm:prSet presAssocID="{F1D06C1A-6B71-4774-B967-56DC678B6FE4}" presName="node" presStyleLbl="node1" presStyleIdx="11" presStyleCnt="12">
        <dgm:presLayoutVars>
          <dgm:bulletEnabled val="1"/>
        </dgm:presLayoutVars>
      </dgm:prSet>
      <dgm:spPr/>
    </dgm:pt>
  </dgm:ptLst>
  <dgm:cxnLst>
    <dgm:cxn modelId="{2F57341A-6FBB-4645-B862-605BE98B6EC8}" type="presOf" srcId="{C33DD4C6-1ADD-4AFD-8FA5-7FF51AFF6259}" destId="{C0BB0C22-4562-437A-A0CC-599E45CB049F}" srcOrd="0" destOrd="0" presId="urn:microsoft.com/office/officeart/2005/8/layout/default"/>
    <dgm:cxn modelId="{3164F748-3D04-460B-B232-A8A482A61519}" type="presOf" srcId="{B7F0528A-7B68-4549-9A09-7507D5885DD8}" destId="{3E7F5E81-E931-494F-83A0-A701FE50BBBF}" srcOrd="0" destOrd="0" presId="urn:microsoft.com/office/officeart/2005/8/layout/default"/>
    <dgm:cxn modelId="{2756E76D-CA46-4AA6-B402-9452B1401D0E}" srcId="{B7F0528A-7B68-4549-9A09-7507D5885DD8}" destId="{6A30DF67-50AB-4A29-9131-288F4EA37DA9}" srcOrd="2" destOrd="0" parTransId="{8119FAB3-3EA1-4C4C-8D7E-43E7F1FD3125}" sibTransId="{597241C2-BB00-4105-ACE5-2620BC7BBBBC}"/>
    <dgm:cxn modelId="{942FBB58-0A5F-4B08-9FB0-25B2A3BBBF14}" srcId="{B7F0528A-7B68-4549-9A09-7507D5885DD8}" destId="{F3F5163A-72FB-4747-A903-09DCE4ADC6DE}" srcOrd="7" destOrd="0" parTransId="{B4889720-784A-4201-96DB-EBD8C5B1F449}" sibTransId="{E3FDC164-B88D-417A-A521-F7879AF9D3E3}"/>
    <dgm:cxn modelId="{EE5CE37A-ED98-433E-AF4C-E97EC3502269}" type="presOf" srcId="{62A8C75E-05F9-41D5-A59A-1C09CA9CCFD1}" destId="{C8E47B60-77C6-49BE-98C7-4D3944F78DA1}" srcOrd="0" destOrd="0" presId="urn:microsoft.com/office/officeart/2005/8/layout/default"/>
    <dgm:cxn modelId="{073DF57A-333D-4909-B576-0E50A16AE3E9}" srcId="{B7F0528A-7B68-4549-9A09-7507D5885DD8}" destId="{0D052011-069C-48E9-B4E5-E7388185591A}" srcOrd="0" destOrd="0" parTransId="{2FA17394-17B3-4EB1-B623-CE997BA64ACC}" sibTransId="{A36D28EB-0192-4CE4-8138-0BC4BCEF2C25}"/>
    <dgm:cxn modelId="{2EE26881-8D0F-403B-A52D-5F43FF3711F2}" type="presOf" srcId="{230C1B3A-1523-41D5-B6CB-0F32CA3D94C8}" destId="{C43A9B0B-8406-43C3-A6BD-BE4C1344DC78}" srcOrd="0" destOrd="0" presId="urn:microsoft.com/office/officeart/2005/8/layout/default"/>
    <dgm:cxn modelId="{C758FB86-4638-403F-8DDC-C6F618E8B3D1}" srcId="{B7F0528A-7B68-4549-9A09-7507D5885DD8}" destId="{5DD7CCFB-FAF4-46AD-9E84-77BE266B95A0}" srcOrd="5" destOrd="0" parTransId="{2941266E-0906-43E9-BEE8-CBCE5D2F19CE}" sibTransId="{117408DD-CA14-4174-81B7-E35F75358B94}"/>
    <dgm:cxn modelId="{3879678B-34AF-4AF2-9E46-B7AD2528EB0E}" srcId="{B7F0528A-7B68-4549-9A09-7507D5885DD8}" destId="{C33DD4C6-1ADD-4AFD-8FA5-7FF51AFF6259}" srcOrd="10" destOrd="0" parTransId="{A515D7EC-97F5-4C21-9A28-518E4E7A43A4}" sibTransId="{92C427FE-7A45-483E-A32B-0E7C21DCFAC5}"/>
    <dgm:cxn modelId="{FBDF8A94-421A-48AF-B476-90DDE75FCEA1}" type="presOf" srcId="{986168FD-A572-4FB8-9339-99BA9D2AED29}" destId="{23B2ABE7-F1B9-4253-A529-B52777ABF2C0}" srcOrd="0" destOrd="0" presId="urn:microsoft.com/office/officeart/2005/8/layout/default"/>
    <dgm:cxn modelId="{19566F99-178B-42FA-9E89-A32AE665E63A}" srcId="{B7F0528A-7B68-4549-9A09-7507D5885DD8}" destId="{F1D06C1A-6B71-4774-B967-56DC678B6FE4}" srcOrd="11" destOrd="0" parTransId="{1FF271D0-FD45-43DB-A8B7-982879F254CC}" sibTransId="{FEC43B1D-3B79-4B4D-A1B5-C68BB02BB557}"/>
    <dgm:cxn modelId="{7A10F6A6-0649-4939-AB16-7675074B7F45}" srcId="{B7F0528A-7B68-4549-9A09-7507D5885DD8}" destId="{BED52436-388A-4FC4-B965-14053FBAEB7E}" srcOrd="3" destOrd="0" parTransId="{D7B939B1-4E00-4694-A136-A61FF7EA581A}" sibTransId="{780F95F7-35C3-4604-9654-8EAC191AB375}"/>
    <dgm:cxn modelId="{FB9F6CAD-69BA-412A-8903-5910C4C03FF6}" srcId="{B7F0528A-7B68-4549-9A09-7507D5885DD8}" destId="{86CB7225-63A4-45CD-B222-1FE2A5977138}" srcOrd="9" destOrd="0" parTransId="{7D61246F-CC41-4653-B388-2FA215235C04}" sibTransId="{0689AB28-4646-4CBE-868F-3CF0C39628C8}"/>
    <dgm:cxn modelId="{20B070B2-ACA9-4CB9-BCF6-EB7111FE9BB1}" type="presOf" srcId="{F1D06C1A-6B71-4774-B967-56DC678B6FE4}" destId="{56D28F03-D59D-4B4C-BEE6-827B675C13CA}" srcOrd="0" destOrd="0" presId="urn:microsoft.com/office/officeart/2005/8/layout/default"/>
    <dgm:cxn modelId="{7E920FBA-30F6-4704-A94C-D85675083AFC}" srcId="{B7F0528A-7B68-4549-9A09-7507D5885DD8}" destId="{230C1B3A-1523-41D5-B6CB-0F32CA3D94C8}" srcOrd="8" destOrd="0" parTransId="{2D27AE85-C55E-4247-95D3-E39952D49D66}" sibTransId="{1DAB2D1F-5C02-49E3-A10D-F1259DDE2388}"/>
    <dgm:cxn modelId="{4B026BC1-6382-4CB8-83EC-09CE851394D7}" type="presOf" srcId="{0D052011-069C-48E9-B4E5-E7388185591A}" destId="{B147C0DA-9368-4E68-8909-5705AAD81046}" srcOrd="0" destOrd="0" presId="urn:microsoft.com/office/officeart/2005/8/layout/default"/>
    <dgm:cxn modelId="{B40D36C2-B531-4BD4-A0D8-22C8FAFC9566}" type="presOf" srcId="{6A30DF67-50AB-4A29-9131-288F4EA37DA9}" destId="{B7718F36-7B3D-4524-A9E3-4B87748B5BCC}" srcOrd="0" destOrd="0" presId="urn:microsoft.com/office/officeart/2005/8/layout/default"/>
    <dgm:cxn modelId="{A65BECCC-6F9A-4B91-97EC-A04EC9F7F76E}" type="presOf" srcId="{86CB7225-63A4-45CD-B222-1FE2A5977138}" destId="{BEE8BCBA-9D94-4072-B97C-DFAD7FD84E6E}" srcOrd="0" destOrd="0" presId="urn:microsoft.com/office/officeart/2005/8/layout/default"/>
    <dgm:cxn modelId="{36CDD9DF-F769-40B0-8483-FA1BDE7D9093}" type="presOf" srcId="{5DD7CCFB-FAF4-46AD-9E84-77BE266B95A0}" destId="{F0C9C39D-5178-447E-B6F8-5B0060BF4844}" srcOrd="0" destOrd="0" presId="urn:microsoft.com/office/officeart/2005/8/layout/default"/>
    <dgm:cxn modelId="{F4F000E0-79C8-411A-B705-308DA546C7F6}" srcId="{B7F0528A-7B68-4549-9A09-7507D5885DD8}" destId="{986168FD-A572-4FB8-9339-99BA9D2AED29}" srcOrd="6" destOrd="0" parTransId="{E422CE10-590F-4822-90BC-C3884EB2724E}" sibTransId="{324820C8-3D48-4A8A-B1E4-B70449C22C8D}"/>
    <dgm:cxn modelId="{C67691E1-049D-4271-B8BF-D457C4059D7F}" type="presOf" srcId="{FFAFA735-50EF-49C4-A915-656FB053364B}" destId="{CF579C40-6C6A-4FFE-95DA-B3C28837C333}" srcOrd="0" destOrd="0" presId="urn:microsoft.com/office/officeart/2005/8/layout/default"/>
    <dgm:cxn modelId="{1F5C36E8-2349-4682-A929-18C909AE6C4C}" srcId="{B7F0528A-7B68-4549-9A09-7507D5885DD8}" destId="{FFAFA735-50EF-49C4-A915-656FB053364B}" srcOrd="4" destOrd="0" parTransId="{A0820143-A56E-4F6C-9D9E-CF02E8FBABBB}" sibTransId="{AEB25767-E08B-4E4F-95A7-2A6FD4F2D058}"/>
    <dgm:cxn modelId="{D9048EF7-4BD6-4208-835F-F32C0210C163}" srcId="{B7F0528A-7B68-4549-9A09-7507D5885DD8}" destId="{62A8C75E-05F9-41D5-A59A-1C09CA9CCFD1}" srcOrd="1" destOrd="0" parTransId="{CCF888C0-AD4A-45D8-889A-9EA26F40029B}" sibTransId="{EF985BB4-3CAA-408C-AB94-EEB2A7BCA65F}"/>
    <dgm:cxn modelId="{66B752FD-E930-4B46-BB2E-74357A423805}" type="presOf" srcId="{BED52436-388A-4FC4-B965-14053FBAEB7E}" destId="{5A9F7DF5-7C78-4B01-97E5-48B91EC4C64A}" srcOrd="0" destOrd="0" presId="urn:microsoft.com/office/officeart/2005/8/layout/default"/>
    <dgm:cxn modelId="{B923C7FF-3FD1-432E-97AC-2D1D3D49EFDB}" type="presOf" srcId="{F3F5163A-72FB-4747-A903-09DCE4ADC6DE}" destId="{6F23CCD0-2CC8-4038-AB2A-43F435328A00}" srcOrd="0" destOrd="0" presId="urn:microsoft.com/office/officeart/2005/8/layout/default"/>
    <dgm:cxn modelId="{05BBB4D8-796F-477B-8423-406669911638}" type="presParOf" srcId="{3E7F5E81-E931-494F-83A0-A701FE50BBBF}" destId="{B147C0DA-9368-4E68-8909-5705AAD81046}" srcOrd="0" destOrd="0" presId="urn:microsoft.com/office/officeart/2005/8/layout/default"/>
    <dgm:cxn modelId="{8393AC4A-AA47-4119-AF6D-C233A5C66E87}" type="presParOf" srcId="{3E7F5E81-E931-494F-83A0-A701FE50BBBF}" destId="{2A3FED76-0ED2-4496-AC67-E4CBAB688E56}" srcOrd="1" destOrd="0" presId="urn:microsoft.com/office/officeart/2005/8/layout/default"/>
    <dgm:cxn modelId="{EDA194EC-5D38-4021-BDDB-FD1D1A2B3659}" type="presParOf" srcId="{3E7F5E81-E931-494F-83A0-A701FE50BBBF}" destId="{C8E47B60-77C6-49BE-98C7-4D3944F78DA1}" srcOrd="2" destOrd="0" presId="urn:microsoft.com/office/officeart/2005/8/layout/default"/>
    <dgm:cxn modelId="{B250F361-FE6F-4432-9423-E6DD8709B4EB}" type="presParOf" srcId="{3E7F5E81-E931-494F-83A0-A701FE50BBBF}" destId="{6F87141B-6A2A-422B-8EFA-56407561706B}" srcOrd="3" destOrd="0" presId="urn:microsoft.com/office/officeart/2005/8/layout/default"/>
    <dgm:cxn modelId="{0FA7DC62-B90F-49B4-B2E2-D3EC89A7F9C4}" type="presParOf" srcId="{3E7F5E81-E931-494F-83A0-A701FE50BBBF}" destId="{B7718F36-7B3D-4524-A9E3-4B87748B5BCC}" srcOrd="4" destOrd="0" presId="urn:microsoft.com/office/officeart/2005/8/layout/default"/>
    <dgm:cxn modelId="{403A87D1-AE6D-48C1-8D1E-9AD9A31FD729}" type="presParOf" srcId="{3E7F5E81-E931-494F-83A0-A701FE50BBBF}" destId="{9DB15CBB-DE0A-455B-8D65-AB45231B849C}" srcOrd="5" destOrd="0" presId="urn:microsoft.com/office/officeart/2005/8/layout/default"/>
    <dgm:cxn modelId="{813DAC55-C7A7-4138-B9B6-F523E5BCFB82}" type="presParOf" srcId="{3E7F5E81-E931-494F-83A0-A701FE50BBBF}" destId="{5A9F7DF5-7C78-4B01-97E5-48B91EC4C64A}" srcOrd="6" destOrd="0" presId="urn:microsoft.com/office/officeart/2005/8/layout/default"/>
    <dgm:cxn modelId="{97A996C3-F7F5-470A-AFE1-687FEE055FCE}" type="presParOf" srcId="{3E7F5E81-E931-494F-83A0-A701FE50BBBF}" destId="{C9C0807E-9807-4A4D-968A-581BA1C2ABA2}" srcOrd="7" destOrd="0" presId="urn:microsoft.com/office/officeart/2005/8/layout/default"/>
    <dgm:cxn modelId="{E75E257B-7962-40C9-8E01-59803A2774EA}" type="presParOf" srcId="{3E7F5E81-E931-494F-83A0-A701FE50BBBF}" destId="{CF579C40-6C6A-4FFE-95DA-B3C28837C333}" srcOrd="8" destOrd="0" presId="urn:microsoft.com/office/officeart/2005/8/layout/default"/>
    <dgm:cxn modelId="{CE255A34-FC6A-47E6-BC53-5F3383EF2D6E}" type="presParOf" srcId="{3E7F5E81-E931-494F-83A0-A701FE50BBBF}" destId="{694DC70E-BE51-4F3C-94A2-BFEE4598071B}" srcOrd="9" destOrd="0" presId="urn:microsoft.com/office/officeart/2005/8/layout/default"/>
    <dgm:cxn modelId="{BFEB11A1-5E6A-416E-9EDF-904E337DA2B0}" type="presParOf" srcId="{3E7F5E81-E931-494F-83A0-A701FE50BBBF}" destId="{F0C9C39D-5178-447E-B6F8-5B0060BF4844}" srcOrd="10" destOrd="0" presId="urn:microsoft.com/office/officeart/2005/8/layout/default"/>
    <dgm:cxn modelId="{0A7A1318-93C7-4BC4-8472-92C56849897B}" type="presParOf" srcId="{3E7F5E81-E931-494F-83A0-A701FE50BBBF}" destId="{A0C1B4EB-5F80-41F1-9790-9125FED8A771}" srcOrd="11" destOrd="0" presId="urn:microsoft.com/office/officeart/2005/8/layout/default"/>
    <dgm:cxn modelId="{BF84F985-4545-4CC5-B6EB-EA1684333F83}" type="presParOf" srcId="{3E7F5E81-E931-494F-83A0-A701FE50BBBF}" destId="{23B2ABE7-F1B9-4253-A529-B52777ABF2C0}" srcOrd="12" destOrd="0" presId="urn:microsoft.com/office/officeart/2005/8/layout/default"/>
    <dgm:cxn modelId="{E633424D-0D6A-4251-9B1A-1457B53F0517}" type="presParOf" srcId="{3E7F5E81-E931-494F-83A0-A701FE50BBBF}" destId="{E7B160C9-EC67-46EB-B915-FAA74F82B0E2}" srcOrd="13" destOrd="0" presId="urn:microsoft.com/office/officeart/2005/8/layout/default"/>
    <dgm:cxn modelId="{8944017F-F8B2-47EE-AD81-C4E056583E18}" type="presParOf" srcId="{3E7F5E81-E931-494F-83A0-A701FE50BBBF}" destId="{6F23CCD0-2CC8-4038-AB2A-43F435328A00}" srcOrd="14" destOrd="0" presId="urn:microsoft.com/office/officeart/2005/8/layout/default"/>
    <dgm:cxn modelId="{F3C403B9-C027-4ACB-9809-A303A30344FF}" type="presParOf" srcId="{3E7F5E81-E931-494F-83A0-A701FE50BBBF}" destId="{3C67A95B-5FAF-42AE-9F0A-570E22CBF5DC}" srcOrd="15" destOrd="0" presId="urn:microsoft.com/office/officeart/2005/8/layout/default"/>
    <dgm:cxn modelId="{55C81A2E-8430-4C1C-83C3-EA62BDB6A800}" type="presParOf" srcId="{3E7F5E81-E931-494F-83A0-A701FE50BBBF}" destId="{C43A9B0B-8406-43C3-A6BD-BE4C1344DC78}" srcOrd="16" destOrd="0" presId="urn:microsoft.com/office/officeart/2005/8/layout/default"/>
    <dgm:cxn modelId="{A6F1B4A0-B368-408C-92C5-7A82A441AA58}" type="presParOf" srcId="{3E7F5E81-E931-494F-83A0-A701FE50BBBF}" destId="{5542CAC7-3C3A-425D-A37E-F81745E91F08}" srcOrd="17" destOrd="0" presId="urn:microsoft.com/office/officeart/2005/8/layout/default"/>
    <dgm:cxn modelId="{81E9B126-A3A6-473B-B7FE-1ECEFC833740}" type="presParOf" srcId="{3E7F5E81-E931-494F-83A0-A701FE50BBBF}" destId="{BEE8BCBA-9D94-4072-B97C-DFAD7FD84E6E}" srcOrd="18" destOrd="0" presId="urn:microsoft.com/office/officeart/2005/8/layout/default"/>
    <dgm:cxn modelId="{A0555D5C-41DA-4DF8-863D-76DF0EC3FB8E}" type="presParOf" srcId="{3E7F5E81-E931-494F-83A0-A701FE50BBBF}" destId="{1C8706D7-8CDE-4010-9728-ACA91033DCD2}" srcOrd="19" destOrd="0" presId="urn:microsoft.com/office/officeart/2005/8/layout/default"/>
    <dgm:cxn modelId="{6B8E721F-3139-4C23-A8A3-D8FDABD49387}" type="presParOf" srcId="{3E7F5E81-E931-494F-83A0-A701FE50BBBF}" destId="{C0BB0C22-4562-437A-A0CC-599E45CB049F}" srcOrd="20" destOrd="0" presId="urn:microsoft.com/office/officeart/2005/8/layout/default"/>
    <dgm:cxn modelId="{D00DD7CD-081A-4989-8196-F0D1E08B1076}" type="presParOf" srcId="{3E7F5E81-E931-494F-83A0-A701FE50BBBF}" destId="{BD7C26C8-3DAA-4E9B-9FE0-6EFEFC820D45}" srcOrd="21" destOrd="0" presId="urn:microsoft.com/office/officeart/2005/8/layout/default"/>
    <dgm:cxn modelId="{8BE6C25D-3E7E-43F8-A68B-23A2FCCE28AB}" type="presParOf" srcId="{3E7F5E81-E931-494F-83A0-A701FE50BBBF}" destId="{56D28F03-D59D-4B4C-BEE6-827B675C13CA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7E66C5-E8AE-4D93-88F4-B8B727A8F9F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B28049B-B282-4C5F-B6DB-FAAEB443DB3F}">
      <dgm:prSet custT="1"/>
      <dgm:spPr>
        <a:xfrm>
          <a:off x="765487" y="0"/>
          <a:ext cx="1592453" cy="955472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Nedovoljan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opis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početnog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stanja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konteksta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projekta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F89EEA2-C9ED-4FCC-82FF-6D8C454EDDB8}" type="parTrans" cxnId="{4B1B4377-23B7-4C80-B5FB-9EE9F6EC744A}">
      <dgm:prSet/>
      <dgm:spPr/>
      <dgm:t>
        <a:bodyPr/>
        <a:lstStyle/>
        <a:p>
          <a:endParaRPr lang="en-US"/>
        </a:p>
      </dgm:t>
    </dgm:pt>
    <dgm:pt modelId="{53F70FBB-6EED-4603-A158-95DB640A8C73}" type="sibTrans" cxnId="{4B1B4377-23B7-4C80-B5FB-9EE9F6EC744A}">
      <dgm:prSet/>
      <dgm:spPr/>
      <dgm:t>
        <a:bodyPr/>
        <a:lstStyle/>
        <a:p>
          <a:endParaRPr lang="en-US"/>
        </a:p>
      </dgm:t>
    </dgm:pt>
    <dgm:pt modelId="{6C2CD1DC-CA38-4009-A589-E389E3B8BA34}">
      <dgm:prSet custT="1"/>
      <dgm:spPr>
        <a:xfrm>
          <a:off x="2576823" y="2150"/>
          <a:ext cx="1592453" cy="955472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lin ang="162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Ciljevi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su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preširoki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previše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ih</a:t>
          </a:r>
          <a:r>
            <a:rPr lang="en-GB" sz="1800" b="1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je</a:t>
          </a:r>
          <a:endParaRPr lang="en-US" sz="18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6124343F-7685-4300-A65D-460BFA4E0217}" type="parTrans" cxnId="{175B4989-639C-42A6-BE3A-BE3E35B595A0}">
      <dgm:prSet/>
      <dgm:spPr/>
      <dgm:t>
        <a:bodyPr/>
        <a:lstStyle/>
        <a:p>
          <a:endParaRPr lang="en-US"/>
        </a:p>
      </dgm:t>
    </dgm:pt>
    <dgm:pt modelId="{13A5478D-C3D6-4926-82E0-423CCA0C4482}" type="sibTrans" cxnId="{175B4989-639C-42A6-BE3A-BE3E35B595A0}">
      <dgm:prSet/>
      <dgm:spPr/>
      <dgm:t>
        <a:bodyPr/>
        <a:lstStyle/>
        <a:p>
          <a:endParaRPr lang="en-US"/>
        </a:p>
      </dgm:t>
    </dgm:pt>
    <dgm:pt modelId="{6A21C186-FB6E-4875-994C-FD2B89682B55}">
      <dgm:prSet custT="1"/>
      <dgm:spPr>
        <a:xfrm>
          <a:off x="825124" y="1116867"/>
          <a:ext cx="1592453" cy="955472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Aktivnosti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ne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dovode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do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konkretnih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učinaka</a:t>
          </a: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0B83B5D-705E-45C5-A2D1-A37318F6F042}" type="parTrans" cxnId="{122CB511-086D-408F-B3AF-15114D9C0F75}">
      <dgm:prSet/>
      <dgm:spPr/>
      <dgm:t>
        <a:bodyPr/>
        <a:lstStyle/>
        <a:p>
          <a:endParaRPr lang="en-US"/>
        </a:p>
      </dgm:t>
    </dgm:pt>
    <dgm:pt modelId="{055B4D4C-EDB8-45D7-A0FA-23BB754C2580}" type="sibTrans" cxnId="{122CB511-086D-408F-B3AF-15114D9C0F75}">
      <dgm:prSet/>
      <dgm:spPr/>
      <dgm:t>
        <a:bodyPr/>
        <a:lstStyle/>
        <a:p>
          <a:endParaRPr lang="en-US"/>
        </a:p>
      </dgm:t>
    </dgm:pt>
    <dgm:pt modelId="{B58FDD8A-94C0-4086-A2B7-1C6822036112}">
      <dgm:prSet custT="1"/>
      <dgm:spPr>
        <a:xfrm>
          <a:off x="2576823" y="1116867"/>
          <a:ext cx="1592453" cy="955472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Nedovoljna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potpora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/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obveza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dionika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nadležnih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tijela</a:t>
          </a: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BD963A8F-BB7A-4CB7-955C-7D4A24C03AD9}" type="parTrans" cxnId="{BA5C20AB-A6C5-49ED-99D6-352A1CC0FBEA}">
      <dgm:prSet/>
      <dgm:spPr/>
      <dgm:t>
        <a:bodyPr/>
        <a:lstStyle/>
        <a:p>
          <a:endParaRPr lang="en-US"/>
        </a:p>
      </dgm:t>
    </dgm:pt>
    <dgm:pt modelId="{ED5A1175-9708-4B9E-B22D-4A95B48D61BB}" type="sibTrans" cxnId="{BA5C20AB-A6C5-49ED-99D6-352A1CC0FBEA}">
      <dgm:prSet/>
      <dgm:spPr/>
      <dgm:t>
        <a:bodyPr/>
        <a:lstStyle/>
        <a:p>
          <a:endParaRPr lang="en-US"/>
        </a:p>
      </dgm:t>
    </dgm:pt>
    <dgm:pt modelId="{93586333-D873-44E0-ACBA-A8D0D1E54C65}">
      <dgm:prSet custT="1"/>
      <dgm:spPr>
        <a:xfrm>
          <a:off x="805075" y="2248487"/>
          <a:ext cx="1613728" cy="1005834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lin ang="162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Loše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partnerstvo</a:t>
          </a: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7B37440-4A17-4BCB-82D9-ECC86D0992AD}" type="parTrans" cxnId="{B26B81F1-C088-4365-B8C5-A6371239B90B}">
      <dgm:prSet/>
      <dgm:spPr/>
      <dgm:t>
        <a:bodyPr/>
        <a:lstStyle/>
        <a:p>
          <a:endParaRPr lang="en-US"/>
        </a:p>
      </dgm:t>
    </dgm:pt>
    <dgm:pt modelId="{6B6F1A51-E977-44B7-B2FA-0CA02DF79120}" type="sibTrans" cxnId="{B26B81F1-C088-4365-B8C5-A6371239B90B}">
      <dgm:prSet/>
      <dgm:spPr/>
      <dgm:t>
        <a:bodyPr/>
        <a:lstStyle/>
        <a:p>
          <a:endParaRPr lang="en-US"/>
        </a:p>
      </dgm:t>
    </dgm:pt>
    <dgm:pt modelId="{4F00C54B-6B4A-4D46-9248-49D495FCC985}">
      <dgm:prSet custT="1"/>
      <dgm:spPr>
        <a:xfrm>
          <a:off x="2587461" y="2256766"/>
          <a:ext cx="1592453" cy="955472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Učinak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: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preoptimističan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/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nerealističan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ili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nedostatak</a:t>
          </a:r>
          <a:r>
            <a:rPr lang="en-GB" sz="1800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kvantifikacije</a:t>
          </a: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4C73BE1-DCBB-420B-A412-9C9224A07A9A}" type="parTrans" cxnId="{0E1C2925-92AF-45CA-B6FA-363601F1A262}">
      <dgm:prSet/>
      <dgm:spPr/>
      <dgm:t>
        <a:bodyPr/>
        <a:lstStyle/>
        <a:p>
          <a:endParaRPr lang="en-US"/>
        </a:p>
      </dgm:t>
    </dgm:pt>
    <dgm:pt modelId="{3CCA8A00-F0E7-4F33-8B16-C67B82B936FE}" type="sibTrans" cxnId="{0E1C2925-92AF-45CA-B6FA-363601F1A262}">
      <dgm:prSet/>
      <dgm:spPr/>
      <dgm:t>
        <a:bodyPr/>
        <a:lstStyle/>
        <a:p>
          <a:endParaRPr lang="en-US"/>
        </a:p>
      </dgm:t>
    </dgm:pt>
    <dgm:pt modelId="{0CA3BFDA-15ED-4ABC-8C98-78783BC7EC61}">
      <dgm:prSet/>
      <dgm:spPr>
        <a:xfrm>
          <a:off x="1700974" y="3396665"/>
          <a:ext cx="1592453" cy="955472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Nejasni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planovi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za 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održavanje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projekta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/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rezultata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nakon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završetka</a:t>
          </a:r>
          <a:r>
            <a:rPr lang="en-GB" b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b="1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projekta</a:t>
          </a:r>
          <a:endParaRPr lang="en-US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23A1E040-4C55-4468-85ED-A529B4F3506C}" type="parTrans" cxnId="{A85FB4A7-C98C-4AFB-941B-58EBE4E96A14}">
      <dgm:prSet/>
      <dgm:spPr/>
      <dgm:t>
        <a:bodyPr/>
        <a:lstStyle/>
        <a:p>
          <a:endParaRPr lang="en-US"/>
        </a:p>
      </dgm:t>
    </dgm:pt>
    <dgm:pt modelId="{33D8A68B-EE41-49DE-A52A-9E48A5CEE788}" type="sibTrans" cxnId="{A85FB4A7-C98C-4AFB-941B-58EBE4E96A14}">
      <dgm:prSet/>
      <dgm:spPr/>
      <dgm:t>
        <a:bodyPr/>
        <a:lstStyle/>
        <a:p>
          <a:endParaRPr lang="en-US"/>
        </a:p>
      </dgm:t>
    </dgm:pt>
    <dgm:pt modelId="{4BE97930-0735-46FC-808B-6728E3037848}" type="pres">
      <dgm:prSet presAssocID="{457E66C5-E8AE-4D93-88F4-B8B727A8F9F8}" presName="diagram" presStyleCnt="0">
        <dgm:presLayoutVars>
          <dgm:dir/>
          <dgm:resizeHandles val="exact"/>
        </dgm:presLayoutVars>
      </dgm:prSet>
      <dgm:spPr/>
    </dgm:pt>
    <dgm:pt modelId="{95D48CE3-BAD5-4B1F-ABC3-DEC0B930CC6B}" type="pres">
      <dgm:prSet presAssocID="{0B28049B-B282-4C5F-B6DB-FAAEB443DB3F}" presName="node" presStyleLbl="node1" presStyleIdx="0" presStyleCnt="7" custLinFactX="12506" custLinFactNeighborX="100000" custLinFactNeighborY="286">
        <dgm:presLayoutVars>
          <dgm:bulletEnabled val="1"/>
        </dgm:presLayoutVars>
      </dgm:prSet>
      <dgm:spPr/>
    </dgm:pt>
    <dgm:pt modelId="{BED146A2-7C10-41CB-9701-746AB5425BBA}" type="pres">
      <dgm:prSet presAssocID="{53F70FBB-6EED-4603-A158-95DB640A8C73}" presName="sibTrans" presStyleCnt="0"/>
      <dgm:spPr/>
    </dgm:pt>
    <dgm:pt modelId="{9BD094EC-0294-42C9-8572-91A24BF927D6}" type="pres">
      <dgm:prSet presAssocID="{6C2CD1DC-CA38-4009-A589-E389E3B8BA34}" presName="node" presStyleLbl="node1" presStyleIdx="1" presStyleCnt="7" custLinFactX="-5115" custLinFactNeighborX="-100000" custLinFactNeighborY="715">
        <dgm:presLayoutVars>
          <dgm:bulletEnabled val="1"/>
        </dgm:presLayoutVars>
      </dgm:prSet>
      <dgm:spPr/>
    </dgm:pt>
    <dgm:pt modelId="{E3119B67-4219-4ECD-86E3-FF5780CDD588}" type="pres">
      <dgm:prSet presAssocID="{13A5478D-C3D6-4926-82E0-423CCA0C4482}" presName="sibTrans" presStyleCnt="0"/>
      <dgm:spPr/>
    </dgm:pt>
    <dgm:pt modelId="{A5F4FFCD-AAFE-4CB7-ABF2-A10359F3B8ED}" type="pres">
      <dgm:prSet presAssocID="{6A21C186-FB6E-4875-994C-FD2B89682B55}" presName="node" presStyleLbl="node1" presStyleIdx="2" presStyleCnt="7">
        <dgm:presLayoutVars>
          <dgm:bulletEnabled val="1"/>
        </dgm:presLayoutVars>
      </dgm:prSet>
      <dgm:spPr/>
    </dgm:pt>
    <dgm:pt modelId="{2F86C2B3-6F5A-4A65-993B-CBE14A82E988}" type="pres">
      <dgm:prSet presAssocID="{055B4D4C-EDB8-45D7-A0FA-23BB754C2580}" presName="sibTrans" presStyleCnt="0"/>
      <dgm:spPr/>
    </dgm:pt>
    <dgm:pt modelId="{0D87C101-BDFC-49E6-9AF2-F1A9E20113F5}" type="pres">
      <dgm:prSet presAssocID="{B58FDD8A-94C0-4086-A2B7-1C6822036112}" presName="node" presStyleLbl="node1" presStyleIdx="3" presStyleCnt="7">
        <dgm:presLayoutVars>
          <dgm:bulletEnabled val="1"/>
        </dgm:presLayoutVars>
      </dgm:prSet>
      <dgm:spPr/>
    </dgm:pt>
    <dgm:pt modelId="{9BB2D780-AC60-4907-87DF-9F1A9C74FB22}" type="pres">
      <dgm:prSet presAssocID="{ED5A1175-9708-4B9E-B22D-4A95B48D61BB}" presName="sibTrans" presStyleCnt="0"/>
      <dgm:spPr/>
    </dgm:pt>
    <dgm:pt modelId="{FFCB2CB3-E7C6-4E14-91C8-3C55D19E89E2}" type="pres">
      <dgm:prSet presAssocID="{93586333-D873-44E0-ACBA-A8D0D1E54C65}" presName="node" presStyleLbl="node1" presStyleIdx="4" presStyleCnt="7" custScaleX="101336" custScaleY="105271" custLinFactNeighborX="-591" custLinFactNeighborY="1769">
        <dgm:presLayoutVars>
          <dgm:bulletEnabled val="1"/>
        </dgm:presLayoutVars>
      </dgm:prSet>
      <dgm:spPr/>
    </dgm:pt>
    <dgm:pt modelId="{C5EA8574-F8C9-4B37-999C-9291612C2AE5}" type="pres">
      <dgm:prSet presAssocID="{6B6F1A51-E977-44B7-B2FA-0CA02DF79120}" presName="sibTrans" presStyleCnt="0"/>
      <dgm:spPr/>
    </dgm:pt>
    <dgm:pt modelId="{A810A6AF-03EC-4C04-B080-3DA074C74CDA}" type="pres">
      <dgm:prSet presAssocID="{4F00C54B-6B4A-4D46-9248-49D495FCC985}" presName="node" presStyleLbl="node1" presStyleIdx="5" presStyleCnt="7" custScaleX="126400" custScaleY="89956" custLinFactNeighborX="16198" custLinFactNeighborY="787">
        <dgm:presLayoutVars>
          <dgm:bulletEnabled val="1"/>
        </dgm:presLayoutVars>
      </dgm:prSet>
      <dgm:spPr/>
    </dgm:pt>
    <dgm:pt modelId="{38DA9215-010D-4B58-BE0F-5AA5CE9FA65E}" type="pres">
      <dgm:prSet presAssocID="{3CCA8A00-F0E7-4F33-8B16-C67B82B936FE}" presName="sibTrans" presStyleCnt="0"/>
      <dgm:spPr/>
    </dgm:pt>
    <dgm:pt modelId="{2FD6D773-96EC-4A49-958C-320353576321}" type="pres">
      <dgm:prSet presAssocID="{0CA3BFDA-15ED-4ABC-8C98-78783BC7EC61}" presName="node" presStyleLbl="node1" presStyleIdx="6" presStyleCnt="7" custLinFactNeighborX="46463">
        <dgm:presLayoutVars>
          <dgm:bulletEnabled val="1"/>
        </dgm:presLayoutVars>
      </dgm:prSet>
      <dgm:spPr/>
    </dgm:pt>
  </dgm:ptLst>
  <dgm:cxnLst>
    <dgm:cxn modelId="{CA63D310-E466-4AD5-A07D-9C8EED43F1AC}" type="presOf" srcId="{6A21C186-FB6E-4875-994C-FD2B89682B55}" destId="{A5F4FFCD-AAFE-4CB7-ABF2-A10359F3B8ED}" srcOrd="0" destOrd="0" presId="urn:microsoft.com/office/officeart/2005/8/layout/default"/>
    <dgm:cxn modelId="{122CB511-086D-408F-B3AF-15114D9C0F75}" srcId="{457E66C5-E8AE-4D93-88F4-B8B727A8F9F8}" destId="{6A21C186-FB6E-4875-994C-FD2B89682B55}" srcOrd="2" destOrd="0" parTransId="{10B83B5D-705E-45C5-A2D1-A37318F6F042}" sibTransId="{055B4D4C-EDB8-45D7-A0FA-23BB754C2580}"/>
    <dgm:cxn modelId="{6326471B-D53D-45D8-824B-25CF2C0941DE}" type="presOf" srcId="{0B28049B-B282-4C5F-B6DB-FAAEB443DB3F}" destId="{95D48CE3-BAD5-4B1F-ABC3-DEC0B930CC6B}" srcOrd="0" destOrd="0" presId="urn:microsoft.com/office/officeart/2005/8/layout/default"/>
    <dgm:cxn modelId="{0BFCCB1D-A305-42E0-BA50-B6B2DF5F38D4}" type="presOf" srcId="{93586333-D873-44E0-ACBA-A8D0D1E54C65}" destId="{FFCB2CB3-E7C6-4E14-91C8-3C55D19E89E2}" srcOrd="0" destOrd="0" presId="urn:microsoft.com/office/officeart/2005/8/layout/default"/>
    <dgm:cxn modelId="{0E1C2925-92AF-45CA-B6FA-363601F1A262}" srcId="{457E66C5-E8AE-4D93-88F4-B8B727A8F9F8}" destId="{4F00C54B-6B4A-4D46-9248-49D495FCC985}" srcOrd="5" destOrd="0" parTransId="{E4C73BE1-DCBB-420B-A412-9C9224A07A9A}" sibTransId="{3CCA8A00-F0E7-4F33-8B16-C67B82B936FE}"/>
    <dgm:cxn modelId="{4B1B4377-23B7-4C80-B5FB-9EE9F6EC744A}" srcId="{457E66C5-E8AE-4D93-88F4-B8B727A8F9F8}" destId="{0B28049B-B282-4C5F-B6DB-FAAEB443DB3F}" srcOrd="0" destOrd="0" parTransId="{4F89EEA2-C9ED-4FCC-82FF-6D8C454EDDB8}" sibTransId="{53F70FBB-6EED-4603-A158-95DB640A8C73}"/>
    <dgm:cxn modelId="{175B4989-639C-42A6-BE3A-BE3E35B595A0}" srcId="{457E66C5-E8AE-4D93-88F4-B8B727A8F9F8}" destId="{6C2CD1DC-CA38-4009-A589-E389E3B8BA34}" srcOrd="1" destOrd="0" parTransId="{6124343F-7685-4300-A65D-460BFA4E0217}" sibTransId="{13A5478D-C3D6-4926-82E0-423CCA0C4482}"/>
    <dgm:cxn modelId="{7D5D7791-B00D-46B9-96FF-2EEAE0E23433}" type="presOf" srcId="{B58FDD8A-94C0-4086-A2B7-1C6822036112}" destId="{0D87C101-BDFC-49E6-9AF2-F1A9E20113F5}" srcOrd="0" destOrd="0" presId="urn:microsoft.com/office/officeart/2005/8/layout/default"/>
    <dgm:cxn modelId="{9970BBA2-D3AC-4EC0-AAF4-8A59434E6232}" type="presOf" srcId="{0CA3BFDA-15ED-4ABC-8C98-78783BC7EC61}" destId="{2FD6D773-96EC-4A49-958C-320353576321}" srcOrd="0" destOrd="0" presId="urn:microsoft.com/office/officeart/2005/8/layout/default"/>
    <dgm:cxn modelId="{A85FB4A7-C98C-4AFB-941B-58EBE4E96A14}" srcId="{457E66C5-E8AE-4D93-88F4-B8B727A8F9F8}" destId="{0CA3BFDA-15ED-4ABC-8C98-78783BC7EC61}" srcOrd="6" destOrd="0" parTransId="{23A1E040-4C55-4468-85ED-A529B4F3506C}" sibTransId="{33D8A68B-EE41-49DE-A52A-9E48A5CEE788}"/>
    <dgm:cxn modelId="{BA5C20AB-A6C5-49ED-99D6-352A1CC0FBEA}" srcId="{457E66C5-E8AE-4D93-88F4-B8B727A8F9F8}" destId="{B58FDD8A-94C0-4086-A2B7-1C6822036112}" srcOrd="3" destOrd="0" parTransId="{BD963A8F-BB7A-4CB7-955C-7D4A24C03AD9}" sibTransId="{ED5A1175-9708-4B9E-B22D-4A95B48D61BB}"/>
    <dgm:cxn modelId="{799FB0BE-A2C9-4EE5-9B37-02880790DBBF}" type="presOf" srcId="{457E66C5-E8AE-4D93-88F4-B8B727A8F9F8}" destId="{4BE97930-0735-46FC-808B-6728E3037848}" srcOrd="0" destOrd="0" presId="urn:microsoft.com/office/officeart/2005/8/layout/default"/>
    <dgm:cxn modelId="{6CA0EBE4-3A7B-4F21-99A7-E75F121DFE05}" type="presOf" srcId="{6C2CD1DC-CA38-4009-A589-E389E3B8BA34}" destId="{9BD094EC-0294-42C9-8572-91A24BF927D6}" srcOrd="0" destOrd="0" presId="urn:microsoft.com/office/officeart/2005/8/layout/default"/>
    <dgm:cxn modelId="{B26B81F1-C088-4365-B8C5-A6371239B90B}" srcId="{457E66C5-E8AE-4D93-88F4-B8B727A8F9F8}" destId="{93586333-D873-44E0-ACBA-A8D0D1E54C65}" srcOrd="4" destOrd="0" parTransId="{17B37440-4A17-4BCB-82D9-ECC86D0992AD}" sibTransId="{6B6F1A51-E977-44B7-B2FA-0CA02DF79120}"/>
    <dgm:cxn modelId="{37AF1DF6-3ECA-4BFA-9375-CB1C6722F8FB}" type="presOf" srcId="{4F00C54B-6B4A-4D46-9248-49D495FCC985}" destId="{A810A6AF-03EC-4C04-B080-3DA074C74CDA}" srcOrd="0" destOrd="0" presId="urn:microsoft.com/office/officeart/2005/8/layout/default"/>
    <dgm:cxn modelId="{F3C7C32E-2D5A-4756-AE78-0FC2BC7F7831}" type="presParOf" srcId="{4BE97930-0735-46FC-808B-6728E3037848}" destId="{95D48CE3-BAD5-4B1F-ABC3-DEC0B930CC6B}" srcOrd="0" destOrd="0" presId="urn:microsoft.com/office/officeart/2005/8/layout/default"/>
    <dgm:cxn modelId="{EED427FE-0AF7-4F26-A0BB-CC4C504A844B}" type="presParOf" srcId="{4BE97930-0735-46FC-808B-6728E3037848}" destId="{BED146A2-7C10-41CB-9701-746AB5425BBA}" srcOrd="1" destOrd="0" presId="urn:microsoft.com/office/officeart/2005/8/layout/default"/>
    <dgm:cxn modelId="{E7D34BCD-4F67-44D9-9A01-84E7D384A3D8}" type="presParOf" srcId="{4BE97930-0735-46FC-808B-6728E3037848}" destId="{9BD094EC-0294-42C9-8572-91A24BF927D6}" srcOrd="2" destOrd="0" presId="urn:microsoft.com/office/officeart/2005/8/layout/default"/>
    <dgm:cxn modelId="{94E90695-6593-446F-B39E-9A63BBCE1A45}" type="presParOf" srcId="{4BE97930-0735-46FC-808B-6728E3037848}" destId="{E3119B67-4219-4ECD-86E3-FF5780CDD588}" srcOrd="3" destOrd="0" presId="urn:microsoft.com/office/officeart/2005/8/layout/default"/>
    <dgm:cxn modelId="{7F87130C-BE21-4955-AE88-BA8D16AD9C22}" type="presParOf" srcId="{4BE97930-0735-46FC-808B-6728E3037848}" destId="{A5F4FFCD-AAFE-4CB7-ABF2-A10359F3B8ED}" srcOrd="4" destOrd="0" presId="urn:microsoft.com/office/officeart/2005/8/layout/default"/>
    <dgm:cxn modelId="{EF34B3FF-2DBB-4E4B-B315-E43A081C0FF2}" type="presParOf" srcId="{4BE97930-0735-46FC-808B-6728E3037848}" destId="{2F86C2B3-6F5A-4A65-993B-CBE14A82E988}" srcOrd="5" destOrd="0" presId="urn:microsoft.com/office/officeart/2005/8/layout/default"/>
    <dgm:cxn modelId="{1B46CBB1-145A-4207-A56C-A439F35456CD}" type="presParOf" srcId="{4BE97930-0735-46FC-808B-6728E3037848}" destId="{0D87C101-BDFC-49E6-9AF2-F1A9E20113F5}" srcOrd="6" destOrd="0" presId="urn:microsoft.com/office/officeart/2005/8/layout/default"/>
    <dgm:cxn modelId="{F117CDBB-A204-4C82-8457-1B3C1535686B}" type="presParOf" srcId="{4BE97930-0735-46FC-808B-6728E3037848}" destId="{9BB2D780-AC60-4907-87DF-9F1A9C74FB22}" srcOrd="7" destOrd="0" presId="urn:microsoft.com/office/officeart/2005/8/layout/default"/>
    <dgm:cxn modelId="{3F5DEFDA-06B1-444A-9D10-CBDBF5FA3BA3}" type="presParOf" srcId="{4BE97930-0735-46FC-808B-6728E3037848}" destId="{FFCB2CB3-E7C6-4E14-91C8-3C55D19E89E2}" srcOrd="8" destOrd="0" presId="urn:microsoft.com/office/officeart/2005/8/layout/default"/>
    <dgm:cxn modelId="{94C8132C-F882-468A-A64B-3673249BFA2E}" type="presParOf" srcId="{4BE97930-0735-46FC-808B-6728E3037848}" destId="{C5EA8574-F8C9-4B37-999C-9291612C2AE5}" srcOrd="9" destOrd="0" presId="urn:microsoft.com/office/officeart/2005/8/layout/default"/>
    <dgm:cxn modelId="{AE525C25-F8E4-42B1-B113-33101BF28AAF}" type="presParOf" srcId="{4BE97930-0735-46FC-808B-6728E3037848}" destId="{A810A6AF-03EC-4C04-B080-3DA074C74CDA}" srcOrd="10" destOrd="0" presId="urn:microsoft.com/office/officeart/2005/8/layout/default"/>
    <dgm:cxn modelId="{FD6C15C7-C759-40B4-8F7E-D0E073A7B623}" type="presParOf" srcId="{4BE97930-0735-46FC-808B-6728E3037848}" destId="{38DA9215-010D-4B58-BE0F-5AA5CE9FA65E}" srcOrd="11" destOrd="0" presId="urn:microsoft.com/office/officeart/2005/8/layout/default"/>
    <dgm:cxn modelId="{F2E691B5-B856-4C74-AF31-737FF4F6F51D}" type="presParOf" srcId="{4BE97930-0735-46FC-808B-6728E3037848}" destId="{2FD6D773-96EC-4A49-958C-32035357632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F153BC-945B-416B-855F-D8353D6145F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38C500AB-5D9C-4C2D-9A6B-0914AF0FB10A}">
      <dgm:prSet/>
      <dgm:spPr>
        <a:solidFill>
          <a:schemeClr val="tx2">
            <a:lumMod val="60000"/>
            <a:lumOff val="40000"/>
            <a:alpha val="50000"/>
          </a:schemeClr>
        </a:solidFill>
      </dgm:spPr>
      <dgm:t>
        <a:bodyPr/>
        <a:lstStyle/>
        <a:p>
          <a:r>
            <a:rPr lang="en-US" b="1" err="1">
              <a:solidFill>
                <a:schemeClr val="bg1"/>
              </a:solidFill>
            </a:rPr>
            <a:t>Indikatori</a:t>
          </a:r>
          <a:r>
            <a:rPr lang="en-US" b="1">
              <a:solidFill>
                <a:schemeClr val="bg1"/>
              </a:solidFill>
            </a:rPr>
            <a:t> vezani </a:t>
          </a:r>
          <a:r>
            <a:rPr lang="en-US" b="1" err="1">
              <a:solidFill>
                <a:schemeClr val="bg1"/>
              </a:solidFill>
            </a:rPr>
            <a:t>uz</a:t>
          </a:r>
          <a:r>
            <a:rPr lang="en-US" b="1">
              <a:solidFill>
                <a:schemeClr val="bg1"/>
              </a:solidFill>
            </a:rPr>
            <a:t> </a:t>
          </a:r>
          <a:r>
            <a:rPr lang="en-US" b="1" err="1">
              <a:solidFill>
                <a:schemeClr val="bg1"/>
              </a:solidFill>
            </a:rPr>
            <a:t>temu</a:t>
          </a:r>
          <a:endParaRPr lang="hr-HR" b="1">
            <a:solidFill>
              <a:schemeClr val="bg1"/>
            </a:solidFill>
          </a:endParaRPr>
        </a:p>
      </dgm:t>
    </dgm:pt>
    <dgm:pt modelId="{3ADD3041-F0CB-4FE4-BFE0-9B9A248EC1D1}" type="parTrans" cxnId="{1702D8A5-89FA-4310-905D-615186CA9931}">
      <dgm:prSet/>
      <dgm:spPr/>
      <dgm:t>
        <a:bodyPr/>
        <a:lstStyle/>
        <a:p>
          <a:endParaRPr lang="hr-HR"/>
        </a:p>
      </dgm:t>
    </dgm:pt>
    <dgm:pt modelId="{F32EFC1D-C5FF-4790-AB9F-D52FCF438FA2}" type="sibTrans" cxnId="{1702D8A5-89FA-4310-905D-615186CA9931}">
      <dgm:prSet/>
      <dgm:spPr/>
      <dgm:t>
        <a:bodyPr/>
        <a:lstStyle/>
        <a:p>
          <a:endParaRPr lang="hr-HR"/>
        </a:p>
      </dgm:t>
    </dgm:pt>
    <dgm:pt modelId="{65844904-AB24-4E22-AF64-502CA7EE7C9A}">
      <dgm:prSet/>
      <dgm:spPr>
        <a:solidFill>
          <a:schemeClr val="accent6">
            <a:lumMod val="75000"/>
            <a:alpha val="50000"/>
          </a:schemeClr>
        </a:solidFill>
      </dgm:spPr>
      <dgm:t>
        <a:bodyPr/>
        <a:lstStyle/>
        <a:p>
          <a:pPr algn="l"/>
          <a:r>
            <a:rPr lang="en-US" b="1" err="1">
              <a:solidFill>
                <a:schemeClr val="bg1"/>
              </a:solidFill>
            </a:rPr>
            <a:t>Indikatori</a:t>
          </a:r>
          <a:r>
            <a:rPr lang="en-US" b="1">
              <a:solidFill>
                <a:schemeClr val="bg1"/>
              </a:solidFill>
            </a:rPr>
            <a:t> vezani </a:t>
          </a:r>
          <a:r>
            <a:rPr lang="en-US" b="1" err="1">
              <a:solidFill>
                <a:schemeClr val="bg1"/>
              </a:solidFill>
            </a:rPr>
            <a:t>uz</a:t>
          </a:r>
          <a:r>
            <a:rPr lang="en-US" b="1">
              <a:solidFill>
                <a:schemeClr val="bg1"/>
              </a:solidFill>
            </a:rPr>
            <a:t> </a:t>
          </a:r>
          <a:r>
            <a:rPr lang="en-US" b="1" err="1">
              <a:solidFill>
                <a:schemeClr val="bg1"/>
              </a:solidFill>
            </a:rPr>
            <a:t>aktivnosti</a:t>
          </a:r>
          <a:endParaRPr lang="hr-HR" b="1">
            <a:solidFill>
              <a:schemeClr val="bg1"/>
            </a:solidFill>
          </a:endParaRPr>
        </a:p>
      </dgm:t>
    </dgm:pt>
    <dgm:pt modelId="{1D6459A1-70F1-4B64-82C5-314ABCB5E827}" type="parTrans" cxnId="{7526FB93-4083-4A2F-A776-91CF79AF3BA6}">
      <dgm:prSet/>
      <dgm:spPr/>
      <dgm:t>
        <a:bodyPr/>
        <a:lstStyle/>
        <a:p>
          <a:endParaRPr lang="hr-HR"/>
        </a:p>
      </dgm:t>
    </dgm:pt>
    <dgm:pt modelId="{2D23B3F1-93D1-422B-B5F2-05B8F11DA429}" type="sibTrans" cxnId="{7526FB93-4083-4A2F-A776-91CF79AF3BA6}">
      <dgm:prSet/>
      <dgm:spPr/>
      <dgm:t>
        <a:bodyPr/>
        <a:lstStyle/>
        <a:p>
          <a:endParaRPr lang="hr-HR"/>
        </a:p>
      </dgm:t>
    </dgm:pt>
    <dgm:pt modelId="{64F68AD5-04FE-45E1-BD4A-6F25E18CB2B1}">
      <dgm:prSet/>
      <dgm:spPr/>
      <dgm:t>
        <a:bodyPr/>
        <a:lstStyle/>
        <a:p>
          <a:r>
            <a:rPr lang="en-US" b="1" err="1">
              <a:solidFill>
                <a:schemeClr val="bg1"/>
              </a:solidFill>
            </a:rPr>
            <a:t>Zajednički</a:t>
          </a:r>
          <a:r>
            <a:rPr lang="en-US" b="1">
              <a:solidFill>
                <a:schemeClr val="bg1"/>
              </a:solidFill>
            </a:rPr>
            <a:t> </a:t>
          </a:r>
          <a:r>
            <a:rPr lang="en-US" b="1" err="1">
              <a:solidFill>
                <a:schemeClr val="bg1"/>
              </a:solidFill>
            </a:rPr>
            <a:t>indikatori</a:t>
          </a:r>
          <a:r>
            <a:rPr lang="en-US" b="1">
              <a:solidFill>
                <a:schemeClr val="bg1"/>
              </a:solidFill>
            </a:rPr>
            <a:t> za CET</a:t>
          </a:r>
          <a:endParaRPr lang="hr-HR" b="1">
            <a:solidFill>
              <a:schemeClr val="bg1"/>
            </a:solidFill>
          </a:endParaRPr>
        </a:p>
      </dgm:t>
    </dgm:pt>
    <dgm:pt modelId="{064BCB95-A2CB-4D9F-8E64-4E8C51B09247}" type="parTrans" cxnId="{3164BCEC-64E8-49A0-A3E2-F0473DE1C2F0}">
      <dgm:prSet/>
      <dgm:spPr/>
      <dgm:t>
        <a:bodyPr/>
        <a:lstStyle/>
        <a:p>
          <a:endParaRPr lang="hr-HR"/>
        </a:p>
      </dgm:t>
    </dgm:pt>
    <dgm:pt modelId="{230BDFDC-7F56-4446-8D08-1057BCB75CD8}" type="sibTrans" cxnId="{3164BCEC-64E8-49A0-A3E2-F0473DE1C2F0}">
      <dgm:prSet/>
      <dgm:spPr/>
      <dgm:t>
        <a:bodyPr/>
        <a:lstStyle/>
        <a:p>
          <a:endParaRPr lang="hr-HR"/>
        </a:p>
      </dgm:t>
    </dgm:pt>
    <dgm:pt modelId="{38B9E632-7D3B-4584-BD63-0D99792827E0}" type="pres">
      <dgm:prSet presAssocID="{07F153BC-945B-416B-855F-D8353D6145F2}" presName="compositeShape" presStyleCnt="0">
        <dgm:presLayoutVars>
          <dgm:chMax val="7"/>
          <dgm:dir/>
          <dgm:resizeHandles val="exact"/>
        </dgm:presLayoutVars>
      </dgm:prSet>
      <dgm:spPr/>
    </dgm:pt>
    <dgm:pt modelId="{1001687D-3E28-4AF0-ACE9-A81463A0D63C}" type="pres">
      <dgm:prSet presAssocID="{38C500AB-5D9C-4C2D-9A6B-0914AF0FB10A}" presName="circ1" presStyleLbl="vennNode1" presStyleIdx="0" presStyleCnt="3" custLinFactNeighborX="5926" custLinFactNeighborY="-165"/>
      <dgm:spPr/>
    </dgm:pt>
    <dgm:pt modelId="{4FD16E73-5067-44E8-8A2B-5EEAA745D096}" type="pres">
      <dgm:prSet presAssocID="{38C500AB-5D9C-4C2D-9A6B-0914AF0FB10A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1CCCC7F-95CB-42A8-B3F4-51C6433EB33F}" type="pres">
      <dgm:prSet presAssocID="{65844904-AB24-4E22-AF64-502CA7EE7C9A}" presName="circ2" presStyleLbl="vennNode1" presStyleIdx="1" presStyleCnt="3" custLinFactNeighborX="-79489" custLinFactNeighborY="-6806"/>
      <dgm:spPr/>
    </dgm:pt>
    <dgm:pt modelId="{47F7FE7F-5C08-4A4C-B06F-B1C3C17C11FD}" type="pres">
      <dgm:prSet presAssocID="{65844904-AB24-4E22-AF64-502CA7EE7C9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8EA3050-83CD-4B2E-8C0E-5153F8F9D745}" type="pres">
      <dgm:prSet presAssocID="{64F68AD5-04FE-45E1-BD4A-6F25E18CB2B1}" presName="circ3" presStyleLbl="vennNode1" presStyleIdx="2" presStyleCnt="3" custLinFactNeighborX="84305" custLinFactNeighborY="-8508"/>
      <dgm:spPr/>
    </dgm:pt>
    <dgm:pt modelId="{4BFDED03-C50B-4F48-81E7-1F69EE4ED42E}" type="pres">
      <dgm:prSet presAssocID="{64F68AD5-04FE-45E1-BD4A-6F25E18CB2B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E583D05-5827-4A9F-900F-C191A4382B7B}" type="presOf" srcId="{38C500AB-5D9C-4C2D-9A6B-0914AF0FB10A}" destId="{4FD16E73-5067-44E8-8A2B-5EEAA745D096}" srcOrd="1" destOrd="0" presId="urn:microsoft.com/office/officeart/2005/8/layout/venn1"/>
    <dgm:cxn modelId="{7D3C355B-E2CB-4342-9476-0D2BA672F9FB}" type="presOf" srcId="{65844904-AB24-4E22-AF64-502CA7EE7C9A}" destId="{21CCCC7F-95CB-42A8-B3F4-51C6433EB33F}" srcOrd="0" destOrd="0" presId="urn:microsoft.com/office/officeart/2005/8/layout/venn1"/>
    <dgm:cxn modelId="{D631BD6B-042D-4D4E-8A52-9B6F245A7FF7}" type="presOf" srcId="{64F68AD5-04FE-45E1-BD4A-6F25E18CB2B1}" destId="{08EA3050-83CD-4B2E-8C0E-5153F8F9D745}" srcOrd="0" destOrd="0" presId="urn:microsoft.com/office/officeart/2005/8/layout/venn1"/>
    <dgm:cxn modelId="{4C8A7D85-E378-4875-B9F3-E3969B1E7FD7}" type="presOf" srcId="{38C500AB-5D9C-4C2D-9A6B-0914AF0FB10A}" destId="{1001687D-3E28-4AF0-ACE9-A81463A0D63C}" srcOrd="0" destOrd="0" presId="urn:microsoft.com/office/officeart/2005/8/layout/venn1"/>
    <dgm:cxn modelId="{7526FB93-4083-4A2F-A776-91CF79AF3BA6}" srcId="{07F153BC-945B-416B-855F-D8353D6145F2}" destId="{65844904-AB24-4E22-AF64-502CA7EE7C9A}" srcOrd="1" destOrd="0" parTransId="{1D6459A1-70F1-4B64-82C5-314ABCB5E827}" sibTransId="{2D23B3F1-93D1-422B-B5F2-05B8F11DA429}"/>
    <dgm:cxn modelId="{1702D8A5-89FA-4310-905D-615186CA9931}" srcId="{07F153BC-945B-416B-855F-D8353D6145F2}" destId="{38C500AB-5D9C-4C2D-9A6B-0914AF0FB10A}" srcOrd="0" destOrd="0" parTransId="{3ADD3041-F0CB-4FE4-BFE0-9B9A248EC1D1}" sibTransId="{F32EFC1D-C5FF-4790-AB9F-D52FCF438FA2}"/>
    <dgm:cxn modelId="{197EB5C8-DC74-47F9-AFD9-26AA11AA91D4}" type="presOf" srcId="{65844904-AB24-4E22-AF64-502CA7EE7C9A}" destId="{47F7FE7F-5C08-4A4C-B06F-B1C3C17C11FD}" srcOrd="1" destOrd="0" presId="urn:microsoft.com/office/officeart/2005/8/layout/venn1"/>
    <dgm:cxn modelId="{C5CF6CE9-60C0-472E-99B4-55B12BFC9B25}" type="presOf" srcId="{07F153BC-945B-416B-855F-D8353D6145F2}" destId="{38B9E632-7D3B-4584-BD63-0D99792827E0}" srcOrd="0" destOrd="0" presId="urn:microsoft.com/office/officeart/2005/8/layout/venn1"/>
    <dgm:cxn modelId="{3164BCEC-64E8-49A0-A3E2-F0473DE1C2F0}" srcId="{07F153BC-945B-416B-855F-D8353D6145F2}" destId="{64F68AD5-04FE-45E1-BD4A-6F25E18CB2B1}" srcOrd="2" destOrd="0" parTransId="{064BCB95-A2CB-4D9F-8E64-4E8C51B09247}" sibTransId="{230BDFDC-7F56-4446-8D08-1057BCB75CD8}"/>
    <dgm:cxn modelId="{0F3C3FF6-D88C-4D31-9AE9-BFCEC60D76C6}" type="presOf" srcId="{64F68AD5-04FE-45E1-BD4A-6F25E18CB2B1}" destId="{4BFDED03-C50B-4F48-81E7-1F69EE4ED42E}" srcOrd="1" destOrd="0" presId="urn:microsoft.com/office/officeart/2005/8/layout/venn1"/>
    <dgm:cxn modelId="{EF066D43-B7A5-4BBB-9A81-F22C2DA4DAC5}" type="presParOf" srcId="{38B9E632-7D3B-4584-BD63-0D99792827E0}" destId="{1001687D-3E28-4AF0-ACE9-A81463A0D63C}" srcOrd="0" destOrd="0" presId="urn:microsoft.com/office/officeart/2005/8/layout/venn1"/>
    <dgm:cxn modelId="{AD52D112-7780-4BF5-9971-1BA3C76B4D39}" type="presParOf" srcId="{38B9E632-7D3B-4584-BD63-0D99792827E0}" destId="{4FD16E73-5067-44E8-8A2B-5EEAA745D096}" srcOrd="1" destOrd="0" presId="urn:microsoft.com/office/officeart/2005/8/layout/venn1"/>
    <dgm:cxn modelId="{B3D6C519-6864-4A21-BF22-4A1B80A908D9}" type="presParOf" srcId="{38B9E632-7D3B-4584-BD63-0D99792827E0}" destId="{21CCCC7F-95CB-42A8-B3F4-51C6433EB33F}" srcOrd="2" destOrd="0" presId="urn:microsoft.com/office/officeart/2005/8/layout/venn1"/>
    <dgm:cxn modelId="{46EFB478-521B-44EA-A0A9-5EFDC4CDEB37}" type="presParOf" srcId="{38B9E632-7D3B-4584-BD63-0D99792827E0}" destId="{47F7FE7F-5C08-4A4C-B06F-B1C3C17C11FD}" srcOrd="3" destOrd="0" presId="urn:microsoft.com/office/officeart/2005/8/layout/venn1"/>
    <dgm:cxn modelId="{306094BD-3A01-4148-B88B-E33ED22D014D}" type="presParOf" srcId="{38B9E632-7D3B-4584-BD63-0D99792827E0}" destId="{08EA3050-83CD-4B2E-8C0E-5153F8F9D745}" srcOrd="4" destOrd="0" presId="urn:microsoft.com/office/officeart/2005/8/layout/venn1"/>
    <dgm:cxn modelId="{DCDC06D0-42D4-435B-9CC4-B05302DA699D}" type="presParOf" srcId="{38B9E632-7D3B-4584-BD63-0D99792827E0}" destId="{4BFDED03-C50B-4F48-81E7-1F69EE4ED42E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43D834-A301-4F9F-A6B0-1F32BC94287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4C2F77C8-E164-4A43-AF9C-44728B142E0A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b="0" i="0" baseline="0"/>
            <a:t>Sufinancira </a:t>
          </a:r>
          <a:r>
            <a:rPr lang="hr-HR" b="1" i="0" baseline="0"/>
            <a:t>projekte organizacija civilnoga društva</a:t>
          </a:r>
          <a:r>
            <a:rPr lang="hr-HR" b="0" i="0" baseline="0"/>
            <a:t> ugovorenih u sklopu Programa LIFE</a:t>
          </a:r>
          <a:endParaRPr lang="hr-HR"/>
        </a:p>
      </dgm:t>
    </dgm:pt>
    <dgm:pt modelId="{8B614E1F-5F94-4DD6-BD5B-6B66F6D16AB1}" type="parTrans" cxnId="{F480DE3A-0B65-41AE-A519-09DA2CB64BD2}">
      <dgm:prSet/>
      <dgm:spPr/>
      <dgm:t>
        <a:bodyPr/>
        <a:lstStyle/>
        <a:p>
          <a:endParaRPr lang="hr-HR"/>
        </a:p>
      </dgm:t>
    </dgm:pt>
    <dgm:pt modelId="{97E20FEF-0394-45AF-A130-7FF2AB8D557E}" type="sibTrans" cxnId="{F480DE3A-0B65-41AE-A519-09DA2CB64BD2}">
      <dgm:prSet/>
      <dgm:spPr/>
      <dgm:t>
        <a:bodyPr/>
        <a:lstStyle/>
        <a:p>
          <a:endParaRPr lang="hr-HR"/>
        </a:p>
      </dgm:t>
    </dgm:pt>
    <dgm:pt modelId="{F4B2D8DE-EA99-43B5-8D8C-5041E5637876}">
      <dgm:prSet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r>
            <a:rPr lang="hr-HR" b="1" i="0" baseline="0"/>
            <a:t>Do </a:t>
          </a:r>
          <a:r>
            <a:rPr lang="en-GB" b="1" i="0" baseline="0"/>
            <a:t>6</a:t>
          </a:r>
          <a:r>
            <a:rPr lang="hr-HR" b="1" i="0" baseline="0"/>
            <a:t>0% obveznog udjela prijavitelja</a:t>
          </a:r>
          <a:r>
            <a:rPr lang="en-GB" b="1" i="0" baseline="0"/>
            <a:t> </a:t>
          </a:r>
          <a:r>
            <a:rPr lang="hr-HR" b="0" i="0" baseline="0"/>
            <a:t>koji korisnik mora samostalno osigurati</a:t>
          </a:r>
          <a:endParaRPr lang="hr-HR"/>
        </a:p>
      </dgm:t>
    </dgm:pt>
    <dgm:pt modelId="{BE589C2D-75BD-4E1C-95E7-897DE61F47BE}" type="parTrans" cxnId="{4127CE81-94C7-40C3-8B31-E4BBC9120E5F}">
      <dgm:prSet/>
      <dgm:spPr/>
      <dgm:t>
        <a:bodyPr/>
        <a:lstStyle/>
        <a:p>
          <a:endParaRPr lang="hr-HR"/>
        </a:p>
      </dgm:t>
    </dgm:pt>
    <dgm:pt modelId="{BA307C96-2842-4ACD-9159-FF6C519AB9A1}" type="sibTrans" cxnId="{4127CE81-94C7-40C3-8B31-E4BBC9120E5F}">
      <dgm:prSet/>
      <dgm:spPr/>
      <dgm:t>
        <a:bodyPr/>
        <a:lstStyle/>
        <a:p>
          <a:endParaRPr lang="hr-HR"/>
        </a:p>
      </dgm:t>
    </dgm:pt>
    <dgm:pt modelId="{5590B126-664B-4EE0-966E-8CF2DA9CCC8F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hr-HR" b="0" i="0" baseline="0"/>
            <a:t>P</a:t>
          </a:r>
          <a:r>
            <a:rPr lang="en-GB" b="0" i="0" baseline="0" err="1"/>
            <a:t>rijava</a:t>
          </a:r>
          <a:r>
            <a:rPr lang="en-GB" b="0" i="0" baseline="0"/>
            <a:t> </a:t>
          </a:r>
          <a:r>
            <a:rPr lang="en-GB" b="1" i="0" baseline="0" err="1"/>
            <a:t>nakon</a:t>
          </a:r>
          <a:r>
            <a:rPr lang="en-GB" b="1" i="0" baseline="0"/>
            <a:t> </a:t>
          </a:r>
          <a:r>
            <a:rPr lang="en-GB" b="1" i="0" baseline="0" err="1"/>
            <a:t>potpisivanja</a:t>
          </a:r>
          <a:r>
            <a:rPr lang="en-GB" b="1" i="0" baseline="0"/>
            <a:t> </a:t>
          </a:r>
          <a:r>
            <a:rPr lang="en-GB" b="1" i="0" baseline="0" err="1"/>
            <a:t>ugovora</a:t>
          </a:r>
          <a:r>
            <a:rPr lang="en-GB" b="1" i="0" baseline="0"/>
            <a:t> </a:t>
          </a:r>
          <a:r>
            <a:rPr lang="en-GB" b="0" i="0" baseline="0"/>
            <a:t>o </a:t>
          </a:r>
          <a:r>
            <a:rPr lang="en-GB" b="0" i="0" baseline="0" err="1"/>
            <a:t>bespovratnim</a:t>
          </a:r>
          <a:r>
            <a:rPr lang="en-GB" b="0" i="0" baseline="0"/>
            <a:t> </a:t>
          </a:r>
          <a:r>
            <a:rPr lang="en-GB" b="0" i="0" baseline="0" err="1"/>
            <a:t>sredstvima</a:t>
          </a:r>
          <a:r>
            <a:rPr lang="en-GB" b="0" i="0" baseline="0"/>
            <a:t> s </a:t>
          </a:r>
          <a:r>
            <a:rPr lang="en-GB" b="0" i="0" baseline="0" err="1"/>
            <a:t>CINEAom</a:t>
          </a:r>
          <a:endParaRPr lang="hr-HR"/>
        </a:p>
      </dgm:t>
    </dgm:pt>
    <dgm:pt modelId="{3157F892-2C92-4079-81A3-82AB8C563A9C}" type="parTrans" cxnId="{589257D3-2FD3-4805-8B4C-6E9700D051D4}">
      <dgm:prSet/>
      <dgm:spPr/>
      <dgm:t>
        <a:bodyPr/>
        <a:lstStyle/>
        <a:p>
          <a:endParaRPr lang="hr-HR"/>
        </a:p>
      </dgm:t>
    </dgm:pt>
    <dgm:pt modelId="{C0B64BF2-4BC5-41A2-BC3C-E89260E8A1B0}" type="sibTrans" cxnId="{589257D3-2FD3-4805-8B4C-6E9700D051D4}">
      <dgm:prSet/>
      <dgm:spPr/>
      <dgm:t>
        <a:bodyPr/>
        <a:lstStyle/>
        <a:p>
          <a:endParaRPr lang="hr-HR"/>
        </a:p>
      </dgm:t>
    </dgm:pt>
    <dgm:pt modelId="{E0D6A767-0F7E-400E-B53F-0D2D5746CEAE}" type="pres">
      <dgm:prSet presAssocID="{9E43D834-A301-4F9F-A6B0-1F32BC94287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AEA0DA2-94E4-4DAE-8F1D-5FBFF4284767}" type="pres">
      <dgm:prSet presAssocID="{4C2F77C8-E164-4A43-AF9C-44728B142E0A}" presName="root" presStyleCnt="0"/>
      <dgm:spPr/>
    </dgm:pt>
    <dgm:pt modelId="{E5D00164-075E-4143-9429-6709952D6ECC}" type="pres">
      <dgm:prSet presAssocID="{4C2F77C8-E164-4A43-AF9C-44728B142E0A}" presName="rootComposite" presStyleCnt="0"/>
      <dgm:spPr/>
    </dgm:pt>
    <dgm:pt modelId="{1F006250-5849-41CB-ABE0-B3E69F111BBD}" type="pres">
      <dgm:prSet presAssocID="{4C2F77C8-E164-4A43-AF9C-44728B142E0A}" presName="rootText" presStyleLbl="node1" presStyleIdx="0" presStyleCnt="3" custScaleX="124281" custScaleY="127411"/>
      <dgm:spPr/>
    </dgm:pt>
    <dgm:pt modelId="{76D85268-715B-44F8-90BE-7A6335851207}" type="pres">
      <dgm:prSet presAssocID="{4C2F77C8-E164-4A43-AF9C-44728B142E0A}" presName="rootConnector" presStyleLbl="node1" presStyleIdx="0" presStyleCnt="3"/>
      <dgm:spPr/>
    </dgm:pt>
    <dgm:pt modelId="{1725D918-162E-4E85-94B5-4F4DDBED48CF}" type="pres">
      <dgm:prSet presAssocID="{4C2F77C8-E164-4A43-AF9C-44728B142E0A}" presName="childShape" presStyleCnt="0"/>
      <dgm:spPr/>
    </dgm:pt>
    <dgm:pt modelId="{9478FE8A-7412-46FA-ACAB-D2C285AE30BF}" type="pres">
      <dgm:prSet presAssocID="{F4B2D8DE-EA99-43B5-8D8C-5041E5637876}" presName="root" presStyleCnt="0"/>
      <dgm:spPr/>
    </dgm:pt>
    <dgm:pt modelId="{B515B4B0-40B8-453D-9594-4BC1F356D402}" type="pres">
      <dgm:prSet presAssocID="{F4B2D8DE-EA99-43B5-8D8C-5041E5637876}" presName="rootComposite" presStyleCnt="0"/>
      <dgm:spPr/>
    </dgm:pt>
    <dgm:pt modelId="{56EB574C-0A2A-49E6-B7AC-E69B8A03B158}" type="pres">
      <dgm:prSet presAssocID="{F4B2D8DE-EA99-43B5-8D8C-5041E5637876}" presName="rootText" presStyleLbl="node1" presStyleIdx="1" presStyleCnt="3" custScaleX="127846" custScaleY="126448"/>
      <dgm:spPr/>
    </dgm:pt>
    <dgm:pt modelId="{AB1CD958-EB89-404C-9E55-CE267E679319}" type="pres">
      <dgm:prSet presAssocID="{F4B2D8DE-EA99-43B5-8D8C-5041E5637876}" presName="rootConnector" presStyleLbl="node1" presStyleIdx="1" presStyleCnt="3"/>
      <dgm:spPr/>
    </dgm:pt>
    <dgm:pt modelId="{787EE6BB-133A-4724-A14E-4D589286E1DE}" type="pres">
      <dgm:prSet presAssocID="{F4B2D8DE-EA99-43B5-8D8C-5041E5637876}" presName="childShape" presStyleCnt="0"/>
      <dgm:spPr/>
    </dgm:pt>
    <dgm:pt modelId="{40804493-14F8-42A5-8085-CB34825DA16B}" type="pres">
      <dgm:prSet presAssocID="{5590B126-664B-4EE0-966E-8CF2DA9CCC8F}" presName="root" presStyleCnt="0"/>
      <dgm:spPr/>
    </dgm:pt>
    <dgm:pt modelId="{C96DCB44-EDAA-4BFE-87BA-0A37CAB7525C}" type="pres">
      <dgm:prSet presAssocID="{5590B126-664B-4EE0-966E-8CF2DA9CCC8F}" presName="rootComposite" presStyleCnt="0"/>
      <dgm:spPr/>
    </dgm:pt>
    <dgm:pt modelId="{8C01D80D-A6AC-4B9A-A36A-BE5F4C2FF367}" type="pres">
      <dgm:prSet presAssocID="{5590B126-664B-4EE0-966E-8CF2DA9CCC8F}" presName="rootText" presStyleLbl="node1" presStyleIdx="2" presStyleCnt="3" custScaleX="123079" custScaleY="124832"/>
      <dgm:spPr/>
    </dgm:pt>
    <dgm:pt modelId="{3A544DC0-2155-4478-B76F-66502E56D9DF}" type="pres">
      <dgm:prSet presAssocID="{5590B126-664B-4EE0-966E-8CF2DA9CCC8F}" presName="rootConnector" presStyleLbl="node1" presStyleIdx="2" presStyleCnt="3"/>
      <dgm:spPr/>
    </dgm:pt>
    <dgm:pt modelId="{9F871068-166A-47C9-9C22-5ED417A24047}" type="pres">
      <dgm:prSet presAssocID="{5590B126-664B-4EE0-966E-8CF2DA9CCC8F}" presName="childShape" presStyleCnt="0"/>
      <dgm:spPr/>
    </dgm:pt>
  </dgm:ptLst>
  <dgm:cxnLst>
    <dgm:cxn modelId="{F480DE3A-0B65-41AE-A519-09DA2CB64BD2}" srcId="{9E43D834-A301-4F9F-A6B0-1F32BC94287B}" destId="{4C2F77C8-E164-4A43-AF9C-44728B142E0A}" srcOrd="0" destOrd="0" parTransId="{8B614E1F-5F94-4DD6-BD5B-6B66F6D16AB1}" sibTransId="{97E20FEF-0394-45AF-A130-7FF2AB8D557E}"/>
    <dgm:cxn modelId="{B636E83F-5FB0-4802-ABD8-45A7451B0904}" type="presOf" srcId="{F4B2D8DE-EA99-43B5-8D8C-5041E5637876}" destId="{56EB574C-0A2A-49E6-B7AC-E69B8A03B158}" srcOrd="0" destOrd="0" presId="urn:microsoft.com/office/officeart/2005/8/layout/hierarchy3"/>
    <dgm:cxn modelId="{DDE31847-75AA-42FD-A495-9446D78AC0B5}" type="presOf" srcId="{5590B126-664B-4EE0-966E-8CF2DA9CCC8F}" destId="{3A544DC0-2155-4478-B76F-66502E56D9DF}" srcOrd="1" destOrd="0" presId="urn:microsoft.com/office/officeart/2005/8/layout/hierarchy3"/>
    <dgm:cxn modelId="{4127CE81-94C7-40C3-8B31-E4BBC9120E5F}" srcId="{9E43D834-A301-4F9F-A6B0-1F32BC94287B}" destId="{F4B2D8DE-EA99-43B5-8D8C-5041E5637876}" srcOrd="1" destOrd="0" parTransId="{BE589C2D-75BD-4E1C-95E7-897DE61F47BE}" sibTransId="{BA307C96-2842-4ACD-9159-FF6C519AB9A1}"/>
    <dgm:cxn modelId="{EC95BC82-33EC-4EFC-8EF1-97D6849027CF}" type="presOf" srcId="{9E43D834-A301-4F9F-A6B0-1F32BC94287B}" destId="{E0D6A767-0F7E-400E-B53F-0D2D5746CEAE}" srcOrd="0" destOrd="0" presId="urn:microsoft.com/office/officeart/2005/8/layout/hierarchy3"/>
    <dgm:cxn modelId="{A25F8389-182D-4E3C-BC07-47CDDADED2C4}" type="presOf" srcId="{4C2F77C8-E164-4A43-AF9C-44728B142E0A}" destId="{1F006250-5849-41CB-ABE0-B3E69F111BBD}" srcOrd="0" destOrd="0" presId="urn:microsoft.com/office/officeart/2005/8/layout/hierarchy3"/>
    <dgm:cxn modelId="{3D41F6A9-FA25-4372-9030-55B75EA67CF6}" type="presOf" srcId="{F4B2D8DE-EA99-43B5-8D8C-5041E5637876}" destId="{AB1CD958-EB89-404C-9E55-CE267E679319}" srcOrd="1" destOrd="0" presId="urn:microsoft.com/office/officeart/2005/8/layout/hierarchy3"/>
    <dgm:cxn modelId="{2CD568AD-D4E2-4B82-BDCF-FC282BAD8598}" type="presOf" srcId="{4C2F77C8-E164-4A43-AF9C-44728B142E0A}" destId="{76D85268-715B-44F8-90BE-7A6335851207}" srcOrd="1" destOrd="0" presId="urn:microsoft.com/office/officeart/2005/8/layout/hierarchy3"/>
    <dgm:cxn modelId="{5B3F88C0-453C-44CF-A36C-EC6C3869950A}" type="presOf" srcId="{5590B126-664B-4EE0-966E-8CF2DA9CCC8F}" destId="{8C01D80D-A6AC-4B9A-A36A-BE5F4C2FF367}" srcOrd="0" destOrd="0" presId="urn:microsoft.com/office/officeart/2005/8/layout/hierarchy3"/>
    <dgm:cxn modelId="{589257D3-2FD3-4805-8B4C-6E9700D051D4}" srcId="{9E43D834-A301-4F9F-A6B0-1F32BC94287B}" destId="{5590B126-664B-4EE0-966E-8CF2DA9CCC8F}" srcOrd="2" destOrd="0" parTransId="{3157F892-2C92-4079-81A3-82AB8C563A9C}" sibTransId="{C0B64BF2-4BC5-41A2-BC3C-E89260E8A1B0}"/>
    <dgm:cxn modelId="{91F0D45D-E2C1-4E85-8FFF-793DB514DE10}" type="presParOf" srcId="{E0D6A767-0F7E-400E-B53F-0D2D5746CEAE}" destId="{BAEA0DA2-94E4-4DAE-8F1D-5FBFF4284767}" srcOrd="0" destOrd="0" presId="urn:microsoft.com/office/officeart/2005/8/layout/hierarchy3"/>
    <dgm:cxn modelId="{57858DC0-9B52-4B2A-84F8-C5EC2F3DF72E}" type="presParOf" srcId="{BAEA0DA2-94E4-4DAE-8F1D-5FBFF4284767}" destId="{E5D00164-075E-4143-9429-6709952D6ECC}" srcOrd="0" destOrd="0" presId="urn:microsoft.com/office/officeart/2005/8/layout/hierarchy3"/>
    <dgm:cxn modelId="{995B31C0-D5C9-4AA6-91A5-2A49E994EDEC}" type="presParOf" srcId="{E5D00164-075E-4143-9429-6709952D6ECC}" destId="{1F006250-5849-41CB-ABE0-B3E69F111BBD}" srcOrd="0" destOrd="0" presId="urn:microsoft.com/office/officeart/2005/8/layout/hierarchy3"/>
    <dgm:cxn modelId="{B367959A-A91E-4E72-A7AC-3F54AD245920}" type="presParOf" srcId="{E5D00164-075E-4143-9429-6709952D6ECC}" destId="{76D85268-715B-44F8-90BE-7A6335851207}" srcOrd="1" destOrd="0" presId="urn:microsoft.com/office/officeart/2005/8/layout/hierarchy3"/>
    <dgm:cxn modelId="{E8063029-5A4F-4563-B2E1-285DB72437C9}" type="presParOf" srcId="{BAEA0DA2-94E4-4DAE-8F1D-5FBFF4284767}" destId="{1725D918-162E-4E85-94B5-4F4DDBED48CF}" srcOrd="1" destOrd="0" presId="urn:microsoft.com/office/officeart/2005/8/layout/hierarchy3"/>
    <dgm:cxn modelId="{D5FD5F0D-900E-4C57-BF2A-AD6FCBB0CE4B}" type="presParOf" srcId="{E0D6A767-0F7E-400E-B53F-0D2D5746CEAE}" destId="{9478FE8A-7412-46FA-ACAB-D2C285AE30BF}" srcOrd="1" destOrd="0" presId="urn:microsoft.com/office/officeart/2005/8/layout/hierarchy3"/>
    <dgm:cxn modelId="{35927D84-EAC6-4FA3-80EC-DF2EE889442A}" type="presParOf" srcId="{9478FE8A-7412-46FA-ACAB-D2C285AE30BF}" destId="{B515B4B0-40B8-453D-9594-4BC1F356D402}" srcOrd="0" destOrd="0" presId="urn:microsoft.com/office/officeart/2005/8/layout/hierarchy3"/>
    <dgm:cxn modelId="{34F57744-4FA5-4106-9BA0-C523337B3196}" type="presParOf" srcId="{B515B4B0-40B8-453D-9594-4BC1F356D402}" destId="{56EB574C-0A2A-49E6-B7AC-E69B8A03B158}" srcOrd="0" destOrd="0" presId="urn:microsoft.com/office/officeart/2005/8/layout/hierarchy3"/>
    <dgm:cxn modelId="{604530D3-A41E-470C-A6DA-7219A2CF9EBE}" type="presParOf" srcId="{B515B4B0-40B8-453D-9594-4BC1F356D402}" destId="{AB1CD958-EB89-404C-9E55-CE267E679319}" srcOrd="1" destOrd="0" presId="urn:microsoft.com/office/officeart/2005/8/layout/hierarchy3"/>
    <dgm:cxn modelId="{0315CA1E-AE54-4C57-B496-86E24B93E6CD}" type="presParOf" srcId="{9478FE8A-7412-46FA-ACAB-D2C285AE30BF}" destId="{787EE6BB-133A-4724-A14E-4D589286E1DE}" srcOrd="1" destOrd="0" presId="urn:microsoft.com/office/officeart/2005/8/layout/hierarchy3"/>
    <dgm:cxn modelId="{BAE5FEE3-DDA2-47B9-A536-5B451F26B286}" type="presParOf" srcId="{E0D6A767-0F7E-400E-B53F-0D2D5746CEAE}" destId="{40804493-14F8-42A5-8085-CB34825DA16B}" srcOrd="2" destOrd="0" presId="urn:microsoft.com/office/officeart/2005/8/layout/hierarchy3"/>
    <dgm:cxn modelId="{8C0F8025-DDE3-41C4-B4AC-0ECAD418B72C}" type="presParOf" srcId="{40804493-14F8-42A5-8085-CB34825DA16B}" destId="{C96DCB44-EDAA-4BFE-87BA-0A37CAB7525C}" srcOrd="0" destOrd="0" presId="urn:microsoft.com/office/officeart/2005/8/layout/hierarchy3"/>
    <dgm:cxn modelId="{1A2C81FB-91F6-4879-A947-D7CCAE600432}" type="presParOf" srcId="{C96DCB44-EDAA-4BFE-87BA-0A37CAB7525C}" destId="{8C01D80D-A6AC-4B9A-A36A-BE5F4C2FF367}" srcOrd="0" destOrd="0" presId="urn:microsoft.com/office/officeart/2005/8/layout/hierarchy3"/>
    <dgm:cxn modelId="{281A6677-0E8F-4835-8E2F-8025E9F9CAB1}" type="presParOf" srcId="{C96DCB44-EDAA-4BFE-87BA-0A37CAB7525C}" destId="{3A544DC0-2155-4478-B76F-66502E56D9DF}" srcOrd="1" destOrd="0" presId="urn:microsoft.com/office/officeart/2005/8/layout/hierarchy3"/>
    <dgm:cxn modelId="{162825E9-6552-494C-A88B-5161430F9C2D}" type="presParOf" srcId="{40804493-14F8-42A5-8085-CB34825DA16B}" destId="{9F871068-166A-47C9-9C22-5ED417A2404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12C5A3-277E-4D52-A633-47542D0018A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0AB8AD7-932F-4687-937C-0AF56762A8A4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r>
            <a:rPr lang="en-US" b="0" i="0" baseline="0" err="1"/>
            <a:t>Počnite</a:t>
          </a:r>
          <a:r>
            <a:rPr lang="en-US" b="0" i="0" baseline="0"/>
            <a:t> </a:t>
          </a:r>
          <a:r>
            <a:rPr lang="en-US" b="0" i="0" baseline="0" err="1"/>
            <a:t>rano</a:t>
          </a:r>
          <a:r>
            <a:rPr lang="en-US" b="0" i="0" baseline="0"/>
            <a:t>...</a:t>
          </a:r>
          <a:r>
            <a:rPr lang="en-US" b="1" i="0" baseline="0" err="1"/>
            <a:t>počnite</a:t>
          </a:r>
          <a:r>
            <a:rPr lang="en-US" b="1" i="0" baseline="0"/>
            <a:t> </a:t>
          </a:r>
          <a:r>
            <a:rPr lang="en-US" b="1" i="0" baseline="0" err="1"/>
            <a:t>sada</a:t>
          </a:r>
          <a:r>
            <a:rPr lang="en-US" b="0" i="0" baseline="0"/>
            <a:t>! </a:t>
          </a:r>
          <a:endParaRPr lang="hr-HR"/>
        </a:p>
      </dgm:t>
    </dgm:pt>
    <dgm:pt modelId="{7F2D4F87-9917-4D58-8363-C6645C235BCF}" type="parTrans" cxnId="{6DCAA46D-EE14-4DF8-9647-6E24EB10ECE9}">
      <dgm:prSet/>
      <dgm:spPr/>
      <dgm:t>
        <a:bodyPr/>
        <a:lstStyle/>
        <a:p>
          <a:endParaRPr lang="hr-HR"/>
        </a:p>
      </dgm:t>
    </dgm:pt>
    <dgm:pt modelId="{239B1521-B5B7-4B0C-B6F0-189A53945E31}" type="sibTrans" cxnId="{6DCAA46D-EE14-4DF8-9647-6E24EB10ECE9}">
      <dgm:prSet/>
      <dgm:spPr/>
      <dgm:t>
        <a:bodyPr/>
        <a:lstStyle/>
        <a:p>
          <a:endParaRPr lang="hr-HR"/>
        </a:p>
      </dgm:t>
    </dgm:pt>
    <dgm:pt modelId="{89DFCA6C-B0D6-4C3B-A5E5-DE674BC59D1C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b="0" i="0" baseline="0" err="1"/>
            <a:t>Pročitajte</a:t>
          </a:r>
          <a:r>
            <a:rPr lang="en-US" b="0" i="0" baseline="0"/>
            <a:t> </a:t>
          </a:r>
          <a:r>
            <a:rPr lang="en-US" b="0" i="0" baseline="0" err="1"/>
            <a:t>relevantne</a:t>
          </a:r>
          <a:r>
            <a:rPr lang="en-US" b="1" i="0" baseline="0"/>
            <a:t> </a:t>
          </a:r>
          <a:r>
            <a:rPr lang="en-US" b="1" i="0" baseline="0" err="1"/>
            <a:t>informacije</a:t>
          </a:r>
          <a:r>
            <a:rPr lang="en-US" b="1" i="0" baseline="0"/>
            <a:t> </a:t>
          </a:r>
          <a:r>
            <a:rPr lang="en-US" b="0" i="0" baseline="0" err="1"/>
            <a:t>i</a:t>
          </a:r>
          <a:r>
            <a:rPr lang="en-US" b="0" i="0" baseline="0"/>
            <a:t> </a:t>
          </a:r>
          <a:r>
            <a:rPr lang="en-US" b="0" i="0" baseline="0" err="1"/>
            <a:t>obratite</a:t>
          </a:r>
          <a:r>
            <a:rPr lang="en-US" b="0" i="0" baseline="0"/>
            <a:t> se </a:t>
          </a:r>
          <a:r>
            <a:rPr lang="en-US" b="1" i="0" baseline="0" err="1"/>
            <a:t>Nacionalnoj</a:t>
          </a:r>
          <a:r>
            <a:rPr lang="en-US" b="1" i="0" baseline="0"/>
            <a:t> </a:t>
          </a:r>
          <a:r>
            <a:rPr lang="en-US" b="1" i="0" baseline="0" err="1"/>
            <a:t>kontaktnoj</a:t>
          </a:r>
          <a:r>
            <a:rPr lang="en-US" b="1" i="0" baseline="0"/>
            <a:t> </a:t>
          </a:r>
          <a:r>
            <a:rPr lang="en-US" b="1" i="0" baseline="0" err="1"/>
            <a:t>točki</a:t>
          </a:r>
          <a:r>
            <a:rPr lang="hr-HR" b="1" i="0" baseline="0"/>
            <a:t> – nama!</a:t>
          </a:r>
          <a:endParaRPr lang="hr-HR"/>
        </a:p>
      </dgm:t>
    </dgm:pt>
    <dgm:pt modelId="{88BB2C18-187D-4887-9D21-145218835D5F}" type="parTrans" cxnId="{453297AC-F1E5-41E7-8752-7BCC893BD411}">
      <dgm:prSet/>
      <dgm:spPr/>
      <dgm:t>
        <a:bodyPr/>
        <a:lstStyle/>
        <a:p>
          <a:endParaRPr lang="hr-HR"/>
        </a:p>
      </dgm:t>
    </dgm:pt>
    <dgm:pt modelId="{44CDE303-356D-42EE-AAD9-E2855761905F}" type="sibTrans" cxnId="{453297AC-F1E5-41E7-8752-7BCC893BD411}">
      <dgm:prSet/>
      <dgm:spPr/>
      <dgm:t>
        <a:bodyPr/>
        <a:lstStyle/>
        <a:p>
          <a:endParaRPr lang="hr-HR"/>
        </a:p>
      </dgm:t>
    </dgm:pt>
    <dgm:pt modelId="{522B833E-43D3-4C40-ACDC-0C1A97477DB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n-US" b="0" i="0" baseline="0" err="1"/>
            <a:t>Fokusirajte</a:t>
          </a:r>
          <a:r>
            <a:rPr lang="en-US" b="0" i="0" baseline="0"/>
            <a:t> </a:t>
          </a:r>
          <a:r>
            <a:rPr lang="en-US" b="0" i="0" baseline="0" err="1"/>
            <a:t>projektne</a:t>
          </a:r>
          <a:r>
            <a:rPr lang="en-US" b="0" i="0" baseline="0"/>
            <a:t> </a:t>
          </a:r>
          <a:r>
            <a:rPr lang="en-US" b="0" i="0" baseline="0" err="1"/>
            <a:t>aktivnosti</a:t>
          </a:r>
          <a:r>
            <a:rPr lang="en-US" b="0" i="0" baseline="0"/>
            <a:t> u </a:t>
          </a:r>
          <a:r>
            <a:rPr lang="en-US" b="0" i="0" baseline="0" err="1"/>
            <a:t>skladu</a:t>
          </a:r>
          <a:r>
            <a:rPr lang="en-US" b="0" i="0" baseline="0"/>
            <a:t> s </a:t>
          </a:r>
          <a:r>
            <a:rPr lang="en-US" b="0" i="0" baseline="0" err="1"/>
            <a:t>ciljem</a:t>
          </a:r>
          <a:r>
            <a:rPr lang="en-US" b="0" i="0" baseline="0"/>
            <a:t> </a:t>
          </a:r>
          <a:r>
            <a:rPr lang="en-US" b="0" i="0" baseline="0" err="1"/>
            <a:t>projekta</a:t>
          </a:r>
          <a:r>
            <a:rPr lang="en-US" b="0" i="0" baseline="0"/>
            <a:t> </a:t>
          </a:r>
          <a:r>
            <a:rPr lang="en-US" b="0" i="0" baseline="0" err="1"/>
            <a:t>i</a:t>
          </a:r>
          <a:r>
            <a:rPr lang="en-US" b="0" i="0" baseline="0"/>
            <a:t> </a:t>
          </a:r>
          <a:r>
            <a:rPr lang="en-US" b="0" i="0" baseline="0" err="1"/>
            <a:t>izgradite</a:t>
          </a:r>
          <a:r>
            <a:rPr lang="en-US" b="0" i="0" baseline="0"/>
            <a:t> </a:t>
          </a:r>
          <a:r>
            <a:rPr lang="en-US" b="1" i="0" baseline="0" err="1"/>
            <a:t>vjerodostojnu</a:t>
          </a:r>
          <a:r>
            <a:rPr lang="en-US" b="1" i="0" baseline="0"/>
            <a:t> </a:t>
          </a:r>
          <a:r>
            <a:rPr lang="en-US" b="1" i="0" baseline="0" err="1"/>
            <a:t>projektnu</a:t>
          </a:r>
          <a:r>
            <a:rPr lang="en-US" b="1" i="0" baseline="0"/>
            <a:t> </a:t>
          </a:r>
          <a:r>
            <a:rPr lang="en-US" b="1" i="0" baseline="0" err="1"/>
            <a:t>logiku</a:t>
          </a:r>
          <a:r>
            <a:rPr lang="en-US" b="1" i="0" baseline="0"/>
            <a:t> </a:t>
          </a:r>
          <a:endParaRPr lang="hr-HR"/>
        </a:p>
      </dgm:t>
    </dgm:pt>
    <dgm:pt modelId="{081D706D-9410-4EA6-955C-6E514A494956}" type="parTrans" cxnId="{66F1C88B-F244-4DDE-BBE5-F22DE134EB5F}">
      <dgm:prSet/>
      <dgm:spPr/>
      <dgm:t>
        <a:bodyPr/>
        <a:lstStyle/>
        <a:p>
          <a:endParaRPr lang="hr-HR"/>
        </a:p>
      </dgm:t>
    </dgm:pt>
    <dgm:pt modelId="{F267C7E7-FC75-49A0-A223-A98F6844CAEC}" type="sibTrans" cxnId="{66F1C88B-F244-4DDE-BBE5-F22DE134EB5F}">
      <dgm:prSet/>
      <dgm:spPr/>
      <dgm:t>
        <a:bodyPr/>
        <a:lstStyle/>
        <a:p>
          <a:endParaRPr lang="hr-HR"/>
        </a:p>
      </dgm:t>
    </dgm:pt>
    <dgm:pt modelId="{A4D76C9A-67B0-4BC1-93E0-927AEE29FC8C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n-US" b="0" i="0" baseline="0" err="1"/>
            <a:t>Oformite</a:t>
          </a:r>
          <a:r>
            <a:rPr lang="en-US" b="0" i="0" baseline="0"/>
            <a:t> </a:t>
          </a:r>
          <a:r>
            <a:rPr lang="en-US" b="0" i="0" baseline="0" err="1"/>
            <a:t>relevatni</a:t>
          </a:r>
          <a:r>
            <a:rPr lang="en-US" b="0" i="0" baseline="0"/>
            <a:t> </a:t>
          </a:r>
          <a:r>
            <a:rPr lang="en-US" b="1" i="0" baseline="0" err="1"/>
            <a:t>partnerski</a:t>
          </a:r>
          <a:r>
            <a:rPr lang="en-US" b="1" i="0" baseline="0"/>
            <a:t> </a:t>
          </a:r>
          <a:r>
            <a:rPr lang="en-US" b="1" i="0" baseline="0" err="1"/>
            <a:t>konzorcij</a:t>
          </a:r>
          <a:endParaRPr lang="hr-HR"/>
        </a:p>
      </dgm:t>
    </dgm:pt>
    <dgm:pt modelId="{5594CB06-6E0B-41C2-B414-2B71567F380D}" type="parTrans" cxnId="{5F552D0A-5FFC-46F1-B1A5-C9928B89F262}">
      <dgm:prSet/>
      <dgm:spPr/>
      <dgm:t>
        <a:bodyPr/>
        <a:lstStyle/>
        <a:p>
          <a:endParaRPr lang="hr-HR"/>
        </a:p>
      </dgm:t>
    </dgm:pt>
    <dgm:pt modelId="{CA57CCD2-22BA-4B24-872D-4F598058CD65}" type="sibTrans" cxnId="{5F552D0A-5FFC-46F1-B1A5-C9928B89F262}">
      <dgm:prSet/>
      <dgm:spPr/>
      <dgm:t>
        <a:bodyPr/>
        <a:lstStyle/>
        <a:p>
          <a:endParaRPr lang="hr-HR"/>
        </a:p>
      </dgm:t>
    </dgm:pt>
    <dgm:pt modelId="{3E4CC0EA-E623-4C00-BD58-D63BB559B59F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en-US" b="0" i="0" baseline="0" err="1"/>
            <a:t>Adekvatno</a:t>
          </a:r>
          <a:r>
            <a:rPr lang="en-US" b="0" i="0" baseline="0"/>
            <a:t> </a:t>
          </a:r>
          <a:r>
            <a:rPr lang="en-US" b="0" i="0" baseline="0" err="1"/>
            <a:t>povežite</a:t>
          </a:r>
          <a:r>
            <a:rPr lang="en-US" b="0" i="0" baseline="0"/>
            <a:t> </a:t>
          </a:r>
          <a:r>
            <a:rPr lang="en-US" b="1" i="0" baseline="0" err="1"/>
            <a:t>proračun</a:t>
          </a:r>
          <a:r>
            <a:rPr lang="en-US" b="1" i="0" baseline="0"/>
            <a:t> s </a:t>
          </a:r>
          <a:r>
            <a:rPr lang="en-US" b="1" i="0" baseline="0" err="1"/>
            <a:t>projektnim</a:t>
          </a:r>
          <a:r>
            <a:rPr lang="en-US" b="1" i="0" baseline="0"/>
            <a:t> </a:t>
          </a:r>
          <a:r>
            <a:rPr lang="en-US" b="1" i="0" baseline="0" err="1"/>
            <a:t>aktivnostima</a:t>
          </a:r>
          <a:r>
            <a:rPr lang="en-US" b="1" i="0" baseline="0"/>
            <a:t> </a:t>
          </a:r>
          <a:r>
            <a:rPr lang="en-US" b="0" i="0" baseline="0"/>
            <a:t>– </a:t>
          </a:r>
          <a:r>
            <a:rPr lang="en-US" b="0" i="0" baseline="0" err="1"/>
            <a:t>provjerite</a:t>
          </a:r>
          <a:r>
            <a:rPr lang="en-US" b="0" i="0" baseline="0"/>
            <a:t> </a:t>
          </a:r>
          <a:r>
            <a:rPr lang="en-US" b="0" i="0" baseline="0" err="1"/>
            <a:t>vrijednost</a:t>
          </a:r>
          <a:r>
            <a:rPr lang="en-US" b="0" i="0" baseline="0"/>
            <a:t> za </a:t>
          </a:r>
          <a:r>
            <a:rPr lang="en-US" b="0" i="0" baseline="0" err="1"/>
            <a:t>novac</a:t>
          </a:r>
          <a:endParaRPr lang="hr-HR"/>
        </a:p>
      </dgm:t>
    </dgm:pt>
    <dgm:pt modelId="{6A9BCE53-90EA-4D3B-ABB3-847D86F53498}" type="parTrans" cxnId="{8EE3932F-8BE6-4824-9387-F4DB075204F5}">
      <dgm:prSet/>
      <dgm:spPr/>
      <dgm:t>
        <a:bodyPr/>
        <a:lstStyle/>
        <a:p>
          <a:endParaRPr lang="hr-HR"/>
        </a:p>
      </dgm:t>
    </dgm:pt>
    <dgm:pt modelId="{50579F95-6BDD-418B-AD41-E7357D1236D3}" type="sibTrans" cxnId="{8EE3932F-8BE6-4824-9387-F4DB075204F5}">
      <dgm:prSet/>
      <dgm:spPr/>
      <dgm:t>
        <a:bodyPr/>
        <a:lstStyle/>
        <a:p>
          <a:endParaRPr lang="hr-HR"/>
        </a:p>
      </dgm:t>
    </dgm:pt>
    <dgm:pt modelId="{DF5AC951-5B41-43D2-AD2C-7B562AC4E979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</dgm:spPr>
      <dgm:t>
        <a:bodyPr/>
        <a:lstStyle/>
        <a:p>
          <a:r>
            <a:rPr lang="en-US" b="0" i="0" baseline="0" err="1"/>
            <a:t>Slijedite</a:t>
          </a:r>
          <a:r>
            <a:rPr lang="en-US" b="0" i="0" baseline="0"/>
            <a:t> </a:t>
          </a:r>
          <a:r>
            <a:rPr lang="en-US" b="0" i="0" baseline="0" err="1"/>
            <a:t>projektni</a:t>
          </a:r>
          <a:r>
            <a:rPr lang="en-US" b="0" i="0" baseline="0"/>
            <a:t> </a:t>
          </a:r>
          <a:r>
            <a:rPr lang="en-US" b="0" i="0" baseline="0" err="1"/>
            <a:t>obrazac</a:t>
          </a:r>
          <a:r>
            <a:rPr lang="en-US" b="0" i="0" baseline="0"/>
            <a:t> </a:t>
          </a:r>
          <a:r>
            <a:rPr lang="en-US" b="0" i="0" baseline="0" err="1"/>
            <a:t>i</a:t>
          </a:r>
          <a:r>
            <a:rPr lang="en-US" b="0" i="0" baseline="0"/>
            <a:t> </a:t>
          </a:r>
          <a:r>
            <a:rPr lang="en-US" b="0" i="0" baseline="0" err="1"/>
            <a:t>upute</a:t>
          </a:r>
          <a:r>
            <a:rPr lang="en-US" b="0" i="0" baseline="0"/>
            <a:t> </a:t>
          </a:r>
          <a:r>
            <a:rPr lang="en-US" b="0" i="0" baseline="0" err="1"/>
            <a:t>prilikom</a:t>
          </a:r>
          <a:r>
            <a:rPr lang="en-US" b="0" i="0" baseline="0"/>
            <a:t> </a:t>
          </a:r>
          <a:r>
            <a:rPr lang="en-US" b="1" i="0" baseline="0" err="1"/>
            <a:t>pisanja</a:t>
          </a:r>
          <a:r>
            <a:rPr lang="en-US" b="1" i="0" baseline="0"/>
            <a:t> </a:t>
          </a:r>
          <a:r>
            <a:rPr lang="en-US" b="1" i="0" baseline="0" err="1"/>
            <a:t>projekta</a:t>
          </a:r>
          <a:endParaRPr lang="hr-HR"/>
        </a:p>
      </dgm:t>
    </dgm:pt>
    <dgm:pt modelId="{5CBB1BE6-66BD-41D8-AB39-3F10271BEBAC}" type="parTrans" cxnId="{4CD0C212-8E03-41F7-9F5F-43D1691D58EC}">
      <dgm:prSet/>
      <dgm:spPr/>
      <dgm:t>
        <a:bodyPr/>
        <a:lstStyle/>
        <a:p>
          <a:endParaRPr lang="hr-HR"/>
        </a:p>
      </dgm:t>
    </dgm:pt>
    <dgm:pt modelId="{A55838FE-B09B-4D2C-9852-2B43AC362A03}" type="sibTrans" cxnId="{4CD0C212-8E03-41F7-9F5F-43D1691D58EC}">
      <dgm:prSet/>
      <dgm:spPr/>
      <dgm:t>
        <a:bodyPr/>
        <a:lstStyle/>
        <a:p>
          <a:endParaRPr lang="hr-HR"/>
        </a:p>
      </dgm:t>
    </dgm:pt>
    <dgm:pt modelId="{4F54A8BF-0E26-4763-A09D-CD24EA4CCF5B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US" b="1" i="0" baseline="0"/>
            <a:t>Završni pregled </a:t>
          </a:r>
          <a:r>
            <a:rPr lang="en-US" b="0" i="0" baseline="0"/>
            <a:t>prijedloga</a:t>
          </a:r>
          <a:endParaRPr lang="hr-HR"/>
        </a:p>
      </dgm:t>
    </dgm:pt>
    <dgm:pt modelId="{333AB75B-D8F6-439C-8FC0-4E5A2316E61B}" type="parTrans" cxnId="{7FBD78C4-30F3-417D-8ECC-4107C30652FA}">
      <dgm:prSet/>
      <dgm:spPr/>
      <dgm:t>
        <a:bodyPr/>
        <a:lstStyle/>
        <a:p>
          <a:endParaRPr lang="hr-HR"/>
        </a:p>
      </dgm:t>
    </dgm:pt>
    <dgm:pt modelId="{9E153C03-22E3-462F-95BC-0CDE09B0711B}" type="sibTrans" cxnId="{7FBD78C4-30F3-417D-8ECC-4107C30652FA}">
      <dgm:prSet/>
      <dgm:spPr/>
      <dgm:t>
        <a:bodyPr/>
        <a:lstStyle/>
        <a:p>
          <a:endParaRPr lang="hr-HR"/>
        </a:p>
      </dgm:t>
    </dgm:pt>
    <dgm:pt modelId="{42BF487B-C5E9-4BD0-8144-CBECDD863AB2}">
      <dgm:prSet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r="100000" b="100000"/>
          </a:path>
          <a:tileRect l="-100000" t="-100000"/>
        </a:gradFill>
      </dgm:spPr>
      <dgm:t>
        <a:bodyPr/>
        <a:lstStyle/>
        <a:p>
          <a:r>
            <a:rPr lang="en-US" b="0" i="0" baseline="0"/>
            <a:t>Podnesite projektni prijedlog </a:t>
          </a:r>
          <a:r>
            <a:rPr lang="en-US" b="1" i="0" baseline="0"/>
            <a:t>više puta</a:t>
          </a:r>
          <a:endParaRPr lang="hr-HR"/>
        </a:p>
      </dgm:t>
    </dgm:pt>
    <dgm:pt modelId="{61CE6688-98DC-450B-AE41-CD6BFDE251D6}" type="parTrans" cxnId="{4AA2C0CE-0524-45E3-9208-6DD00D7FDF3B}">
      <dgm:prSet/>
      <dgm:spPr/>
      <dgm:t>
        <a:bodyPr/>
        <a:lstStyle/>
        <a:p>
          <a:endParaRPr lang="hr-HR"/>
        </a:p>
      </dgm:t>
    </dgm:pt>
    <dgm:pt modelId="{D6F66B8A-00D3-45B1-8366-78F786C35BAA}" type="sibTrans" cxnId="{4AA2C0CE-0524-45E3-9208-6DD00D7FDF3B}">
      <dgm:prSet/>
      <dgm:spPr/>
      <dgm:t>
        <a:bodyPr/>
        <a:lstStyle/>
        <a:p>
          <a:endParaRPr lang="hr-HR"/>
        </a:p>
      </dgm:t>
    </dgm:pt>
    <dgm:pt modelId="{AE8C941C-E639-426D-A4FA-E55D90C7CA35}" type="pres">
      <dgm:prSet presAssocID="{4612C5A3-277E-4D52-A633-47542D0018A2}" presName="diagram" presStyleCnt="0">
        <dgm:presLayoutVars>
          <dgm:dir/>
          <dgm:resizeHandles val="exact"/>
        </dgm:presLayoutVars>
      </dgm:prSet>
      <dgm:spPr/>
    </dgm:pt>
    <dgm:pt modelId="{946F85F3-7645-4C01-968F-A25226EB99B9}" type="pres">
      <dgm:prSet presAssocID="{E0AB8AD7-932F-4687-937C-0AF56762A8A4}" presName="node" presStyleLbl="node1" presStyleIdx="0" presStyleCnt="8">
        <dgm:presLayoutVars>
          <dgm:bulletEnabled val="1"/>
        </dgm:presLayoutVars>
      </dgm:prSet>
      <dgm:spPr/>
    </dgm:pt>
    <dgm:pt modelId="{B6D8A476-E6AA-4897-8B30-74421BD32B70}" type="pres">
      <dgm:prSet presAssocID="{239B1521-B5B7-4B0C-B6F0-189A53945E31}" presName="sibTrans" presStyleCnt="0"/>
      <dgm:spPr/>
    </dgm:pt>
    <dgm:pt modelId="{F70B71F2-D0EF-4F88-A5D9-764B94421F5F}" type="pres">
      <dgm:prSet presAssocID="{89DFCA6C-B0D6-4C3B-A5E5-DE674BC59D1C}" presName="node" presStyleLbl="node1" presStyleIdx="1" presStyleCnt="8">
        <dgm:presLayoutVars>
          <dgm:bulletEnabled val="1"/>
        </dgm:presLayoutVars>
      </dgm:prSet>
      <dgm:spPr/>
    </dgm:pt>
    <dgm:pt modelId="{A0F16863-898F-4D22-B1D5-DADAE2AE886E}" type="pres">
      <dgm:prSet presAssocID="{44CDE303-356D-42EE-AAD9-E2855761905F}" presName="sibTrans" presStyleCnt="0"/>
      <dgm:spPr/>
    </dgm:pt>
    <dgm:pt modelId="{A85BBD00-A5BD-4CCC-A0B6-92D2DC2305FC}" type="pres">
      <dgm:prSet presAssocID="{522B833E-43D3-4C40-ACDC-0C1A97477DBB}" presName="node" presStyleLbl="node1" presStyleIdx="2" presStyleCnt="8">
        <dgm:presLayoutVars>
          <dgm:bulletEnabled val="1"/>
        </dgm:presLayoutVars>
      </dgm:prSet>
      <dgm:spPr/>
    </dgm:pt>
    <dgm:pt modelId="{44637846-35FF-4F58-A359-F0425A59C957}" type="pres">
      <dgm:prSet presAssocID="{F267C7E7-FC75-49A0-A223-A98F6844CAEC}" presName="sibTrans" presStyleCnt="0"/>
      <dgm:spPr/>
    </dgm:pt>
    <dgm:pt modelId="{C4B683AC-5490-47EF-8DCA-66BF4F72D70C}" type="pres">
      <dgm:prSet presAssocID="{A4D76C9A-67B0-4BC1-93E0-927AEE29FC8C}" presName="node" presStyleLbl="node1" presStyleIdx="3" presStyleCnt="8">
        <dgm:presLayoutVars>
          <dgm:bulletEnabled val="1"/>
        </dgm:presLayoutVars>
      </dgm:prSet>
      <dgm:spPr/>
    </dgm:pt>
    <dgm:pt modelId="{EBDBB80F-2AB6-4D9E-A0CF-3A409ABC8210}" type="pres">
      <dgm:prSet presAssocID="{CA57CCD2-22BA-4B24-872D-4F598058CD65}" presName="sibTrans" presStyleCnt="0"/>
      <dgm:spPr/>
    </dgm:pt>
    <dgm:pt modelId="{84DDDF21-5F37-443F-B5AE-B62CE6432D8A}" type="pres">
      <dgm:prSet presAssocID="{3E4CC0EA-E623-4C00-BD58-D63BB559B59F}" presName="node" presStyleLbl="node1" presStyleIdx="4" presStyleCnt="8">
        <dgm:presLayoutVars>
          <dgm:bulletEnabled val="1"/>
        </dgm:presLayoutVars>
      </dgm:prSet>
      <dgm:spPr/>
    </dgm:pt>
    <dgm:pt modelId="{32CDCA2E-FC12-4C33-8183-8BDE6AD4D593}" type="pres">
      <dgm:prSet presAssocID="{50579F95-6BDD-418B-AD41-E7357D1236D3}" presName="sibTrans" presStyleCnt="0"/>
      <dgm:spPr/>
    </dgm:pt>
    <dgm:pt modelId="{B2586D2B-BB5A-49CB-91E8-97D9A9AB3641}" type="pres">
      <dgm:prSet presAssocID="{DF5AC951-5B41-43D2-AD2C-7B562AC4E979}" presName="node" presStyleLbl="node1" presStyleIdx="5" presStyleCnt="8">
        <dgm:presLayoutVars>
          <dgm:bulletEnabled val="1"/>
        </dgm:presLayoutVars>
      </dgm:prSet>
      <dgm:spPr/>
    </dgm:pt>
    <dgm:pt modelId="{AD4D8C4A-5CD6-40F7-AB1A-2996E94CC3AA}" type="pres">
      <dgm:prSet presAssocID="{A55838FE-B09B-4D2C-9852-2B43AC362A03}" presName="sibTrans" presStyleCnt="0"/>
      <dgm:spPr/>
    </dgm:pt>
    <dgm:pt modelId="{B683E2A4-9CC1-406A-A50C-6D6E490A02AD}" type="pres">
      <dgm:prSet presAssocID="{4F54A8BF-0E26-4763-A09D-CD24EA4CCF5B}" presName="node" presStyleLbl="node1" presStyleIdx="6" presStyleCnt="8">
        <dgm:presLayoutVars>
          <dgm:bulletEnabled val="1"/>
        </dgm:presLayoutVars>
      </dgm:prSet>
      <dgm:spPr/>
    </dgm:pt>
    <dgm:pt modelId="{D3ED50A0-66EE-41F1-8813-28D1CAF40D23}" type="pres">
      <dgm:prSet presAssocID="{9E153C03-22E3-462F-95BC-0CDE09B0711B}" presName="sibTrans" presStyleCnt="0"/>
      <dgm:spPr/>
    </dgm:pt>
    <dgm:pt modelId="{08DA6BF4-BB68-44FA-BF9B-BC29C0AB52E7}" type="pres">
      <dgm:prSet presAssocID="{42BF487B-C5E9-4BD0-8144-CBECDD863AB2}" presName="node" presStyleLbl="node1" presStyleIdx="7" presStyleCnt="8">
        <dgm:presLayoutVars>
          <dgm:bulletEnabled val="1"/>
        </dgm:presLayoutVars>
      </dgm:prSet>
      <dgm:spPr/>
    </dgm:pt>
  </dgm:ptLst>
  <dgm:cxnLst>
    <dgm:cxn modelId="{5F552D0A-5FFC-46F1-B1A5-C9928B89F262}" srcId="{4612C5A3-277E-4D52-A633-47542D0018A2}" destId="{A4D76C9A-67B0-4BC1-93E0-927AEE29FC8C}" srcOrd="3" destOrd="0" parTransId="{5594CB06-6E0B-41C2-B414-2B71567F380D}" sibTransId="{CA57CCD2-22BA-4B24-872D-4F598058CD65}"/>
    <dgm:cxn modelId="{4CD0C212-8E03-41F7-9F5F-43D1691D58EC}" srcId="{4612C5A3-277E-4D52-A633-47542D0018A2}" destId="{DF5AC951-5B41-43D2-AD2C-7B562AC4E979}" srcOrd="5" destOrd="0" parTransId="{5CBB1BE6-66BD-41D8-AB39-3F10271BEBAC}" sibTransId="{A55838FE-B09B-4D2C-9852-2B43AC362A03}"/>
    <dgm:cxn modelId="{E2F00F25-95B8-4983-837D-B696BE55ACEB}" type="presOf" srcId="{A4D76C9A-67B0-4BC1-93E0-927AEE29FC8C}" destId="{C4B683AC-5490-47EF-8DCA-66BF4F72D70C}" srcOrd="0" destOrd="0" presId="urn:microsoft.com/office/officeart/2005/8/layout/default"/>
    <dgm:cxn modelId="{8EE3932F-8BE6-4824-9387-F4DB075204F5}" srcId="{4612C5A3-277E-4D52-A633-47542D0018A2}" destId="{3E4CC0EA-E623-4C00-BD58-D63BB559B59F}" srcOrd="4" destOrd="0" parTransId="{6A9BCE53-90EA-4D3B-ABB3-847D86F53498}" sibTransId="{50579F95-6BDD-418B-AD41-E7357D1236D3}"/>
    <dgm:cxn modelId="{6DCAA46D-EE14-4DF8-9647-6E24EB10ECE9}" srcId="{4612C5A3-277E-4D52-A633-47542D0018A2}" destId="{E0AB8AD7-932F-4687-937C-0AF56762A8A4}" srcOrd="0" destOrd="0" parTransId="{7F2D4F87-9917-4D58-8363-C6645C235BCF}" sibTransId="{239B1521-B5B7-4B0C-B6F0-189A53945E31}"/>
    <dgm:cxn modelId="{06426B4F-E424-459F-9EE1-FFBDA4557E76}" type="presOf" srcId="{42BF487B-C5E9-4BD0-8144-CBECDD863AB2}" destId="{08DA6BF4-BB68-44FA-BF9B-BC29C0AB52E7}" srcOrd="0" destOrd="0" presId="urn:microsoft.com/office/officeart/2005/8/layout/default"/>
    <dgm:cxn modelId="{95ECC653-42A2-4B24-A330-C9D9F460707E}" type="presOf" srcId="{DF5AC951-5B41-43D2-AD2C-7B562AC4E979}" destId="{B2586D2B-BB5A-49CB-91E8-97D9A9AB3641}" srcOrd="0" destOrd="0" presId="urn:microsoft.com/office/officeart/2005/8/layout/default"/>
    <dgm:cxn modelId="{299F5359-8AE8-4DB2-9A3B-214FE27CD6BA}" type="presOf" srcId="{4F54A8BF-0E26-4763-A09D-CD24EA4CCF5B}" destId="{B683E2A4-9CC1-406A-A50C-6D6E490A02AD}" srcOrd="0" destOrd="0" presId="urn:microsoft.com/office/officeart/2005/8/layout/default"/>
    <dgm:cxn modelId="{3093A883-94E2-4640-ACB4-67C6E93EC8A6}" type="presOf" srcId="{4612C5A3-277E-4D52-A633-47542D0018A2}" destId="{AE8C941C-E639-426D-A4FA-E55D90C7CA35}" srcOrd="0" destOrd="0" presId="urn:microsoft.com/office/officeart/2005/8/layout/default"/>
    <dgm:cxn modelId="{66F1C88B-F244-4DDE-BBE5-F22DE134EB5F}" srcId="{4612C5A3-277E-4D52-A633-47542D0018A2}" destId="{522B833E-43D3-4C40-ACDC-0C1A97477DBB}" srcOrd="2" destOrd="0" parTransId="{081D706D-9410-4EA6-955C-6E514A494956}" sibTransId="{F267C7E7-FC75-49A0-A223-A98F6844CAEC}"/>
    <dgm:cxn modelId="{4624B790-A101-4F4E-8F4C-565ECA8361BA}" type="presOf" srcId="{522B833E-43D3-4C40-ACDC-0C1A97477DBB}" destId="{A85BBD00-A5BD-4CCC-A0B6-92D2DC2305FC}" srcOrd="0" destOrd="0" presId="urn:microsoft.com/office/officeart/2005/8/layout/default"/>
    <dgm:cxn modelId="{87056F9A-70C7-469D-88DC-608D383DCD08}" type="presOf" srcId="{89DFCA6C-B0D6-4C3B-A5E5-DE674BC59D1C}" destId="{F70B71F2-D0EF-4F88-A5D9-764B94421F5F}" srcOrd="0" destOrd="0" presId="urn:microsoft.com/office/officeart/2005/8/layout/default"/>
    <dgm:cxn modelId="{453297AC-F1E5-41E7-8752-7BCC893BD411}" srcId="{4612C5A3-277E-4D52-A633-47542D0018A2}" destId="{89DFCA6C-B0D6-4C3B-A5E5-DE674BC59D1C}" srcOrd="1" destOrd="0" parTransId="{88BB2C18-187D-4887-9D21-145218835D5F}" sibTransId="{44CDE303-356D-42EE-AAD9-E2855761905F}"/>
    <dgm:cxn modelId="{7FBD78C4-30F3-417D-8ECC-4107C30652FA}" srcId="{4612C5A3-277E-4D52-A633-47542D0018A2}" destId="{4F54A8BF-0E26-4763-A09D-CD24EA4CCF5B}" srcOrd="6" destOrd="0" parTransId="{333AB75B-D8F6-439C-8FC0-4E5A2316E61B}" sibTransId="{9E153C03-22E3-462F-95BC-0CDE09B0711B}"/>
    <dgm:cxn modelId="{4AA2C0CE-0524-45E3-9208-6DD00D7FDF3B}" srcId="{4612C5A3-277E-4D52-A633-47542D0018A2}" destId="{42BF487B-C5E9-4BD0-8144-CBECDD863AB2}" srcOrd="7" destOrd="0" parTransId="{61CE6688-98DC-450B-AE41-CD6BFDE251D6}" sibTransId="{D6F66B8A-00D3-45B1-8366-78F786C35BAA}"/>
    <dgm:cxn modelId="{BD2646D5-5DE1-4F23-B754-F05CC18664B9}" type="presOf" srcId="{3E4CC0EA-E623-4C00-BD58-D63BB559B59F}" destId="{84DDDF21-5F37-443F-B5AE-B62CE6432D8A}" srcOrd="0" destOrd="0" presId="urn:microsoft.com/office/officeart/2005/8/layout/default"/>
    <dgm:cxn modelId="{1773D4F7-72BD-4C1B-813A-6E22007E57E2}" type="presOf" srcId="{E0AB8AD7-932F-4687-937C-0AF56762A8A4}" destId="{946F85F3-7645-4C01-968F-A25226EB99B9}" srcOrd="0" destOrd="0" presId="urn:microsoft.com/office/officeart/2005/8/layout/default"/>
    <dgm:cxn modelId="{2057427C-5276-4956-87B4-71E9884D5438}" type="presParOf" srcId="{AE8C941C-E639-426D-A4FA-E55D90C7CA35}" destId="{946F85F3-7645-4C01-968F-A25226EB99B9}" srcOrd="0" destOrd="0" presId="urn:microsoft.com/office/officeart/2005/8/layout/default"/>
    <dgm:cxn modelId="{DDA4F278-3034-4989-9AA9-FFC4ACCF18DF}" type="presParOf" srcId="{AE8C941C-E639-426D-A4FA-E55D90C7CA35}" destId="{B6D8A476-E6AA-4897-8B30-74421BD32B70}" srcOrd="1" destOrd="0" presId="urn:microsoft.com/office/officeart/2005/8/layout/default"/>
    <dgm:cxn modelId="{2BA4C1D5-7B87-43E6-A732-0EAC1E6C0E53}" type="presParOf" srcId="{AE8C941C-E639-426D-A4FA-E55D90C7CA35}" destId="{F70B71F2-D0EF-4F88-A5D9-764B94421F5F}" srcOrd="2" destOrd="0" presId="urn:microsoft.com/office/officeart/2005/8/layout/default"/>
    <dgm:cxn modelId="{C3E750FB-7B85-46F7-BFC6-0AA192009BB4}" type="presParOf" srcId="{AE8C941C-E639-426D-A4FA-E55D90C7CA35}" destId="{A0F16863-898F-4D22-B1D5-DADAE2AE886E}" srcOrd="3" destOrd="0" presId="urn:microsoft.com/office/officeart/2005/8/layout/default"/>
    <dgm:cxn modelId="{F3B82378-E90D-409F-A7A2-5682C1DB1CD9}" type="presParOf" srcId="{AE8C941C-E639-426D-A4FA-E55D90C7CA35}" destId="{A85BBD00-A5BD-4CCC-A0B6-92D2DC2305FC}" srcOrd="4" destOrd="0" presId="urn:microsoft.com/office/officeart/2005/8/layout/default"/>
    <dgm:cxn modelId="{024785D6-433C-4F2C-9A9F-D0A84210639F}" type="presParOf" srcId="{AE8C941C-E639-426D-A4FA-E55D90C7CA35}" destId="{44637846-35FF-4F58-A359-F0425A59C957}" srcOrd="5" destOrd="0" presId="urn:microsoft.com/office/officeart/2005/8/layout/default"/>
    <dgm:cxn modelId="{BED782D7-FE9D-49BA-A764-B294DB1F8938}" type="presParOf" srcId="{AE8C941C-E639-426D-A4FA-E55D90C7CA35}" destId="{C4B683AC-5490-47EF-8DCA-66BF4F72D70C}" srcOrd="6" destOrd="0" presId="urn:microsoft.com/office/officeart/2005/8/layout/default"/>
    <dgm:cxn modelId="{026CBC5C-6FEE-4A52-A6E9-22F0F2307721}" type="presParOf" srcId="{AE8C941C-E639-426D-A4FA-E55D90C7CA35}" destId="{EBDBB80F-2AB6-4D9E-A0CF-3A409ABC8210}" srcOrd="7" destOrd="0" presId="urn:microsoft.com/office/officeart/2005/8/layout/default"/>
    <dgm:cxn modelId="{510160A3-34B2-4D4F-BFCD-E28F3046785F}" type="presParOf" srcId="{AE8C941C-E639-426D-A4FA-E55D90C7CA35}" destId="{84DDDF21-5F37-443F-B5AE-B62CE6432D8A}" srcOrd="8" destOrd="0" presId="urn:microsoft.com/office/officeart/2005/8/layout/default"/>
    <dgm:cxn modelId="{4986AB61-0288-4DB7-A770-75CB2498F825}" type="presParOf" srcId="{AE8C941C-E639-426D-A4FA-E55D90C7CA35}" destId="{32CDCA2E-FC12-4C33-8183-8BDE6AD4D593}" srcOrd="9" destOrd="0" presId="urn:microsoft.com/office/officeart/2005/8/layout/default"/>
    <dgm:cxn modelId="{B052567D-F4CC-489C-93F9-55153738D9C2}" type="presParOf" srcId="{AE8C941C-E639-426D-A4FA-E55D90C7CA35}" destId="{B2586D2B-BB5A-49CB-91E8-97D9A9AB3641}" srcOrd="10" destOrd="0" presId="urn:microsoft.com/office/officeart/2005/8/layout/default"/>
    <dgm:cxn modelId="{C98B4925-F048-47B8-93A0-C34676F32EBA}" type="presParOf" srcId="{AE8C941C-E639-426D-A4FA-E55D90C7CA35}" destId="{AD4D8C4A-5CD6-40F7-AB1A-2996E94CC3AA}" srcOrd="11" destOrd="0" presId="urn:microsoft.com/office/officeart/2005/8/layout/default"/>
    <dgm:cxn modelId="{A9D993CC-84B0-41DC-ADEE-B303E7EC1DEB}" type="presParOf" srcId="{AE8C941C-E639-426D-A4FA-E55D90C7CA35}" destId="{B683E2A4-9CC1-406A-A50C-6D6E490A02AD}" srcOrd="12" destOrd="0" presId="urn:microsoft.com/office/officeart/2005/8/layout/default"/>
    <dgm:cxn modelId="{8EF35A09-E4C2-4811-83A5-EE62E6777189}" type="presParOf" srcId="{AE8C941C-E639-426D-A4FA-E55D90C7CA35}" destId="{D3ED50A0-66EE-41F1-8813-28D1CAF40D23}" srcOrd="13" destOrd="0" presId="urn:microsoft.com/office/officeart/2005/8/layout/default"/>
    <dgm:cxn modelId="{A3594C61-846F-46B5-8DC2-927EC68D5233}" type="presParOf" srcId="{AE8C941C-E639-426D-A4FA-E55D90C7CA35}" destId="{08DA6BF4-BB68-44FA-BF9B-BC29C0AB52E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A0941D-627E-4605-8F90-0777484F9780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76B6E38E-3CC0-4434-8AB4-09373B816108}">
      <dgm:prSet phldrT="[Text]"/>
      <dgm:spPr/>
      <dgm:t>
        <a:bodyPr/>
        <a:lstStyle/>
        <a:p>
          <a:r>
            <a:rPr lang="hr-HR"/>
            <a:t>Direktiva o energetskoj učinkovitosti / Energy Efficiency Directive (EED)</a:t>
          </a:r>
        </a:p>
      </dgm:t>
    </dgm:pt>
    <dgm:pt modelId="{41B0D8C6-0F92-4DF0-AB10-A2F04DBFDCA8}" type="parTrans" cxnId="{7549ED9E-9F21-4F7E-9FBF-16019744BF4E}">
      <dgm:prSet/>
      <dgm:spPr/>
      <dgm:t>
        <a:bodyPr/>
        <a:lstStyle/>
        <a:p>
          <a:endParaRPr lang="hr-HR"/>
        </a:p>
      </dgm:t>
    </dgm:pt>
    <dgm:pt modelId="{C0DB3374-BA0B-440E-9476-4CC4763E9CA3}" type="sibTrans" cxnId="{7549ED9E-9F21-4F7E-9FBF-16019744BF4E}">
      <dgm:prSet/>
      <dgm:spPr/>
      <dgm:t>
        <a:bodyPr/>
        <a:lstStyle/>
        <a:p>
          <a:endParaRPr lang="hr-HR"/>
        </a:p>
      </dgm:t>
    </dgm:pt>
    <dgm:pt modelId="{8766A656-B7A8-4B48-8135-0996B01C7E99}">
      <dgm:prSet/>
      <dgm:spPr/>
      <dgm:t>
        <a:bodyPr/>
        <a:lstStyle/>
        <a:p>
          <a:r>
            <a:rPr lang="hr-HR"/>
            <a:t>Direktiva o energetskim svojstvima zgrada / Energy Performance of Buildings Directive (EPBD)</a:t>
          </a:r>
        </a:p>
      </dgm:t>
    </dgm:pt>
    <dgm:pt modelId="{2658644E-5066-4724-AF96-39AB280A21CD}" type="parTrans" cxnId="{C91D50B0-4D58-4730-82F6-ADDFCDCF6A6F}">
      <dgm:prSet/>
      <dgm:spPr/>
      <dgm:t>
        <a:bodyPr/>
        <a:lstStyle/>
        <a:p>
          <a:endParaRPr lang="hr-HR"/>
        </a:p>
      </dgm:t>
    </dgm:pt>
    <dgm:pt modelId="{12271394-33B6-46C5-8495-FDD947A3CCA9}" type="sibTrans" cxnId="{C91D50B0-4D58-4730-82F6-ADDFCDCF6A6F}">
      <dgm:prSet/>
      <dgm:spPr/>
      <dgm:t>
        <a:bodyPr/>
        <a:lstStyle/>
        <a:p>
          <a:endParaRPr lang="hr-HR"/>
        </a:p>
      </dgm:t>
    </dgm:pt>
    <dgm:pt modelId="{F00F32D7-ADD8-4B95-AD67-F3477A01A403}">
      <dgm:prSet/>
      <dgm:spPr/>
      <dgm:t>
        <a:bodyPr/>
        <a:lstStyle/>
        <a:p>
          <a:r>
            <a:rPr lang="hr-HR"/>
            <a:t>Direktiva o energiji  iz obnovljivih izvora / Renewable Energy Directive (RED)</a:t>
          </a:r>
        </a:p>
      </dgm:t>
    </dgm:pt>
    <dgm:pt modelId="{24D33014-3C79-44E3-A316-C1BB3627FF28}" type="parTrans" cxnId="{78D6A34C-9661-4658-9456-A4B4AC7A538A}">
      <dgm:prSet/>
      <dgm:spPr/>
      <dgm:t>
        <a:bodyPr/>
        <a:lstStyle/>
        <a:p>
          <a:endParaRPr lang="hr-HR"/>
        </a:p>
      </dgm:t>
    </dgm:pt>
    <dgm:pt modelId="{3E72D6CB-1396-48EE-9E9A-71C513B8983B}" type="sibTrans" cxnId="{78D6A34C-9661-4658-9456-A4B4AC7A538A}">
      <dgm:prSet/>
      <dgm:spPr/>
      <dgm:t>
        <a:bodyPr/>
        <a:lstStyle/>
        <a:p>
          <a:endParaRPr lang="hr-HR"/>
        </a:p>
      </dgm:t>
    </dgm:pt>
    <dgm:pt modelId="{E08C2013-45A0-4540-AF9B-CEC781B81A3D}" type="pres">
      <dgm:prSet presAssocID="{C1A0941D-627E-4605-8F90-0777484F9780}" presName="Name0" presStyleCnt="0">
        <dgm:presLayoutVars>
          <dgm:dir/>
          <dgm:resizeHandles val="exact"/>
        </dgm:presLayoutVars>
      </dgm:prSet>
      <dgm:spPr/>
    </dgm:pt>
    <dgm:pt modelId="{B052E916-52FF-4A8A-8BEB-9D3692502A99}" type="pres">
      <dgm:prSet presAssocID="{C1A0941D-627E-4605-8F90-0777484F9780}" presName="fgShape" presStyleLbl="fgShp" presStyleIdx="0" presStyleCnt="1" custScaleX="103751" custScaleY="105966" custLinFactNeighborX="0" custLinFactNeighborY="-1415"/>
      <dgm:spPr/>
    </dgm:pt>
    <dgm:pt modelId="{EADCF0FF-B42E-486B-850D-AC5C1CAE1AAB}" type="pres">
      <dgm:prSet presAssocID="{C1A0941D-627E-4605-8F90-0777484F9780}" presName="linComp" presStyleCnt="0"/>
      <dgm:spPr/>
    </dgm:pt>
    <dgm:pt modelId="{7768F669-BE7D-4EA5-A77C-8C5D46A35CCE}" type="pres">
      <dgm:prSet presAssocID="{76B6E38E-3CC0-4434-8AB4-09373B816108}" presName="compNode" presStyleCnt="0"/>
      <dgm:spPr/>
    </dgm:pt>
    <dgm:pt modelId="{3F95C03E-E581-46C4-A5E3-8CE83920DDAC}" type="pres">
      <dgm:prSet presAssocID="{76B6E38E-3CC0-4434-8AB4-09373B816108}" presName="bkgdShape" presStyleLbl="node1" presStyleIdx="0" presStyleCnt="3"/>
      <dgm:spPr/>
    </dgm:pt>
    <dgm:pt modelId="{79D8CB5C-E46B-4BFD-A6B5-428EE2DC99E3}" type="pres">
      <dgm:prSet presAssocID="{76B6E38E-3CC0-4434-8AB4-09373B816108}" presName="nodeTx" presStyleLbl="node1" presStyleIdx="0" presStyleCnt="3">
        <dgm:presLayoutVars>
          <dgm:bulletEnabled val="1"/>
        </dgm:presLayoutVars>
      </dgm:prSet>
      <dgm:spPr/>
    </dgm:pt>
    <dgm:pt modelId="{081B4891-7979-40A2-A9D2-384BDFD5059A}" type="pres">
      <dgm:prSet presAssocID="{76B6E38E-3CC0-4434-8AB4-09373B816108}" presName="invisiNode" presStyleLbl="node1" presStyleIdx="0" presStyleCnt="3"/>
      <dgm:spPr/>
    </dgm:pt>
    <dgm:pt modelId="{18F83EEF-E2E3-4CBD-853A-221418797D71}" type="pres">
      <dgm:prSet presAssocID="{76B6E38E-3CC0-4434-8AB4-09373B81610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House with solar panels on roof"/>
        </a:ext>
      </dgm:extLst>
    </dgm:pt>
    <dgm:pt modelId="{3D582171-2A3F-4E4F-A646-63C824E75F6C}" type="pres">
      <dgm:prSet presAssocID="{C0DB3374-BA0B-440E-9476-4CC4763E9CA3}" presName="sibTrans" presStyleLbl="sibTrans2D1" presStyleIdx="0" presStyleCnt="0"/>
      <dgm:spPr/>
    </dgm:pt>
    <dgm:pt modelId="{8BFAD701-ACA8-4B9D-9AD3-0558EF1990DD}" type="pres">
      <dgm:prSet presAssocID="{8766A656-B7A8-4B48-8135-0996B01C7E99}" presName="compNode" presStyleCnt="0"/>
      <dgm:spPr/>
    </dgm:pt>
    <dgm:pt modelId="{1DB12AD6-B05B-4895-9F0C-0A0112862015}" type="pres">
      <dgm:prSet presAssocID="{8766A656-B7A8-4B48-8135-0996B01C7E99}" presName="bkgdShape" presStyleLbl="node1" presStyleIdx="1" presStyleCnt="3"/>
      <dgm:spPr/>
    </dgm:pt>
    <dgm:pt modelId="{28AE8646-0E2C-451F-993F-D51A98378A2E}" type="pres">
      <dgm:prSet presAssocID="{8766A656-B7A8-4B48-8135-0996B01C7E99}" presName="nodeTx" presStyleLbl="node1" presStyleIdx="1" presStyleCnt="3">
        <dgm:presLayoutVars>
          <dgm:bulletEnabled val="1"/>
        </dgm:presLayoutVars>
      </dgm:prSet>
      <dgm:spPr/>
    </dgm:pt>
    <dgm:pt modelId="{C39B0000-EC39-46D7-810A-39C27B09E502}" type="pres">
      <dgm:prSet presAssocID="{8766A656-B7A8-4B48-8135-0996B01C7E99}" presName="invisiNode" presStyleLbl="node1" presStyleIdx="1" presStyleCnt="3"/>
      <dgm:spPr/>
    </dgm:pt>
    <dgm:pt modelId="{8D8AD9A3-1A9B-4B8D-803C-DFBE867F0632}" type="pres">
      <dgm:prSet presAssocID="{8766A656-B7A8-4B48-8135-0996B01C7E99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chitecture facade of a building"/>
        </a:ext>
      </dgm:extLst>
    </dgm:pt>
    <dgm:pt modelId="{5017AEAF-40F2-4FB7-8190-C11EC0FF41BA}" type="pres">
      <dgm:prSet presAssocID="{12271394-33B6-46C5-8495-FDD947A3CCA9}" presName="sibTrans" presStyleLbl="sibTrans2D1" presStyleIdx="0" presStyleCnt="0"/>
      <dgm:spPr/>
    </dgm:pt>
    <dgm:pt modelId="{B3DA71FF-696E-4C21-9683-D4A5A1C2724E}" type="pres">
      <dgm:prSet presAssocID="{F00F32D7-ADD8-4B95-AD67-F3477A01A403}" presName="compNode" presStyleCnt="0"/>
      <dgm:spPr/>
    </dgm:pt>
    <dgm:pt modelId="{62576431-306B-45C7-AA5F-2B99ECB32B65}" type="pres">
      <dgm:prSet presAssocID="{F00F32D7-ADD8-4B95-AD67-F3477A01A403}" presName="bkgdShape" presStyleLbl="node1" presStyleIdx="2" presStyleCnt="3"/>
      <dgm:spPr/>
    </dgm:pt>
    <dgm:pt modelId="{E1D01021-1B4C-41DB-A919-1289DC16463C}" type="pres">
      <dgm:prSet presAssocID="{F00F32D7-ADD8-4B95-AD67-F3477A01A403}" presName="nodeTx" presStyleLbl="node1" presStyleIdx="2" presStyleCnt="3">
        <dgm:presLayoutVars>
          <dgm:bulletEnabled val="1"/>
        </dgm:presLayoutVars>
      </dgm:prSet>
      <dgm:spPr/>
    </dgm:pt>
    <dgm:pt modelId="{C23F75E2-140E-478F-8D8F-6AC37C80F96D}" type="pres">
      <dgm:prSet presAssocID="{F00F32D7-ADD8-4B95-AD67-F3477A01A403}" presName="invisiNode" presStyleLbl="node1" presStyleIdx="2" presStyleCnt="3"/>
      <dgm:spPr/>
    </dgm:pt>
    <dgm:pt modelId="{FE8210E3-F0C8-43DB-9234-BF4A6EFCA026}" type="pres">
      <dgm:prSet presAssocID="{F00F32D7-ADD8-4B95-AD67-F3477A01A403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solar panel farm"/>
        </a:ext>
      </dgm:extLst>
    </dgm:pt>
  </dgm:ptLst>
  <dgm:cxnLst>
    <dgm:cxn modelId="{D4437F35-D4E5-4059-AB5C-102F1C340DCD}" type="presOf" srcId="{C1A0941D-627E-4605-8F90-0777484F9780}" destId="{E08C2013-45A0-4540-AF9B-CEC781B81A3D}" srcOrd="0" destOrd="0" presId="urn:microsoft.com/office/officeart/2005/8/layout/hList7"/>
    <dgm:cxn modelId="{5B93CA40-324D-4C31-A50C-8280B7A02E5C}" type="presOf" srcId="{F00F32D7-ADD8-4B95-AD67-F3477A01A403}" destId="{E1D01021-1B4C-41DB-A919-1289DC16463C}" srcOrd="1" destOrd="0" presId="urn:microsoft.com/office/officeart/2005/8/layout/hList7"/>
    <dgm:cxn modelId="{78D6A34C-9661-4658-9456-A4B4AC7A538A}" srcId="{C1A0941D-627E-4605-8F90-0777484F9780}" destId="{F00F32D7-ADD8-4B95-AD67-F3477A01A403}" srcOrd="2" destOrd="0" parTransId="{24D33014-3C79-44E3-A316-C1BB3627FF28}" sibTransId="{3E72D6CB-1396-48EE-9E9A-71C513B8983B}"/>
    <dgm:cxn modelId="{769E184F-FF29-409E-8FDE-1B327B0E8353}" type="presOf" srcId="{8766A656-B7A8-4B48-8135-0996B01C7E99}" destId="{1DB12AD6-B05B-4895-9F0C-0A0112862015}" srcOrd="0" destOrd="0" presId="urn:microsoft.com/office/officeart/2005/8/layout/hList7"/>
    <dgm:cxn modelId="{6A0F5055-243A-4F5F-A782-0056E3BDD056}" type="presOf" srcId="{C0DB3374-BA0B-440E-9476-4CC4763E9CA3}" destId="{3D582171-2A3F-4E4F-A646-63C824E75F6C}" srcOrd="0" destOrd="0" presId="urn:microsoft.com/office/officeart/2005/8/layout/hList7"/>
    <dgm:cxn modelId="{C1A44579-A97F-4F3B-A29B-1D4A83B879C6}" type="presOf" srcId="{F00F32D7-ADD8-4B95-AD67-F3477A01A403}" destId="{62576431-306B-45C7-AA5F-2B99ECB32B65}" srcOrd="0" destOrd="0" presId="urn:microsoft.com/office/officeart/2005/8/layout/hList7"/>
    <dgm:cxn modelId="{7549ED9E-9F21-4F7E-9FBF-16019744BF4E}" srcId="{C1A0941D-627E-4605-8F90-0777484F9780}" destId="{76B6E38E-3CC0-4434-8AB4-09373B816108}" srcOrd="0" destOrd="0" parTransId="{41B0D8C6-0F92-4DF0-AB10-A2F04DBFDCA8}" sibTransId="{C0DB3374-BA0B-440E-9476-4CC4763E9CA3}"/>
    <dgm:cxn modelId="{A92259A5-B404-4954-A0D9-09A191410AC6}" type="presOf" srcId="{76B6E38E-3CC0-4434-8AB4-09373B816108}" destId="{79D8CB5C-E46B-4BFD-A6B5-428EE2DC99E3}" srcOrd="1" destOrd="0" presId="urn:microsoft.com/office/officeart/2005/8/layout/hList7"/>
    <dgm:cxn modelId="{C91D50B0-4D58-4730-82F6-ADDFCDCF6A6F}" srcId="{C1A0941D-627E-4605-8F90-0777484F9780}" destId="{8766A656-B7A8-4B48-8135-0996B01C7E99}" srcOrd="1" destOrd="0" parTransId="{2658644E-5066-4724-AF96-39AB280A21CD}" sibTransId="{12271394-33B6-46C5-8495-FDD947A3CCA9}"/>
    <dgm:cxn modelId="{B6DC5DB4-5277-47C8-97F7-B62E9DE673E7}" type="presOf" srcId="{76B6E38E-3CC0-4434-8AB4-09373B816108}" destId="{3F95C03E-E581-46C4-A5E3-8CE83920DDAC}" srcOrd="0" destOrd="0" presId="urn:microsoft.com/office/officeart/2005/8/layout/hList7"/>
    <dgm:cxn modelId="{886B43B5-922D-4947-BFA6-1CBCE9DAC72A}" type="presOf" srcId="{12271394-33B6-46C5-8495-FDD947A3CCA9}" destId="{5017AEAF-40F2-4FB7-8190-C11EC0FF41BA}" srcOrd="0" destOrd="0" presId="urn:microsoft.com/office/officeart/2005/8/layout/hList7"/>
    <dgm:cxn modelId="{F45535E3-3DB2-46DA-A9AC-FFA2F269677A}" type="presOf" srcId="{8766A656-B7A8-4B48-8135-0996B01C7E99}" destId="{28AE8646-0E2C-451F-993F-D51A98378A2E}" srcOrd="1" destOrd="0" presId="urn:microsoft.com/office/officeart/2005/8/layout/hList7"/>
    <dgm:cxn modelId="{17B55B6A-18A3-444C-9602-1F011244A98F}" type="presParOf" srcId="{E08C2013-45A0-4540-AF9B-CEC781B81A3D}" destId="{B052E916-52FF-4A8A-8BEB-9D3692502A99}" srcOrd="0" destOrd="0" presId="urn:microsoft.com/office/officeart/2005/8/layout/hList7"/>
    <dgm:cxn modelId="{00F5D1E2-FBE9-4E15-807C-4C365A121B43}" type="presParOf" srcId="{E08C2013-45A0-4540-AF9B-CEC781B81A3D}" destId="{EADCF0FF-B42E-486B-850D-AC5C1CAE1AAB}" srcOrd="1" destOrd="0" presId="urn:microsoft.com/office/officeart/2005/8/layout/hList7"/>
    <dgm:cxn modelId="{9F80E585-53E4-4666-A5B1-822773649626}" type="presParOf" srcId="{EADCF0FF-B42E-486B-850D-AC5C1CAE1AAB}" destId="{7768F669-BE7D-4EA5-A77C-8C5D46A35CCE}" srcOrd="0" destOrd="0" presId="urn:microsoft.com/office/officeart/2005/8/layout/hList7"/>
    <dgm:cxn modelId="{F5D9FCDB-68F7-44DF-AD25-45885273F8A8}" type="presParOf" srcId="{7768F669-BE7D-4EA5-A77C-8C5D46A35CCE}" destId="{3F95C03E-E581-46C4-A5E3-8CE83920DDAC}" srcOrd="0" destOrd="0" presId="urn:microsoft.com/office/officeart/2005/8/layout/hList7"/>
    <dgm:cxn modelId="{186D4038-8806-46FB-8D51-52D00A0535A6}" type="presParOf" srcId="{7768F669-BE7D-4EA5-A77C-8C5D46A35CCE}" destId="{79D8CB5C-E46B-4BFD-A6B5-428EE2DC99E3}" srcOrd="1" destOrd="0" presId="urn:microsoft.com/office/officeart/2005/8/layout/hList7"/>
    <dgm:cxn modelId="{683B4E86-6806-4CC5-818A-0B31D818511B}" type="presParOf" srcId="{7768F669-BE7D-4EA5-A77C-8C5D46A35CCE}" destId="{081B4891-7979-40A2-A9D2-384BDFD5059A}" srcOrd="2" destOrd="0" presId="urn:microsoft.com/office/officeart/2005/8/layout/hList7"/>
    <dgm:cxn modelId="{4ABFF33D-8ADF-4E5F-B26A-E10433A259E3}" type="presParOf" srcId="{7768F669-BE7D-4EA5-A77C-8C5D46A35CCE}" destId="{18F83EEF-E2E3-4CBD-853A-221418797D71}" srcOrd="3" destOrd="0" presId="urn:microsoft.com/office/officeart/2005/8/layout/hList7"/>
    <dgm:cxn modelId="{B16DE82A-1F34-4936-A43F-BF6EBBAE9E11}" type="presParOf" srcId="{EADCF0FF-B42E-486B-850D-AC5C1CAE1AAB}" destId="{3D582171-2A3F-4E4F-A646-63C824E75F6C}" srcOrd="1" destOrd="0" presId="urn:microsoft.com/office/officeart/2005/8/layout/hList7"/>
    <dgm:cxn modelId="{B0E6652F-07C8-4095-BE00-44A9BBF90B08}" type="presParOf" srcId="{EADCF0FF-B42E-486B-850D-AC5C1CAE1AAB}" destId="{8BFAD701-ACA8-4B9D-9AD3-0558EF1990DD}" srcOrd="2" destOrd="0" presId="urn:microsoft.com/office/officeart/2005/8/layout/hList7"/>
    <dgm:cxn modelId="{E8B1321E-C686-4C8D-97AB-4F9A15D4B2F0}" type="presParOf" srcId="{8BFAD701-ACA8-4B9D-9AD3-0558EF1990DD}" destId="{1DB12AD6-B05B-4895-9F0C-0A0112862015}" srcOrd="0" destOrd="0" presId="urn:microsoft.com/office/officeart/2005/8/layout/hList7"/>
    <dgm:cxn modelId="{060E99E0-F87F-41E9-BAC6-444A364F4D87}" type="presParOf" srcId="{8BFAD701-ACA8-4B9D-9AD3-0558EF1990DD}" destId="{28AE8646-0E2C-451F-993F-D51A98378A2E}" srcOrd="1" destOrd="0" presId="urn:microsoft.com/office/officeart/2005/8/layout/hList7"/>
    <dgm:cxn modelId="{32EB86D5-B3FA-4FE7-9608-2363C5AABD55}" type="presParOf" srcId="{8BFAD701-ACA8-4B9D-9AD3-0558EF1990DD}" destId="{C39B0000-EC39-46D7-810A-39C27B09E502}" srcOrd="2" destOrd="0" presId="urn:microsoft.com/office/officeart/2005/8/layout/hList7"/>
    <dgm:cxn modelId="{680985D0-29C4-40F0-94CF-BA25AF93FD21}" type="presParOf" srcId="{8BFAD701-ACA8-4B9D-9AD3-0558EF1990DD}" destId="{8D8AD9A3-1A9B-4B8D-803C-DFBE867F0632}" srcOrd="3" destOrd="0" presId="urn:microsoft.com/office/officeart/2005/8/layout/hList7"/>
    <dgm:cxn modelId="{44D563DB-6CD9-4D2A-9E9E-2169E6074A6C}" type="presParOf" srcId="{EADCF0FF-B42E-486B-850D-AC5C1CAE1AAB}" destId="{5017AEAF-40F2-4FB7-8190-C11EC0FF41BA}" srcOrd="3" destOrd="0" presId="urn:microsoft.com/office/officeart/2005/8/layout/hList7"/>
    <dgm:cxn modelId="{851AA352-6A02-4614-A6B4-E1069273DA66}" type="presParOf" srcId="{EADCF0FF-B42E-486B-850D-AC5C1CAE1AAB}" destId="{B3DA71FF-696E-4C21-9683-D4A5A1C2724E}" srcOrd="4" destOrd="0" presId="urn:microsoft.com/office/officeart/2005/8/layout/hList7"/>
    <dgm:cxn modelId="{0C3A5CA9-6DE9-4B6C-BEF4-C5BF73F877AE}" type="presParOf" srcId="{B3DA71FF-696E-4C21-9683-D4A5A1C2724E}" destId="{62576431-306B-45C7-AA5F-2B99ECB32B65}" srcOrd="0" destOrd="0" presId="urn:microsoft.com/office/officeart/2005/8/layout/hList7"/>
    <dgm:cxn modelId="{0EB93CF3-5314-45A1-8460-888554B992BC}" type="presParOf" srcId="{B3DA71FF-696E-4C21-9683-D4A5A1C2724E}" destId="{E1D01021-1B4C-41DB-A919-1289DC16463C}" srcOrd="1" destOrd="0" presId="urn:microsoft.com/office/officeart/2005/8/layout/hList7"/>
    <dgm:cxn modelId="{486FCB59-C1F7-412F-8770-100FAC78DF7A}" type="presParOf" srcId="{B3DA71FF-696E-4C21-9683-D4A5A1C2724E}" destId="{C23F75E2-140E-478F-8D8F-6AC37C80F96D}" srcOrd="2" destOrd="0" presId="urn:microsoft.com/office/officeart/2005/8/layout/hList7"/>
    <dgm:cxn modelId="{53755248-437C-4BCC-B5A5-647C82B7DCAD}" type="presParOf" srcId="{B3DA71FF-696E-4C21-9683-D4A5A1C2724E}" destId="{FE8210E3-F0C8-43DB-9234-BF4A6EFCA026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74A988A-72E3-4CB3-B46B-2431BD6F776C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ED98C167-2880-491E-B7C5-B1CED90D44E7}">
      <dgm:prSet phldrT="[Text]"/>
      <dgm:spPr/>
      <dgm:t>
        <a:bodyPr/>
        <a:lstStyle/>
        <a:p>
          <a:r>
            <a:rPr lang="hr-HR"/>
            <a:t>Izgradnja nacionalnog, regionalnog i lokalnog okvira politike</a:t>
          </a:r>
        </a:p>
      </dgm:t>
    </dgm:pt>
    <dgm:pt modelId="{C563369D-7893-4F42-A58D-C2D583FDCA63}" type="parTrans" cxnId="{3F530D35-E0DE-4782-9BA7-1544F392C921}">
      <dgm:prSet/>
      <dgm:spPr/>
      <dgm:t>
        <a:bodyPr/>
        <a:lstStyle/>
        <a:p>
          <a:endParaRPr lang="hr-HR"/>
        </a:p>
      </dgm:t>
    </dgm:pt>
    <dgm:pt modelId="{55FE9AE4-F5AC-4109-8B13-59DF365499AB}" type="sibTrans" cxnId="{3F530D35-E0DE-4782-9BA7-1544F392C921}">
      <dgm:prSet/>
      <dgm:spPr/>
      <dgm:t>
        <a:bodyPr/>
        <a:lstStyle/>
        <a:p>
          <a:endParaRPr lang="hr-HR"/>
        </a:p>
      </dgm:t>
    </dgm:pt>
    <dgm:pt modelId="{EE6CEBF3-B253-46AF-A4CF-A60F776A2532}">
      <dgm:prSet phldrT="[Text]"/>
      <dgm:spPr/>
      <dgm:t>
        <a:bodyPr/>
        <a:lstStyle/>
        <a:p>
          <a:r>
            <a:rPr lang="hr-HR"/>
            <a:t>Ubrzavanje uvođenja tehnologije, digitalizacije, novih usluga  i poslovnih modela i poboljšanje povezanih profesionlanih vještina na tržištu</a:t>
          </a:r>
        </a:p>
      </dgm:t>
    </dgm:pt>
    <dgm:pt modelId="{FD14429F-FE6A-4DAF-A228-7A22C95F3E51}" type="parTrans" cxnId="{0CE95C2B-F277-4257-8C60-28D8B9E2B581}">
      <dgm:prSet/>
      <dgm:spPr/>
      <dgm:t>
        <a:bodyPr/>
        <a:lstStyle/>
        <a:p>
          <a:endParaRPr lang="hr-HR"/>
        </a:p>
      </dgm:t>
    </dgm:pt>
    <dgm:pt modelId="{998F5477-E11B-41D3-BBD2-85DF55A6A708}" type="sibTrans" cxnId="{0CE95C2B-F277-4257-8C60-28D8B9E2B581}">
      <dgm:prSet/>
      <dgm:spPr/>
      <dgm:t>
        <a:bodyPr/>
        <a:lstStyle/>
        <a:p>
          <a:endParaRPr lang="hr-HR"/>
        </a:p>
      </dgm:t>
    </dgm:pt>
    <dgm:pt modelId="{65B776D0-AECC-48EA-A275-5A86A2E454A6}">
      <dgm:prSet phldrT="[Text]"/>
      <dgm:spPr/>
      <dgm:t>
        <a:bodyPr/>
        <a:lstStyle/>
        <a:p>
          <a:r>
            <a:rPr lang="hr-HR"/>
            <a:t>Privlačenje privatnog financiranja za održivu energiju</a:t>
          </a:r>
        </a:p>
      </dgm:t>
    </dgm:pt>
    <dgm:pt modelId="{337F0A6C-BD0C-4C1E-8A86-5D842FA33B81}" type="parTrans" cxnId="{6D73D305-C9B9-4664-BF63-41C9ABC0AC10}">
      <dgm:prSet/>
      <dgm:spPr/>
      <dgm:t>
        <a:bodyPr/>
        <a:lstStyle/>
        <a:p>
          <a:endParaRPr lang="hr-HR"/>
        </a:p>
      </dgm:t>
    </dgm:pt>
    <dgm:pt modelId="{67276075-BD8A-4911-A829-EFF16DE5DF4E}" type="sibTrans" cxnId="{6D73D305-C9B9-4664-BF63-41C9ABC0AC10}">
      <dgm:prSet/>
      <dgm:spPr/>
      <dgm:t>
        <a:bodyPr/>
        <a:lstStyle/>
        <a:p>
          <a:endParaRPr lang="hr-HR"/>
        </a:p>
      </dgm:t>
    </dgm:pt>
    <dgm:pt modelId="{D3C2A500-F853-4F0E-A8AA-9B74CF9FF31B}">
      <dgm:prSet phldrT="[Text]"/>
      <dgm:spPr/>
      <dgm:t>
        <a:bodyPr/>
        <a:lstStyle/>
        <a:p>
          <a:r>
            <a:rPr lang="hr-HR"/>
            <a:t>Podupiranje razvoja lokalnih i regionalnih investicijskih projekata</a:t>
          </a:r>
        </a:p>
      </dgm:t>
    </dgm:pt>
    <dgm:pt modelId="{D6DFEC5F-032C-4F98-9985-46A4C4BF1F77}" type="parTrans" cxnId="{A65D1B6A-4C0C-4DFB-9031-0F8901844A4E}">
      <dgm:prSet/>
      <dgm:spPr/>
      <dgm:t>
        <a:bodyPr/>
        <a:lstStyle/>
        <a:p>
          <a:endParaRPr lang="hr-HR"/>
        </a:p>
      </dgm:t>
    </dgm:pt>
    <dgm:pt modelId="{7783FD82-9E98-4CB5-ADE6-DDA16F053864}" type="sibTrans" cxnId="{A65D1B6A-4C0C-4DFB-9031-0F8901844A4E}">
      <dgm:prSet/>
      <dgm:spPr/>
      <dgm:t>
        <a:bodyPr/>
        <a:lstStyle/>
        <a:p>
          <a:endParaRPr lang="hr-HR"/>
        </a:p>
      </dgm:t>
    </dgm:pt>
    <dgm:pt modelId="{57DD2D09-1F77-4D62-984A-CEC616DF00C9}">
      <dgm:prSet phldrT="[Text]"/>
      <dgm:spPr/>
      <dgm:t>
        <a:bodyPr/>
        <a:lstStyle/>
        <a:p>
          <a:r>
            <a:rPr lang="hr-HR"/>
            <a:t>Uključivanje i osnaživanje građana u prijelaz na čistu energiju</a:t>
          </a:r>
        </a:p>
      </dgm:t>
    </dgm:pt>
    <dgm:pt modelId="{99E53B6D-D532-45E5-B22F-7F137FA5303A}" type="parTrans" cxnId="{EB1B2178-D91F-49D6-8EAE-834F33CC47D1}">
      <dgm:prSet/>
      <dgm:spPr/>
      <dgm:t>
        <a:bodyPr/>
        <a:lstStyle/>
        <a:p>
          <a:endParaRPr lang="hr-HR"/>
        </a:p>
      </dgm:t>
    </dgm:pt>
    <dgm:pt modelId="{0D69F09B-5E1A-4456-B3AA-392647D4E6A5}" type="sibTrans" cxnId="{EB1B2178-D91F-49D6-8EAE-834F33CC47D1}">
      <dgm:prSet/>
      <dgm:spPr/>
      <dgm:t>
        <a:bodyPr/>
        <a:lstStyle/>
        <a:p>
          <a:endParaRPr lang="hr-HR"/>
        </a:p>
      </dgm:t>
    </dgm:pt>
    <dgm:pt modelId="{71E81EBB-8A25-49AE-AC18-F4A4D459C4F1}" type="pres">
      <dgm:prSet presAssocID="{874A988A-72E3-4CB3-B46B-2431BD6F776C}" presName="Name0" presStyleCnt="0">
        <dgm:presLayoutVars>
          <dgm:dir/>
          <dgm:resizeHandles val="exact"/>
        </dgm:presLayoutVars>
      </dgm:prSet>
      <dgm:spPr/>
    </dgm:pt>
    <dgm:pt modelId="{ED230051-3BF1-42F7-8AFF-C95F1CE0A46B}" type="pres">
      <dgm:prSet presAssocID="{874A988A-72E3-4CB3-B46B-2431BD6F776C}" presName="fgShape" presStyleLbl="fgShp" presStyleIdx="0" presStyleCnt="1"/>
      <dgm:spPr/>
    </dgm:pt>
    <dgm:pt modelId="{AE33907A-DECE-4737-B496-358E1F2F4193}" type="pres">
      <dgm:prSet presAssocID="{874A988A-72E3-4CB3-B46B-2431BD6F776C}" presName="linComp" presStyleCnt="0"/>
      <dgm:spPr/>
    </dgm:pt>
    <dgm:pt modelId="{E2C02A59-B334-40F8-84E9-CCDBA9C04866}" type="pres">
      <dgm:prSet presAssocID="{ED98C167-2880-491E-B7C5-B1CED90D44E7}" presName="compNode" presStyleCnt="0"/>
      <dgm:spPr/>
    </dgm:pt>
    <dgm:pt modelId="{B8A179E2-FFD6-4477-B516-FD7A30427E4E}" type="pres">
      <dgm:prSet presAssocID="{ED98C167-2880-491E-B7C5-B1CED90D44E7}" presName="bkgdShape" presStyleLbl="node1" presStyleIdx="0" presStyleCnt="5"/>
      <dgm:spPr/>
    </dgm:pt>
    <dgm:pt modelId="{7924F2CB-C6EB-4B1F-8009-DA614E4E110C}" type="pres">
      <dgm:prSet presAssocID="{ED98C167-2880-491E-B7C5-B1CED90D44E7}" presName="nodeTx" presStyleLbl="node1" presStyleIdx="0" presStyleCnt="5">
        <dgm:presLayoutVars>
          <dgm:bulletEnabled val="1"/>
        </dgm:presLayoutVars>
      </dgm:prSet>
      <dgm:spPr/>
    </dgm:pt>
    <dgm:pt modelId="{6191D1C3-75F3-4BC9-BA54-2BD2BB8A31A7}" type="pres">
      <dgm:prSet presAssocID="{ED98C167-2880-491E-B7C5-B1CED90D44E7}" presName="invisiNode" presStyleLbl="node1" presStyleIdx="0" presStyleCnt="5"/>
      <dgm:spPr/>
    </dgm:pt>
    <dgm:pt modelId="{2B54D916-9974-47B6-93B5-0A3C974636CD}" type="pres">
      <dgm:prSet presAssocID="{ED98C167-2880-491E-B7C5-B1CED90D44E7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ngled view of a part of a maze"/>
        </a:ext>
      </dgm:extLst>
    </dgm:pt>
    <dgm:pt modelId="{9E840B48-5C91-418A-92EF-A1ECFB2D41B9}" type="pres">
      <dgm:prSet presAssocID="{55FE9AE4-F5AC-4109-8B13-59DF365499AB}" presName="sibTrans" presStyleLbl="sibTrans2D1" presStyleIdx="0" presStyleCnt="0"/>
      <dgm:spPr/>
    </dgm:pt>
    <dgm:pt modelId="{A75C732B-A3BF-4F00-859E-755572506217}" type="pres">
      <dgm:prSet presAssocID="{EE6CEBF3-B253-46AF-A4CF-A60F776A2532}" presName="compNode" presStyleCnt="0"/>
      <dgm:spPr/>
    </dgm:pt>
    <dgm:pt modelId="{4786A451-9534-4E9F-B299-909860A55515}" type="pres">
      <dgm:prSet presAssocID="{EE6CEBF3-B253-46AF-A4CF-A60F776A2532}" presName="bkgdShape" presStyleLbl="node1" presStyleIdx="1" presStyleCnt="5"/>
      <dgm:spPr/>
    </dgm:pt>
    <dgm:pt modelId="{A56EF299-4365-45F4-A867-327DB22A0873}" type="pres">
      <dgm:prSet presAssocID="{EE6CEBF3-B253-46AF-A4CF-A60F776A2532}" presName="nodeTx" presStyleLbl="node1" presStyleIdx="1" presStyleCnt="5">
        <dgm:presLayoutVars>
          <dgm:bulletEnabled val="1"/>
        </dgm:presLayoutVars>
      </dgm:prSet>
      <dgm:spPr/>
    </dgm:pt>
    <dgm:pt modelId="{0D1DBF9F-F183-433F-AFC2-45AA6412E780}" type="pres">
      <dgm:prSet presAssocID="{EE6CEBF3-B253-46AF-A4CF-A60F776A2532}" presName="invisiNode" presStyleLbl="node1" presStyleIdx="1" presStyleCnt="5"/>
      <dgm:spPr/>
    </dgm:pt>
    <dgm:pt modelId="{9E23A7E1-A1AD-4752-A701-E603EDCB20D8}" type="pres">
      <dgm:prSet presAssocID="{EE6CEBF3-B253-46AF-A4CF-A60F776A2532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A toy robot"/>
        </a:ext>
      </dgm:extLst>
    </dgm:pt>
    <dgm:pt modelId="{CB31CAAA-B74F-48FD-81C3-D2D44280C229}" type="pres">
      <dgm:prSet presAssocID="{998F5477-E11B-41D3-BBD2-85DF55A6A708}" presName="sibTrans" presStyleLbl="sibTrans2D1" presStyleIdx="0" presStyleCnt="0"/>
      <dgm:spPr/>
    </dgm:pt>
    <dgm:pt modelId="{6649F0E4-78C5-4E79-BFCD-8CEF4991D4FF}" type="pres">
      <dgm:prSet presAssocID="{65B776D0-AECC-48EA-A275-5A86A2E454A6}" presName="compNode" presStyleCnt="0"/>
      <dgm:spPr/>
    </dgm:pt>
    <dgm:pt modelId="{7A97AF88-690E-4E94-87F9-2D68A4535944}" type="pres">
      <dgm:prSet presAssocID="{65B776D0-AECC-48EA-A275-5A86A2E454A6}" presName="bkgdShape" presStyleLbl="node1" presStyleIdx="2" presStyleCnt="5"/>
      <dgm:spPr/>
    </dgm:pt>
    <dgm:pt modelId="{656ACF51-B60C-4F46-A752-E7B94F48741C}" type="pres">
      <dgm:prSet presAssocID="{65B776D0-AECC-48EA-A275-5A86A2E454A6}" presName="nodeTx" presStyleLbl="node1" presStyleIdx="2" presStyleCnt="5">
        <dgm:presLayoutVars>
          <dgm:bulletEnabled val="1"/>
        </dgm:presLayoutVars>
      </dgm:prSet>
      <dgm:spPr/>
    </dgm:pt>
    <dgm:pt modelId="{B8B99348-4D91-422D-B2B3-9B9279A58ACE}" type="pres">
      <dgm:prSet presAssocID="{65B776D0-AECC-48EA-A275-5A86A2E454A6}" presName="invisiNode" presStyleLbl="node1" presStyleIdx="2" presStyleCnt="5"/>
      <dgm:spPr/>
    </dgm:pt>
    <dgm:pt modelId="{151024DE-8F16-42A0-B911-49367A354844}" type="pres">
      <dgm:prSet presAssocID="{65B776D0-AECC-48EA-A275-5A86A2E454A6}" presName="imagNode" presStyleLbl="fgImgPlace1" presStyleIdx="2" presStyleCnt="5"/>
      <dgm:spPr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</dgm:spPr>
      <dgm:extLst>
        <a:ext uri="{E40237B7-FDA0-4F09-8148-C483321AD2D9}">
          <dgm14:cNvPr xmlns:dgm14="http://schemas.microsoft.com/office/drawing/2010/diagram" id="0" name="" descr="Coins in jar illustration"/>
        </a:ext>
      </dgm:extLst>
    </dgm:pt>
    <dgm:pt modelId="{8CC4D6A8-8BAE-4009-B7C2-26915902F927}" type="pres">
      <dgm:prSet presAssocID="{67276075-BD8A-4911-A829-EFF16DE5DF4E}" presName="sibTrans" presStyleLbl="sibTrans2D1" presStyleIdx="0" presStyleCnt="0"/>
      <dgm:spPr/>
    </dgm:pt>
    <dgm:pt modelId="{707318AE-CF13-4B4A-834D-9DD5D7D6B3A1}" type="pres">
      <dgm:prSet presAssocID="{D3C2A500-F853-4F0E-A8AA-9B74CF9FF31B}" presName="compNode" presStyleCnt="0"/>
      <dgm:spPr/>
    </dgm:pt>
    <dgm:pt modelId="{17DF2B13-21AA-4601-BF16-231EEC391093}" type="pres">
      <dgm:prSet presAssocID="{D3C2A500-F853-4F0E-A8AA-9B74CF9FF31B}" presName="bkgdShape" presStyleLbl="node1" presStyleIdx="3" presStyleCnt="5"/>
      <dgm:spPr/>
    </dgm:pt>
    <dgm:pt modelId="{26B2D132-41E0-4F4F-8CFD-8378B4C8ECD6}" type="pres">
      <dgm:prSet presAssocID="{D3C2A500-F853-4F0E-A8AA-9B74CF9FF31B}" presName="nodeTx" presStyleLbl="node1" presStyleIdx="3" presStyleCnt="5">
        <dgm:presLayoutVars>
          <dgm:bulletEnabled val="1"/>
        </dgm:presLayoutVars>
      </dgm:prSet>
      <dgm:spPr/>
    </dgm:pt>
    <dgm:pt modelId="{C9EE97DD-7A28-4700-93C4-D4A1552F0707}" type="pres">
      <dgm:prSet presAssocID="{D3C2A500-F853-4F0E-A8AA-9B74CF9FF31B}" presName="invisiNode" presStyleLbl="node1" presStyleIdx="3" presStyleCnt="5"/>
      <dgm:spPr/>
    </dgm:pt>
    <dgm:pt modelId="{48664669-588E-4D32-B768-2132CAD8912F}" type="pres">
      <dgm:prSet presAssocID="{D3C2A500-F853-4F0E-A8AA-9B74CF9FF31B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Arrows pointing up"/>
        </a:ext>
      </dgm:extLst>
    </dgm:pt>
    <dgm:pt modelId="{F6FAB51B-F3CA-4D1F-9533-42D01CD13103}" type="pres">
      <dgm:prSet presAssocID="{7783FD82-9E98-4CB5-ADE6-DDA16F053864}" presName="sibTrans" presStyleLbl="sibTrans2D1" presStyleIdx="0" presStyleCnt="0"/>
      <dgm:spPr/>
    </dgm:pt>
    <dgm:pt modelId="{38388E19-ADD3-4214-8ED9-48A3007D9BBE}" type="pres">
      <dgm:prSet presAssocID="{57DD2D09-1F77-4D62-984A-CEC616DF00C9}" presName="compNode" presStyleCnt="0"/>
      <dgm:spPr/>
    </dgm:pt>
    <dgm:pt modelId="{0DA4A8D2-2BB5-42CB-86FF-10B484B2C363}" type="pres">
      <dgm:prSet presAssocID="{57DD2D09-1F77-4D62-984A-CEC616DF00C9}" presName="bkgdShape" presStyleLbl="node1" presStyleIdx="4" presStyleCnt="5"/>
      <dgm:spPr/>
    </dgm:pt>
    <dgm:pt modelId="{EDEFFB8B-0D53-4307-A086-2AADC1EEB28E}" type="pres">
      <dgm:prSet presAssocID="{57DD2D09-1F77-4D62-984A-CEC616DF00C9}" presName="nodeTx" presStyleLbl="node1" presStyleIdx="4" presStyleCnt="5">
        <dgm:presLayoutVars>
          <dgm:bulletEnabled val="1"/>
        </dgm:presLayoutVars>
      </dgm:prSet>
      <dgm:spPr/>
    </dgm:pt>
    <dgm:pt modelId="{7734F96F-87B4-4B4F-BF6E-4F959213E201}" type="pres">
      <dgm:prSet presAssocID="{57DD2D09-1F77-4D62-984A-CEC616DF00C9}" presName="invisiNode" presStyleLbl="node1" presStyleIdx="4" presStyleCnt="5"/>
      <dgm:spPr/>
    </dgm:pt>
    <dgm:pt modelId="{F179A19C-36A7-4E82-A682-65108D8C3D8C}" type="pres">
      <dgm:prSet presAssocID="{57DD2D09-1F77-4D62-984A-CEC616DF00C9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extLst>
        <a:ext uri="{E40237B7-FDA0-4F09-8148-C483321AD2D9}">
          <dgm14:cNvPr xmlns:dgm14="http://schemas.microsoft.com/office/drawing/2010/diagram" id="0" name="" descr="Close-up of several hands with palms facing down pointing towards center, overlapping"/>
        </a:ext>
      </dgm:extLst>
    </dgm:pt>
  </dgm:ptLst>
  <dgm:cxnLst>
    <dgm:cxn modelId="{6D73D305-C9B9-4664-BF63-41C9ABC0AC10}" srcId="{874A988A-72E3-4CB3-B46B-2431BD6F776C}" destId="{65B776D0-AECC-48EA-A275-5A86A2E454A6}" srcOrd="2" destOrd="0" parTransId="{337F0A6C-BD0C-4C1E-8A86-5D842FA33B81}" sibTransId="{67276075-BD8A-4911-A829-EFF16DE5DF4E}"/>
    <dgm:cxn modelId="{2896FF1C-06ED-4964-A229-E5E907CE3A1F}" type="presOf" srcId="{874A988A-72E3-4CB3-B46B-2431BD6F776C}" destId="{71E81EBB-8A25-49AE-AC18-F4A4D459C4F1}" srcOrd="0" destOrd="0" presId="urn:microsoft.com/office/officeart/2005/8/layout/hList7"/>
    <dgm:cxn modelId="{C312C221-37F1-4089-80DB-F9FDFEA3A35D}" type="presOf" srcId="{D3C2A500-F853-4F0E-A8AA-9B74CF9FF31B}" destId="{17DF2B13-21AA-4601-BF16-231EEC391093}" srcOrd="0" destOrd="0" presId="urn:microsoft.com/office/officeart/2005/8/layout/hList7"/>
    <dgm:cxn modelId="{0CE95C2B-F277-4257-8C60-28D8B9E2B581}" srcId="{874A988A-72E3-4CB3-B46B-2431BD6F776C}" destId="{EE6CEBF3-B253-46AF-A4CF-A60F776A2532}" srcOrd="1" destOrd="0" parTransId="{FD14429F-FE6A-4DAF-A228-7A22C95F3E51}" sibTransId="{998F5477-E11B-41D3-BBD2-85DF55A6A708}"/>
    <dgm:cxn modelId="{3F530D35-E0DE-4782-9BA7-1544F392C921}" srcId="{874A988A-72E3-4CB3-B46B-2431BD6F776C}" destId="{ED98C167-2880-491E-B7C5-B1CED90D44E7}" srcOrd="0" destOrd="0" parTransId="{C563369D-7893-4F42-A58D-C2D583FDCA63}" sibTransId="{55FE9AE4-F5AC-4109-8B13-59DF365499AB}"/>
    <dgm:cxn modelId="{A65D1B6A-4C0C-4DFB-9031-0F8901844A4E}" srcId="{874A988A-72E3-4CB3-B46B-2431BD6F776C}" destId="{D3C2A500-F853-4F0E-A8AA-9B74CF9FF31B}" srcOrd="3" destOrd="0" parTransId="{D6DFEC5F-032C-4F98-9985-46A4C4BF1F77}" sibTransId="{7783FD82-9E98-4CB5-ADE6-DDA16F053864}"/>
    <dgm:cxn modelId="{351DDA6A-0E2C-4AF6-83BF-7167DB4A4FF2}" type="presOf" srcId="{65B776D0-AECC-48EA-A275-5A86A2E454A6}" destId="{7A97AF88-690E-4E94-87F9-2D68A4535944}" srcOrd="0" destOrd="0" presId="urn:microsoft.com/office/officeart/2005/8/layout/hList7"/>
    <dgm:cxn modelId="{25649057-3A59-448D-B6E6-30817F0C3A00}" type="presOf" srcId="{55FE9AE4-F5AC-4109-8B13-59DF365499AB}" destId="{9E840B48-5C91-418A-92EF-A1ECFB2D41B9}" srcOrd="0" destOrd="0" presId="urn:microsoft.com/office/officeart/2005/8/layout/hList7"/>
    <dgm:cxn modelId="{EB1B2178-D91F-49D6-8EAE-834F33CC47D1}" srcId="{874A988A-72E3-4CB3-B46B-2431BD6F776C}" destId="{57DD2D09-1F77-4D62-984A-CEC616DF00C9}" srcOrd="4" destOrd="0" parTransId="{99E53B6D-D532-45E5-B22F-7F137FA5303A}" sibTransId="{0D69F09B-5E1A-4456-B3AA-392647D4E6A5}"/>
    <dgm:cxn modelId="{420DA78F-DC07-41C7-A90D-E0AF00A3E8B8}" type="presOf" srcId="{EE6CEBF3-B253-46AF-A4CF-A60F776A2532}" destId="{A56EF299-4365-45F4-A867-327DB22A0873}" srcOrd="1" destOrd="0" presId="urn:microsoft.com/office/officeart/2005/8/layout/hList7"/>
    <dgm:cxn modelId="{4A63F794-FD72-41E0-B68A-86A915015849}" type="presOf" srcId="{7783FD82-9E98-4CB5-ADE6-DDA16F053864}" destId="{F6FAB51B-F3CA-4D1F-9533-42D01CD13103}" srcOrd="0" destOrd="0" presId="urn:microsoft.com/office/officeart/2005/8/layout/hList7"/>
    <dgm:cxn modelId="{83ECB19A-A0C3-4457-BF85-55DD6CDA39D0}" type="presOf" srcId="{EE6CEBF3-B253-46AF-A4CF-A60F776A2532}" destId="{4786A451-9534-4E9F-B299-909860A55515}" srcOrd="0" destOrd="0" presId="urn:microsoft.com/office/officeart/2005/8/layout/hList7"/>
    <dgm:cxn modelId="{1C67949D-DF0D-4CE9-90F8-B1546A1C7F9B}" type="presOf" srcId="{65B776D0-AECC-48EA-A275-5A86A2E454A6}" destId="{656ACF51-B60C-4F46-A752-E7B94F48741C}" srcOrd="1" destOrd="0" presId="urn:microsoft.com/office/officeart/2005/8/layout/hList7"/>
    <dgm:cxn modelId="{AE9C78A0-D9B5-4FA0-994D-B8FB45C4B838}" type="presOf" srcId="{67276075-BD8A-4911-A829-EFF16DE5DF4E}" destId="{8CC4D6A8-8BAE-4009-B7C2-26915902F927}" srcOrd="0" destOrd="0" presId="urn:microsoft.com/office/officeart/2005/8/layout/hList7"/>
    <dgm:cxn modelId="{7FCB63A2-1139-4B57-8F93-F4B2645ACA85}" type="presOf" srcId="{57DD2D09-1F77-4D62-984A-CEC616DF00C9}" destId="{0DA4A8D2-2BB5-42CB-86FF-10B484B2C363}" srcOrd="0" destOrd="0" presId="urn:microsoft.com/office/officeart/2005/8/layout/hList7"/>
    <dgm:cxn modelId="{BCC9CBA5-A9C1-4B83-A664-C393386E3E2F}" type="presOf" srcId="{998F5477-E11B-41D3-BBD2-85DF55A6A708}" destId="{CB31CAAA-B74F-48FD-81C3-D2D44280C229}" srcOrd="0" destOrd="0" presId="urn:microsoft.com/office/officeart/2005/8/layout/hList7"/>
    <dgm:cxn modelId="{07222DC3-90BF-44D8-B76F-895AEDD4822B}" type="presOf" srcId="{ED98C167-2880-491E-B7C5-B1CED90D44E7}" destId="{7924F2CB-C6EB-4B1F-8009-DA614E4E110C}" srcOrd="1" destOrd="0" presId="urn:microsoft.com/office/officeart/2005/8/layout/hList7"/>
    <dgm:cxn modelId="{4DA698C6-EA5E-4AFF-8849-F2428213FE0F}" type="presOf" srcId="{ED98C167-2880-491E-B7C5-B1CED90D44E7}" destId="{B8A179E2-FFD6-4477-B516-FD7A30427E4E}" srcOrd="0" destOrd="0" presId="urn:microsoft.com/office/officeart/2005/8/layout/hList7"/>
    <dgm:cxn modelId="{CFD10ADF-9FCC-484B-B47C-DF85F543A4A5}" type="presOf" srcId="{D3C2A500-F853-4F0E-A8AA-9B74CF9FF31B}" destId="{26B2D132-41E0-4F4F-8CFD-8378B4C8ECD6}" srcOrd="1" destOrd="0" presId="urn:microsoft.com/office/officeart/2005/8/layout/hList7"/>
    <dgm:cxn modelId="{B3D361F0-D2E3-455C-96E5-BEE00AA685A1}" type="presOf" srcId="{57DD2D09-1F77-4D62-984A-CEC616DF00C9}" destId="{EDEFFB8B-0D53-4307-A086-2AADC1EEB28E}" srcOrd="1" destOrd="0" presId="urn:microsoft.com/office/officeart/2005/8/layout/hList7"/>
    <dgm:cxn modelId="{9CA8EF21-ACF3-4731-BCFD-F2849FEE1431}" type="presParOf" srcId="{71E81EBB-8A25-49AE-AC18-F4A4D459C4F1}" destId="{ED230051-3BF1-42F7-8AFF-C95F1CE0A46B}" srcOrd="0" destOrd="0" presId="urn:microsoft.com/office/officeart/2005/8/layout/hList7"/>
    <dgm:cxn modelId="{BB35B185-1E3B-4660-A76A-EC05FCD91CA5}" type="presParOf" srcId="{71E81EBB-8A25-49AE-AC18-F4A4D459C4F1}" destId="{AE33907A-DECE-4737-B496-358E1F2F4193}" srcOrd="1" destOrd="0" presId="urn:microsoft.com/office/officeart/2005/8/layout/hList7"/>
    <dgm:cxn modelId="{9606587B-BD02-43D5-B9F4-A589869D836C}" type="presParOf" srcId="{AE33907A-DECE-4737-B496-358E1F2F4193}" destId="{E2C02A59-B334-40F8-84E9-CCDBA9C04866}" srcOrd="0" destOrd="0" presId="urn:microsoft.com/office/officeart/2005/8/layout/hList7"/>
    <dgm:cxn modelId="{2F080C0F-80E1-4CC4-966C-25F7E299E353}" type="presParOf" srcId="{E2C02A59-B334-40F8-84E9-CCDBA9C04866}" destId="{B8A179E2-FFD6-4477-B516-FD7A30427E4E}" srcOrd="0" destOrd="0" presId="urn:microsoft.com/office/officeart/2005/8/layout/hList7"/>
    <dgm:cxn modelId="{0696B1F3-AE40-4D0C-837C-F301463BC189}" type="presParOf" srcId="{E2C02A59-B334-40F8-84E9-CCDBA9C04866}" destId="{7924F2CB-C6EB-4B1F-8009-DA614E4E110C}" srcOrd="1" destOrd="0" presId="urn:microsoft.com/office/officeart/2005/8/layout/hList7"/>
    <dgm:cxn modelId="{BCFDF47B-1011-4F26-BEA4-82C36BF9A251}" type="presParOf" srcId="{E2C02A59-B334-40F8-84E9-CCDBA9C04866}" destId="{6191D1C3-75F3-4BC9-BA54-2BD2BB8A31A7}" srcOrd="2" destOrd="0" presId="urn:microsoft.com/office/officeart/2005/8/layout/hList7"/>
    <dgm:cxn modelId="{FED8B629-244B-46F1-9AF4-C48030EFF09F}" type="presParOf" srcId="{E2C02A59-B334-40F8-84E9-CCDBA9C04866}" destId="{2B54D916-9974-47B6-93B5-0A3C974636CD}" srcOrd="3" destOrd="0" presId="urn:microsoft.com/office/officeart/2005/8/layout/hList7"/>
    <dgm:cxn modelId="{4A5DDBA2-D034-4C55-B525-9719625688EA}" type="presParOf" srcId="{AE33907A-DECE-4737-B496-358E1F2F4193}" destId="{9E840B48-5C91-418A-92EF-A1ECFB2D41B9}" srcOrd="1" destOrd="0" presId="urn:microsoft.com/office/officeart/2005/8/layout/hList7"/>
    <dgm:cxn modelId="{81A771A5-22BC-46B9-BA9E-6742D5AA33CF}" type="presParOf" srcId="{AE33907A-DECE-4737-B496-358E1F2F4193}" destId="{A75C732B-A3BF-4F00-859E-755572506217}" srcOrd="2" destOrd="0" presId="urn:microsoft.com/office/officeart/2005/8/layout/hList7"/>
    <dgm:cxn modelId="{719388FC-3A35-4A59-9F1F-F3FB2FADA911}" type="presParOf" srcId="{A75C732B-A3BF-4F00-859E-755572506217}" destId="{4786A451-9534-4E9F-B299-909860A55515}" srcOrd="0" destOrd="0" presId="urn:microsoft.com/office/officeart/2005/8/layout/hList7"/>
    <dgm:cxn modelId="{314D7808-F1F5-40E8-A419-DB9522C90EED}" type="presParOf" srcId="{A75C732B-A3BF-4F00-859E-755572506217}" destId="{A56EF299-4365-45F4-A867-327DB22A0873}" srcOrd="1" destOrd="0" presId="urn:microsoft.com/office/officeart/2005/8/layout/hList7"/>
    <dgm:cxn modelId="{47E30A84-36A9-412A-BAE7-4F44EBF84818}" type="presParOf" srcId="{A75C732B-A3BF-4F00-859E-755572506217}" destId="{0D1DBF9F-F183-433F-AFC2-45AA6412E780}" srcOrd="2" destOrd="0" presId="urn:microsoft.com/office/officeart/2005/8/layout/hList7"/>
    <dgm:cxn modelId="{58C44EAB-2EB3-46E6-867F-4E37BE0A2A85}" type="presParOf" srcId="{A75C732B-A3BF-4F00-859E-755572506217}" destId="{9E23A7E1-A1AD-4752-A701-E603EDCB20D8}" srcOrd="3" destOrd="0" presId="urn:microsoft.com/office/officeart/2005/8/layout/hList7"/>
    <dgm:cxn modelId="{3DC7C3F6-C722-4A08-B84A-A491F375574F}" type="presParOf" srcId="{AE33907A-DECE-4737-B496-358E1F2F4193}" destId="{CB31CAAA-B74F-48FD-81C3-D2D44280C229}" srcOrd="3" destOrd="0" presId="urn:microsoft.com/office/officeart/2005/8/layout/hList7"/>
    <dgm:cxn modelId="{167689D6-CDD6-4B87-B18E-1D0945BE3EA4}" type="presParOf" srcId="{AE33907A-DECE-4737-B496-358E1F2F4193}" destId="{6649F0E4-78C5-4E79-BFCD-8CEF4991D4FF}" srcOrd="4" destOrd="0" presId="urn:microsoft.com/office/officeart/2005/8/layout/hList7"/>
    <dgm:cxn modelId="{27AB5AF5-BB08-42CA-AF3C-4E2AE6ED620D}" type="presParOf" srcId="{6649F0E4-78C5-4E79-BFCD-8CEF4991D4FF}" destId="{7A97AF88-690E-4E94-87F9-2D68A4535944}" srcOrd="0" destOrd="0" presId="urn:microsoft.com/office/officeart/2005/8/layout/hList7"/>
    <dgm:cxn modelId="{206F3087-F97A-4AC6-ABD4-7477DFF92F4D}" type="presParOf" srcId="{6649F0E4-78C5-4E79-BFCD-8CEF4991D4FF}" destId="{656ACF51-B60C-4F46-A752-E7B94F48741C}" srcOrd="1" destOrd="0" presId="urn:microsoft.com/office/officeart/2005/8/layout/hList7"/>
    <dgm:cxn modelId="{3E8D3DB5-2244-4896-9E9E-4858CBDC7324}" type="presParOf" srcId="{6649F0E4-78C5-4E79-BFCD-8CEF4991D4FF}" destId="{B8B99348-4D91-422D-B2B3-9B9279A58ACE}" srcOrd="2" destOrd="0" presId="urn:microsoft.com/office/officeart/2005/8/layout/hList7"/>
    <dgm:cxn modelId="{3A62741D-BEE6-49D0-B84B-055A171D40B0}" type="presParOf" srcId="{6649F0E4-78C5-4E79-BFCD-8CEF4991D4FF}" destId="{151024DE-8F16-42A0-B911-49367A354844}" srcOrd="3" destOrd="0" presId="urn:microsoft.com/office/officeart/2005/8/layout/hList7"/>
    <dgm:cxn modelId="{A21D61D0-90BB-4E8A-8A69-7DFABAECFDB4}" type="presParOf" srcId="{AE33907A-DECE-4737-B496-358E1F2F4193}" destId="{8CC4D6A8-8BAE-4009-B7C2-26915902F927}" srcOrd="5" destOrd="0" presId="urn:microsoft.com/office/officeart/2005/8/layout/hList7"/>
    <dgm:cxn modelId="{1623CC17-47E4-4C52-B720-45CBC28C0841}" type="presParOf" srcId="{AE33907A-DECE-4737-B496-358E1F2F4193}" destId="{707318AE-CF13-4B4A-834D-9DD5D7D6B3A1}" srcOrd="6" destOrd="0" presId="urn:microsoft.com/office/officeart/2005/8/layout/hList7"/>
    <dgm:cxn modelId="{0EA7C850-653E-4940-B093-666E7C60350D}" type="presParOf" srcId="{707318AE-CF13-4B4A-834D-9DD5D7D6B3A1}" destId="{17DF2B13-21AA-4601-BF16-231EEC391093}" srcOrd="0" destOrd="0" presId="urn:microsoft.com/office/officeart/2005/8/layout/hList7"/>
    <dgm:cxn modelId="{C070231F-F53E-4165-A1E3-57C1EB9106D6}" type="presParOf" srcId="{707318AE-CF13-4B4A-834D-9DD5D7D6B3A1}" destId="{26B2D132-41E0-4F4F-8CFD-8378B4C8ECD6}" srcOrd="1" destOrd="0" presId="urn:microsoft.com/office/officeart/2005/8/layout/hList7"/>
    <dgm:cxn modelId="{F181E764-4DF3-44A9-8FDD-AE0AEAB0EE87}" type="presParOf" srcId="{707318AE-CF13-4B4A-834D-9DD5D7D6B3A1}" destId="{C9EE97DD-7A28-4700-93C4-D4A1552F0707}" srcOrd="2" destOrd="0" presId="urn:microsoft.com/office/officeart/2005/8/layout/hList7"/>
    <dgm:cxn modelId="{A14BE0FA-817E-4131-81B6-E0C2AE8B8EDB}" type="presParOf" srcId="{707318AE-CF13-4B4A-834D-9DD5D7D6B3A1}" destId="{48664669-588E-4D32-B768-2132CAD8912F}" srcOrd="3" destOrd="0" presId="urn:microsoft.com/office/officeart/2005/8/layout/hList7"/>
    <dgm:cxn modelId="{32A75436-AA94-4E0E-BEF2-63678015B8AA}" type="presParOf" srcId="{AE33907A-DECE-4737-B496-358E1F2F4193}" destId="{F6FAB51B-F3CA-4D1F-9533-42D01CD13103}" srcOrd="7" destOrd="0" presId="urn:microsoft.com/office/officeart/2005/8/layout/hList7"/>
    <dgm:cxn modelId="{D5357D89-21EB-45D8-8B0A-5D9E0B9A4740}" type="presParOf" srcId="{AE33907A-DECE-4737-B496-358E1F2F4193}" destId="{38388E19-ADD3-4214-8ED9-48A3007D9BBE}" srcOrd="8" destOrd="0" presId="urn:microsoft.com/office/officeart/2005/8/layout/hList7"/>
    <dgm:cxn modelId="{C95BF329-66CC-4C75-847D-FCC2115AEEAF}" type="presParOf" srcId="{38388E19-ADD3-4214-8ED9-48A3007D9BBE}" destId="{0DA4A8D2-2BB5-42CB-86FF-10B484B2C363}" srcOrd="0" destOrd="0" presId="urn:microsoft.com/office/officeart/2005/8/layout/hList7"/>
    <dgm:cxn modelId="{CCE99536-5A64-4AB4-9CB5-B5FA504E2FEB}" type="presParOf" srcId="{38388E19-ADD3-4214-8ED9-48A3007D9BBE}" destId="{EDEFFB8B-0D53-4307-A086-2AADC1EEB28E}" srcOrd="1" destOrd="0" presId="urn:microsoft.com/office/officeart/2005/8/layout/hList7"/>
    <dgm:cxn modelId="{0987BD37-2ABF-43C3-8019-56F7256469A8}" type="presParOf" srcId="{38388E19-ADD3-4214-8ED9-48A3007D9BBE}" destId="{7734F96F-87B4-4B4F-BF6E-4F959213E201}" srcOrd="2" destOrd="0" presId="urn:microsoft.com/office/officeart/2005/8/layout/hList7"/>
    <dgm:cxn modelId="{FA50ED01-1550-4713-B8B8-1623043F5844}" type="presParOf" srcId="{38388E19-ADD3-4214-8ED9-48A3007D9BBE}" destId="{F179A19C-36A7-4E82-A682-65108D8C3D8C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7F0528A-7B68-4549-9A09-7507D5885DD8}" type="doc">
      <dgm:prSet loTypeId="urn:microsoft.com/office/officeart/2005/8/layout/lProcess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D052011-069C-48E9-B4E5-E7388185591A}">
      <dgm:prSet custT="1"/>
      <dgm:spPr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  <dgm:t>
        <a:bodyPr/>
        <a:lstStyle/>
        <a:p>
          <a:endParaRPr lang="hr-HR" sz="1200"/>
        </a:p>
        <a:p>
          <a:endParaRPr lang="hr-HR" sz="1200"/>
        </a:p>
        <a:p>
          <a:endParaRPr lang="hr-HR" sz="1200"/>
        </a:p>
        <a:p>
          <a:endParaRPr lang="hr-HR" sz="12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r>
            <a:rPr lang="hr-HR" sz="2000" b="1"/>
            <a:t>Izgradnja nacionalnog, regionalnog i lokalnog okvira politike koji podupire prijelaz na čistu energiju </a:t>
          </a:r>
        </a:p>
        <a:p>
          <a:endParaRPr lang="hr-HR" sz="1400" b="0" i="0" u="none">
            <a:effectLst/>
            <a:latin typeface="Noto Sans" panose="020B0502040504020204" pitchFamily="34" charset="0"/>
            <a:hlinkClick xmlns:r="http://schemas.openxmlformats.org/officeDocument/2006/relationships" r:id="rId1"/>
          </a:endParaRPr>
        </a:p>
        <a:p>
          <a:r>
            <a:rPr lang="hr-HR" sz="1400" b="0" i="0" u="none">
              <a:effectLst/>
              <a:latin typeface="Noto Sans" panose="020B0502040504020204" pitchFamily="34" charset="0"/>
              <a:hlinkClick xmlns:r="http://schemas.openxmlformats.org/officeDocument/2006/relationships" r:id="rId1"/>
            </a:rPr>
            <a:t>LOCAL – Jačanje tranzicije na čistu energiju u gradovima i regijama</a:t>
          </a:r>
          <a:endParaRPr lang="hr-HR" sz="1400" b="0" i="0" u="none">
            <a:effectLst/>
            <a:latin typeface="Noto Sans" panose="020B0502040504020204" pitchFamily="34" charset="0"/>
          </a:endParaRPr>
        </a:p>
        <a:p>
          <a:br>
            <a:rPr lang="hr-HR" sz="1200" b="0" i="0" u="none">
              <a:effectLst/>
              <a:latin typeface="Noto Sans" panose="020B0502040504020204" pitchFamily="34" charset="0"/>
            </a:rPr>
          </a:br>
          <a:r>
            <a:rPr lang="hr-HR" sz="1400" b="0" i="0" u="none">
              <a:effectLst/>
              <a:latin typeface="Noto Sans" panose="020B0502040504020204" pitchFamily="34" charset="0"/>
              <a:hlinkClick xmlns:r="http://schemas.openxmlformats.org/officeDocument/2006/relationships" r:id="rId2"/>
            </a:rPr>
            <a:t>POLICY – Prema učinkovitoj provedbi ključnog zakonodavstva u području održive energije</a:t>
          </a:r>
          <a:endParaRPr lang="hr-HR" sz="1400" b="0" i="0" u="none">
            <a:effectLst/>
            <a:latin typeface="Noto Sans" panose="020B0502040504020204" pitchFamily="34" charset="0"/>
          </a:endParaRPr>
        </a:p>
        <a:p>
          <a:endParaRPr lang="en-US" sz="900"/>
        </a:p>
      </dgm:t>
    </dgm:pt>
    <dgm:pt modelId="{2FA17394-17B3-4EB1-B623-CE997BA64ACC}" type="parTrans" cxnId="{073DF57A-333D-4909-B576-0E50A16AE3E9}">
      <dgm:prSet/>
      <dgm:spPr/>
      <dgm:t>
        <a:bodyPr/>
        <a:lstStyle/>
        <a:p>
          <a:endParaRPr lang="en-US"/>
        </a:p>
      </dgm:t>
    </dgm:pt>
    <dgm:pt modelId="{A36D28EB-0192-4CE4-8138-0BC4BCEF2C25}" type="sibTrans" cxnId="{073DF57A-333D-4909-B576-0E50A16AE3E9}">
      <dgm:prSet/>
      <dgm:spPr/>
      <dgm:t>
        <a:bodyPr/>
        <a:lstStyle/>
        <a:p>
          <a:endParaRPr lang="en-US"/>
        </a:p>
      </dgm:t>
    </dgm:pt>
    <dgm:pt modelId="{62A8C75E-05F9-41D5-A59A-1C09CA9CCFD1}">
      <dgm:prSet custT="1"/>
      <dgm:spPr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hr-HR" sz="1000"/>
            <a:t> </a:t>
          </a:r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r>
            <a:rPr lang="hr-HR" sz="2000" b="1"/>
            <a:t>M</a:t>
          </a:r>
          <a:r>
            <a:rPr lang="pl-PL" sz="2000" b="1"/>
            <a:t>obiliziranje investicija na lokalnoj i regionalnoj razini</a:t>
          </a:r>
          <a:br>
            <a:rPr lang="pl-PL" sz="2000"/>
          </a:br>
          <a:br>
            <a:rPr lang="pl-PL" sz="2000"/>
          </a:br>
          <a:r>
            <a:rPr lang="hr-HR" sz="1400" b="0" i="0" u="sng"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OSS –</a:t>
          </a:r>
          <a:r>
            <a:rPr lang="hr-HR" sz="1400" b="0" i="1" u="sng"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 One-Stop-Shops</a:t>
          </a:r>
          <a:r>
            <a:rPr lang="hr-HR" sz="1400" b="0" i="0" u="sng"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 – Integrirane usluge za prijelaz na čistu energiju u zgradama</a:t>
          </a:r>
          <a:endParaRPr lang="hr-HR" sz="1400" b="0" i="0" u="sng">
            <a:effectLst/>
            <a:latin typeface="Noto Sans" panose="020B0502040504020204" pitchFamily="34" charset="0"/>
          </a:endParaRPr>
        </a:p>
        <a:p>
          <a:endParaRPr lang="hr-HR" sz="1200" b="0" i="0" u="sng">
            <a:effectLst/>
            <a:latin typeface="Noto Sans" panose="020B0502040504020204" pitchFamily="34" charset="0"/>
          </a:endParaRPr>
        </a:p>
        <a:p>
          <a:r>
            <a:rPr lang="pl-PL" sz="1400" b="0" i="0" u="sng">
              <a:effectLst/>
              <a:latin typeface="Noto Sans" panose="020B0502040504020204" pitchFamily="34" charset="0"/>
              <a:hlinkClick xmlns:r="http://schemas.openxmlformats.org/officeDocument/2006/relationships" r:id="rId4"/>
            </a:rPr>
            <a:t>PDA – Pomoć u razvoju projekata za održiva energetska ulaganja</a:t>
          </a:r>
          <a:br>
            <a:rPr lang="pl-PL" sz="1400" b="0" i="0" u="sng">
              <a:effectLst/>
              <a:latin typeface="Noto Sans" panose="020B0502040504020204" pitchFamily="34" charset="0"/>
            </a:rPr>
          </a:br>
          <a:br>
            <a:rPr lang="pl-PL" sz="1200" b="0" i="0" u="sng">
              <a:effectLst/>
              <a:latin typeface="Noto Sans" panose="020B0502040504020204" pitchFamily="34" charset="0"/>
            </a:rPr>
          </a:br>
          <a:br>
            <a:rPr lang="pl-PL" sz="1200" b="0" i="0" u="sng">
              <a:effectLst/>
              <a:latin typeface="Noto Sans" panose="020B0502040504020204" pitchFamily="34" charset="0"/>
            </a:rPr>
          </a:br>
          <a:r>
            <a:rPr lang="hr-HR" sz="1400" b="0" i="0" u="sng">
              <a:effectLst/>
              <a:latin typeface="Noto Sans" panose="020B0502040504020204" pitchFamily="34" charset="0"/>
              <a:hlinkClick xmlns:r="http://schemas.openxmlformats.org/officeDocument/2006/relationships" r:id="rId5"/>
            </a:rPr>
            <a:t>EUCF –</a:t>
          </a:r>
          <a:r>
            <a:rPr lang="hr-HR" sz="1400" b="0" i="1" u="sng">
              <a:effectLst/>
              <a:latin typeface="Noto Sans" panose="020B0502040504020204" pitchFamily="34" charset="0"/>
              <a:hlinkClick xmlns:r="http://schemas.openxmlformats.org/officeDocument/2006/relationships" r:id="rId5"/>
            </a:rPr>
            <a:t> European City Facility</a:t>
          </a:r>
          <a:endParaRPr lang="hr-HR" sz="1400" b="0"/>
        </a:p>
        <a:p>
          <a:endParaRPr lang="en-US" sz="1000"/>
        </a:p>
      </dgm:t>
    </dgm:pt>
    <dgm:pt modelId="{CCF888C0-AD4A-45D8-889A-9EA26F40029B}" type="parTrans" cxnId="{D9048EF7-4BD6-4208-835F-F32C0210C163}">
      <dgm:prSet/>
      <dgm:spPr/>
      <dgm:t>
        <a:bodyPr/>
        <a:lstStyle/>
        <a:p>
          <a:endParaRPr lang="en-US"/>
        </a:p>
      </dgm:t>
    </dgm:pt>
    <dgm:pt modelId="{EF985BB4-3CAA-408C-AB94-EEB2A7BCA65F}" type="sibTrans" cxnId="{D9048EF7-4BD6-4208-835F-F32C0210C163}">
      <dgm:prSet/>
      <dgm:spPr/>
      <dgm:t>
        <a:bodyPr/>
        <a:lstStyle/>
        <a:p>
          <a:endParaRPr lang="en-US"/>
        </a:p>
      </dgm:t>
    </dgm:pt>
    <dgm:pt modelId="{6A30DF67-50AB-4A29-9131-288F4EA37DA9}">
      <dgm:prSet custT="1"/>
      <dgm:spPr>
        <a:gradFill flip="none" rotWithShape="0">
          <a:gsLst>
            <a:gs pos="0">
              <a:schemeClr val="accent6">
                <a:lumMod val="40000"/>
                <a:lumOff val="60000"/>
                <a:tint val="66000"/>
                <a:satMod val="160000"/>
              </a:schemeClr>
            </a:gs>
            <a:gs pos="50000">
              <a:schemeClr val="accent6">
                <a:lumMod val="40000"/>
                <a:lumOff val="60000"/>
                <a:tint val="44500"/>
                <a:satMod val="160000"/>
              </a:schemeClr>
            </a:gs>
            <a:gs pos="100000">
              <a:schemeClr val="accent6">
                <a:lumMod val="40000"/>
                <a:lumOff val="60000"/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endParaRPr lang="hr-HR" sz="1200"/>
        </a:p>
        <a:p>
          <a:endParaRPr lang="hr-HR" sz="2000"/>
        </a:p>
        <a:p>
          <a:endParaRPr lang="hr-HR" sz="2000"/>
        </a:p>
        <a:p>
          <a:r>
            <a:rPr lang="hr-HR" sz="2000" b="1"/>
            <a:t>Privlačenje privatnog financiranja za održivu energiju</a:t>
          </a:r>
          <a:br>
            <a:rPr lang="hr-HR" sz="1200" b="1"/>
          </a:br>
          <a:br>
            <a:rPr lang="hr-HR" sz="1200"/>
          </a:br>
          <a:r>
            <a:rPr lang="hr-HR" sz="1400" b="0" i="0" u="sng"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PRIVAFIN –</a:t>
          </a:r>
          <a:r>
            <a:rPr lang="hr-HR" sz="1400" b="0" i="1" u="sng"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 Crowding-in</a:t>
          </a:r>
          <a:r>
            <a:rPr lang="hr-HR" sz="1400" b="0" i="0" u="sng"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 privatnih investicija</a:t>
          </a:r>
          <a:r>
            <a:rPr lang="hr-HR" sz="1400" b="0"/>
            <a:t>  </a:t>
          </a:r>
        </a:p>
        <a:p>
          <a:endParaRPr lang="en-US" sz="1200"/>
        </a:p>
      </dgm:t>
    </dgm:pt>
    <dgm:pt modelId="{8119FAB3-3EA1-4C4C-8D7E-43E7F1FD3125}" type="parTrans" cxnId="{2756E76D-CA46-4AA6-B402-9452B1401D0E}">
      <dgm:prSet/>
      <dgm:spPr/>
      <dgm:t>
        <a:bodyPr/>
        <a:lstStyle/>
        <a:p>
          <a:endParaRPr lang="en-US"/>
        </a:p>
      </dgm:t>
    </dgm:pt>
    <dgm:pt modelId="{597241C2-BB00-4105-ACE5-2620BC7BBBBC}" type="sibTrans" cxnId="{2756E76D-CA46-4AA6-B402-9452B1401D0E}">
      <dgm:prSet/>
      <dgm:spPr/>
      <dgm:t>
        <a:bodyPr/>
        <a:lstStyle/>
        <a:p>
          <a:endParaRPr lang="en-US"/>
        </a:p>
      </dgm:t>
    </dgm:pt>
    <dgm:pt modelId="{7C41DD22-659E-4836-B693-EEF24CA6A8CE}" type="pres">
      <dgm:prSet presAssocID="{B7F0528A-7B68-4549-9A09-7507D5885DD8}" presName="theList" presStyleCnt="0">
        <dgm:presLayoutVars>
          <dgm:dir/>
          <dgm:animLvl val="lvl"/>
          <dgm:resizeHandles val="exact"/>
        </dgm:presLayoutVars>
      </dgm:prSet>
      <dgm:spPr/>
    </dgm:pt>
    <dgm:pt modelId="{E97FF454-C497-4CEF-B33D-0E6EDEDB4069}" type="pres">
      <dgm:prSet presAssocID="{0D052011-069C-48E9-B4E5-E7388185591A}" presName="compNode" presStyleCnt="0"/>
      <dgm:spPr/>
    </dgm:pt>
    <dgm:pt modelId="{8A458358-5121-4395-83D0-7F4300C84499}" type="pres">
      <dgm:prSet presAssocID="{0D052011-069C-48E9-B4E5-E7388185591A}" presName="aNode" presStyleLbl="bgShp" presStyleIdx="0" presStyleCnt="3" custAng="0"/>
      <dgm:spPr/>
    </dgm:pt>
    <dgm:pt modelId="{8A755182-4006-427E-AA94-5E8049D5D232}" type="pres">
      <dgm:prSet presAssocID="{0D052011-069C-48E9-B4E5-E7388185591A}" presName="textNode" presStyleLbl="bgShp" presStyleIdx="0" presStyleCnt="3"/>
      <dgm:spPr/>
    </dgm:pt>
    <dgm:pt modelId="{AB74DCAA-FC1A-426D-A00E-B902A6E66242}" type="pres">
      <dgm:prSet presAssocID="{0D052011-069C-48E9-B4E5-E7388185591A}" presName="compChildNode" presStyleCnt="0"/>
      <dgm:spPr/>
    </dgm:pt>
    <dgm:pt modelId="{DB6157EF-DCF2-4F72-8C0C-EA20F3DF9039}" type="pres">
      <dgm:prSet presAssocID="{0D052011-069C-48E9-B4E5-E7388185591A}" presName="theInnerList" presStyleCnt="0"/>
      <dgm:spPr/>
    </dgm:pt>
    <dgm:pt modelId="{554D0180-12B3-4E03-9A3B-3375310F2C9E}" type="pres">
      <dgm:prSet presAssocID="{0D052011-069C-48E9-B4E5-E7388185591A}" presName="aSpace" presStyleCnt="0"/>
      <dgm:spPr/>
    </dgm:pt>
    <dgm:pt modelId="{C5FAD461-96B8-4AA6-987F-B449AB7A28D6}" type="pres">
      <dgm:prSet presAssocID="{62A8C75E-05F9-41D5-A59A-1C09CA9CCFD1}" presName="compNode" presStyleCnt="0"/>
      <dgm:spPr/>
    </dgm:pt>
    <dgm:pt modelId="{7415073B-CA51-4657-95F9-C58BA8E6B3F2}" type="pres">
      <dgm:prSet presAssocID="{62A8C75E-05F9-41D5-A59A-1C09CA9CCFD1}" presName="aNode" presStyleLbl="bgShp" presStyleIdx="1" presStyleCnt="3" custLinFactNeighborX="0" custLinFactNeighborY="318"/>
      <dgm:spPr/>
    </dgm:pt>
    <dgm:pt modelId="{C0B0D794-32B7-46F3-A86F-163BB219F719}" type="pres">
      <dgm:prSet presAssocID="{62A8C75E-05F9-41D5-A59A-1C09CA9CCFD1}" presName="textNode" presStyleLbl="bgShp" presStyleIdx="1" presStyleCnt="3"/>
      <dgm:spPr/>
    </dgm:pt>
    <dgm:pt modelId="{4E0D4C7E-D92F-4D99-85B5-4F99BE025F67}" type="pres">
      <dgm:prSet presAssocID="{62A8C75E-05F9-41D5-A59A-1C09CA9CCFD1}" presName="compChildNode" presStyleCnt="0"/>
      <dgm:spPr/>
    </dgm:pt>
    <dgm:pt modelId="{CD75B23A-829F-435B-940A-ECE597494257}" type="pres">
      <dgm:prSet presAssocID="{62A8C75E-05F9-41D5-A59A-1C09CA9CCFD1}" presName="theInnerList" presStyleCnt="0"/>
      <dgm:spPr/>
    </dgm:pt>
    <dgm:pt modelId="{EB862EB5-566C-4D8C-84DE-E2F796256485}" type="pres">
      <dgm:prSet presAssocID="{62A8C75E-05F9-41D5-A59A-1C09CA9CCFD1}" presName="aSpace" presStyleCnt="0"/>
      <dgm:spPr/>
    </dgm:pt>
    <dgm:pt modelId="{3945D92E-5F4A-4CA7-A68D-D79FCA49BC47}" type="pres">
      <dgm:prSet presAssocID="{6A30DF67-50AB-4A29-9131-288F4EA37DA9}" presName="compNode" presStyleCnt="0"/>
      <dgm:spPr/>
    </dgm:pt>
    <dgm:pt modelId="{D14F3069-0A1F-4F3F-A938-AA3BAC0880CA}" type="pres">
      <dgm:prSet presAssocID="{6A30DF67-50AB-4A29-9131-288F4EA37DA9}" presName="aNode" presStyleLbl="bgShp" presStyleIdx="2" presStyleCnt="3"/>
      <dgm:spPr/>
    </dgm:pt>
    <dgm:pt modelId="{8D81D627-E0C7-4377-80BA-F09284CFB815}" type="pres">
      <dgm:prSet presAssocID="{6A30DF67-50AB-4A29-9131-288F4EA37DA9}" presName="textNode" presStyleLbl="bgShp" presStyleIdx="2" presStyleCnt="3"/>
      <dgm:spPr/>
    </dgm:pt>
    <dgm:pt modelId="{33EB83BA-6DE2-4C39-9DCF-9BE4ADF3D0AC}" type="pres">
      <dgm:prSet presAssocID="{6A30DF67-50AB-4A29-9131-288F4EA37DA9}" presName="compChildNode" presStyleCnt="0"/>
      <dgm:spPr/>
    </dgm:pt>
    <dgm:pt modelId="{63BD3EED-4FA7-4297-B3B6-04FDDC9B8DE7}" type="pres">
      <dgm:prSet presAssocID="{6A30DF67-50AB-4A29-9131-288F4EA37DA9}" presName="theInnerList" presStyleCnt="0"/>
      <dgm:spPr/>
    </dgm:pt>
  </dgm:ptLst>
  <dgm:cxnLst>
    <dgm:cxn modelId="{E8DDA541-B846-41A3-BDEE-A3371E7CB869}" type="presOf" srcId="{0D052011-069C-48E9-B4E5-E7388185591A}" destId="{8A755182-4006-427E-AA94-5E8049D5D232}" srcOrd="1" destOrd="0" presId="urn:microsoft.com/office/officeart/2005/8/layout/lProcess2"/>
    <dgm:cxn modelId="{2756E76D-CA46-4AA6-B402-9452B1401D0E}" srcId="{B7F0528A-7B68-4549-9A09-7507D5885DD8}" destId="{6A30DF67-50AB-4A29-9131-288F4EA37DA9}" srcOrd="2" destOrd="0" parTransId="{8119FAB3-3EA1-4C4C-8D7E-43E7F1FD3125}" sibTransId="{597241C2-BB00-4105-ACE5-2620BC7BBBBC}"/>
    <dgm:cxn modelId="{073DF57A-333D-4909-B576-0E50A16AE3E9}" srcId="{B7F0528A-7B68-4549-9A09-7507D5885DD8}" destId="{0D052011-069C-48E9-B4E5-E7388185591A}" srcOrd="0" destOrd="0" parTransId="{2FA17394-17B3-4EB1-B623-CE997BA64ACC}" sibTransId="{A36D28EB-0192-4CE4-8138-0BC4BCEF2C25}"/>
    <dgm:cxn modelId="{009C117B-7986-4B66-88AD-3A2134FB7349}" type="presOf" srcId="{0D052011-069C-48E9-B4E5-E7388185591A}" destId="{8A458358-5121-4395-83D0-7F4300C84499}" srcOrd="0" destOrd="0" presId="urn:microsoft.com/office/officeart/2005/8/layout/lProcess2"/>
    <dgm:cxn modelId="{81DA7F7C-3E76-4A36-9B55-AABC8D24858A}" type="presOf" srcId="{62A8C75E-05F9-41D5-A59A-1C09CA9CCFD1}" destId="{7415073B-CA51-4657-95F9-C58BA8E6B3F2}" srcOrd="0" destOrd="0" presId="urn:microsoft.com/office/officeart/2005/8/layout/lProcess2"/>
    <dgm:cxn modelId="{DEBCD1B8-0015-418E-BF66-30B1A86D6286}" type="presOf" srcId="{B7F0528A-7B68-4549-9A09-7507D5885DD8}" destId="{7C41DD22-659E-4836-B693-EEF24CA6A8CE}" srcOrd="0" destOrd="0" presId="urn:microsoft.com/office/officeart/2005/8/layout/lProcess2"/>
    <dgm:cxn modelId="{DADADEBD-2AE9-44DE-B0A3-E6B8805E0E46}" type="presOf" srcId="{6A30DF67-50AB-4A29-9131-288F4EA37DA9}" destId="{8D81D627-E0C7-4377-80BA-F09284CFB815}" srcOrd="1" destOrd="0" presId="urn:microsoft.com/office/officeart/2005/8/layout/lProcess2"/>
    <dgm:cxn modelId="{97F116C9-9A5B-4937-B89D-C92E6EFD61E6}" type="presOf" srcId="{62A8C75E-05F9-41D5-A59A-1C09CA9CCFD1}" destId="{C0B0D794-32B7-46F3-A86F-163BB219F719}" srcOrd="1" destOrd="0" presId="urn:microsoft.com/office/officeart/2005/8/layout/lProcess2"/>
    <dgm:cxn modelId="{2983ECF2-78FC-46F5-B56F-A45C6B5CA526}" type="presOf" srcId="{6A30DF67-50AB-4A29-9131-288F4EA37DA9}" destId="{D14F3069-0A1F-4F3F-A938-AA3BAC0880CA}" srcOrd="0" destOrd="0" presId="urn:microsoft.com/office/officeart/2005/8/layout/lProcess2"/>
    <dgm:cxn modelId="{D9048EF7-4BD6-4208-835F-F32C0210C163}" srcId="{B7F0528A-7B68-4549-9A09-7507D5885DD8}" destId="{62A8C75E-05F9-41D5-A59A-1C09CA9CCFD1}" srcOrd="1" destOrd="0" parTransId="{CCF888C0-AD4A-45D8-889A-9EA26F40029B}" sibTransId="{EF985BB4-3CAA-408C-AB94-EEB2A7BCA65F}"/>
    <dgm:cxn modelId="{0314B89C-26D2-4F1B-9EBF-518CDFCF96F0}" type="presParOf" srcId="{7C41DD22-659E-4836-B693-EEF24CA6A8CE}" destId="{E97FF454-C497-4CEF-B33D-0E6EDEDB4069}" srcOrd="0" destOrd="0" presId="urn:microsoft.com/office/officeart/2005/8/layout/lProcess2"/>
    <dgm:cxn modelId="{45406B44-DC6D-4789-A9E3-7BD5E78BE2D0}" type="presParOf" srcId="{E97FF454-C497-4CEF-B33D-0E6EDEDB4069}" destId="{8A458358-5121-4395-83D0-7F4300C84499}" srcOrd="0" destOrd="0" presId="urn:microsoft.com/office/officeart/2005/8/layout/lProcess2"/>
    <dgm:cxn modelId="{D6DA3EFD-BE8B-428D-BFA0-F4C915C80DC6}" type="presParOf" srcId="{E97FF454-C497-4CEF-B33D-0E6EDEDB4069}" destId="{8A755182-4006-427E-AA94-5E8049D5D232}" srcOrd="1" destOrd="0" presId="urn:microsoft.com/office/officeart/2005/8/layout/lProcess2"/>
    <dgm:cxn modelId="{5F95A8E1-5F28-4CC8-8E29-DC297777C0B7}" type="presParOf" srcId="{E97FF454-C497-4CEF-B33D-0E6EDEDB4069}" destId="{AB74DCAA-FC1A-426D-A00E-B902A6E66242}" srcOrd="2" destOrd="0" presId="urn:microsoft.com/office/officeart/2005/8/layout/lProcess2"/>
    <dgm:cxn modelId="{DE14E122-48A8-4BC1-958B-D84FF860566F}" type="presParOf" srcId="{AB74DCAA-FC1A-426D-A00E-B902A6E66242}" destId="{DB6157EF-DCF2-4F72-8C0C-EA20F3DF9039}" srcOrd="0" destOrd="0" presId="urn:microsoft.com/office/officeart/2005/8/layout/lProcess2"/>
    <dgm:cxn modelId="{347A523B-64B4-47E1-A26C-1309C144C09F}" type="presParOf" srcId="{7C41DD22-659E-4836-B693-EEF24CA6A8CE}" destId="{554D0180-12B3-4E03-9A3B-3375310F2C9E}" srcOrd="1" destOrd="0" presId="urn:microsoft.com/office/officeart/2005/8/layout/lProcess2"/>
    <dgm:cxn modelId="{7155A7E2-7CCC-4F5A-9FF7-C0DF4B949DF8}" type="presParOf" srcId="{7C41DD22-659E-4836-B693-EEF24CA6A8CE}" destId="{C5FAD461-96B8-4AA6-987F-B449AB7A28D6}" srcOrd="2" destOrd="0" presId="urn:microsoft.com/office/officeart/2005/8/layout/lProcess2"/>
    <dgm:cxn modelId="{6257BC5D-70F4-46EB-8C12-A58291A081B8}" type="presParOf" srcId="{C5FAD461-96B8-4AA6-987F-B449AB7A28D6}" destId="{7415073B-CA51-4657-95F9-C58BA8E6B3F2}" srcOrd="0" destOrd="0" presId="urn:microsoft.com/office/officeart/2005/8/layout/lProcess2"/>
    <dgm:cxn modelId="{B28C397C-9C7E-4BF6-A515-827E1749CA2F}" type="presParOf" srcId="{C5FAD461-96B8-4AA6-987F-B449AB7A28D6}" destId="{C0B0D794-32B7-46F3-A86F-163BB219F719}" srcOrd="1" destOrd="0" presId="urn:microsoft.com/office/officeart/2005/8/layout/lProcess2"/>
    <dgm:cxn modelId="{67A17550-FE72-4094-BBDE-44A323C7205B}" type="presParOf" srcId="{C5FAD461-96B8-4AA6-987F-B449AB7A28D6}" destId="{4E0D4C7E-D92F-4D99-85B5-4F99BE025F67}" srcOrd="2" destOrd="0" presId="urn:microsoft.com/office/officeart/2005/8/layout/lProcess2"/>
    <dgm:cxn modelId="{F4E4CCA7-8037-4940-855F-E7579F872C78}" type="presParOf" srcId="{4E0D4C7E-D92F-4D99-85B5-4F99BE025F67}" destId="{CD75B23A-829F-435B-940A-ECE597494257}" srcOrd="0" destOrd="0" presId="urn:microsoft.com/office/officeart/2005/8/layout/lProcess2"/>
    <dgm:cxn modelId="{C7C3682B-F2CA-4A8D-A5AA-0FF7CDF85A32}" type="presParOf" srcId="{7C41DD22-659E-4836-B693-EEF24CA6A8CE}" destId="{EB862EB5-566C-4D8C-84DE-E2F796256485}" srcOrd="3" destOrd="0" presId="urn:microsoft.com/office/officeart/2005/8/layout/lProcess2"/>
    <dgm:cxn modelId="{69C033D9-74DA-45A5-9F41-3502956C6041}" type="presParOf" srcId="{7C41DD22-659E-4836-B693-EEF24CA6A8CE}" destId="{3945D92E-5F4A-4CA7-A68D-D79FCA49BC47}" srcOrd="4" destOrd="0" presId="urn:microsoft.com/office/officeart/2005/8/layout/lProcess2"/>
    <dgm:cxn modelId="{8E4C5234-A4C6-4284-A5A7-82C852B5BE04}" type="presParOf" srcId="{3945D92E-5F4A-4CA7-A68D-D79FCA49BC47}" destId="{D14F3069-0A1F-4F3F-A938-AA3BAC0880CA}" srcOrd="0" destOrd="0" presId="urn:microsoft.com/office/officeart/2005/8/layout/lProcess2"/>
    <dgm:cxn modelId="{3D83D223-84C9-48B2-A849-8C980650B05E}" type="presParOf" srcId="{3945D92E-5F4A-4CA7-A68D-D79FCA49BC47}" destId="{8D81D627-E0C7-4377-80BA-F09284CFB815}" srcOrd="1" destOrd="0" presId="urn:microsoft.com/office/officeart/2005/8/layout/lProcess2"/>
    <dgm:cxn modelId="{5779715B-60E8-4467-82AE-99BE4CF071A8}" type="presParOf" srcId="{3945D92E-5F4A-4CA7-A68D-D79FCA49BC47}" destId="{33EB83BA-6DE2-4C39-9DCF-9BE4ADF3D0AC}" srcOrd="2" destOrd="0" presId="urn:microsoft.com/office/officeart/2005/8/layout/lProcess2"/>
    <dgm:cxn modelId="{939A7331-0798-408D-912C-687DC02FA018}" type="presParOf" srcId="{33EB83BA-6DE2-4C39-9DCF-9BE4ADF3D0AC}" destId="{63BD3EED-4FA7-4297-B3B6-04FDDC9B8DE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7F0528A-7B68-4549-9A09-7507D5885DD8}" type="doc">
      <dgm:prSet loTypeId="urn:microsoft.com/office/officeart/2005/8/layout/lProcess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52011-069C-48E9-B4E5-E7388185591A}">
      <dgm:prSet custT="1"/>
      <dgm:spPr>
        <a:gradFill flip="none" rotWithShape="0">
          <a:gsLst>
            <a:gs pos="0">
              <a:schemeClr val="accent3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3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3">
                <a:lumMod val="20000"/>
                <a:lumOff val="80000"/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endParaRPr lang="hr-HR" sz="1200"/>
        </a:p>
        <a:p>
          <a:endParaRPr lang="hr-HR" sz="1200"/>
        </a:p>
        <a:p>
          <a:endParaRPr lang="hr-HR" sz="1200"/>
        </a:p>
        <a:p>
          <a:endParaRPr lang="hr-HR" sz="1200"/>
        </a:p>
        <a:p>
          <a:endParaRPr lang="hr-HR" sz="2000"/>
        </a:p>
        <a:p>
          <a:endParaRPr lang="hr-HR" sz="2000"/>
        </a:p>
        <a:p>
          <a:r>
            <a:rPr lang="hr-HR" sz="2000" b="1"/>
            <a:t>Građani u prijelazu na čistu energiju</a:t>
          </a:r>
        </a:p>
        <a:p>
          <a:endParaRPr lang="hr-HR" sz="2000">
            <a:solidFill>
              <a:srgbClr val="7030A0"/>
            </a:solidFill>
          </a:endParaRPr>
        </a:p>
        <a:p>
          <a:r>
            <a:rPr lang="hr-HR" sz="1400" b="0" i="0" u="none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1"/>
            </a:rPr>
            <a:t>ENERPOV – Ublažavanje energetskog siromaštva kućanstava u Europi</a:t>
          </a:r>
          <a:br>
            <a:rPr lang="hr-HR" sz="1400" b="0" i="0" u="none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hr-HR" sz="1400" b="0" i="0" u="none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r>
            <a:rPr lang="hr-HR" sz="1400" b="0" i="0" u="none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2"/>
            </a:rPr>
            <a:t>ENERCOM – Usluge podrške za energetske zajednice</a:t>
          </a:r>
          <a:endParaRPr lang="hr-HR" sz="1400" b="0" i="0" u="none">
            <a:solidFill>
              <a:srgbClr val="0000FF"/>
            </a:solidFill>
            <a:effectLst/>
            <a:latin typeface="Noto Sans" panose="020B0502040504020204" pitchFamily="34" charset="0"/>
          </a:endParaRPr>
        </a:p>
        <a:p>
          <a:endParaRPr lang="en-US" sz="900"/>
        </a:p>
      </dgm:t>
    </dgm:pt>
    <dgm:pt modelId="{2FA17394-17B3-4EB1-B623-CE997BA64ACC}" type="parTrans" cxnId="{073DF57A-333D-4909-B576-0E50A16AE3E9}">
      <dgm:prSet/>
      <dgm:spPr/>
      <dgm:t>
        <a:bodyPr/>
        <a:lstStyle/>
        <a:p>
          <a:endParaRPr lang="en-US"/>
        </a:p>
      </dgm:t>
    </dgm:pt>
    <dgm:pt modelId="{A36D28EB-0192-4CE4-8138-0BC4BCEF2C25}" type="sibTrans" cxnId="{073DF57A-333D-4909-B576-0E50A16AE3E9}">
      <dgm:prSet/>
      <dgm:spPr/>
      <dgm:t>
        <a:bodyPr/>
        <a:lstStyle/>
        <a:p>
          <a:endParaRPr lang="en-US"/>
        </a:p>
      </dgm:t>
    </dgm:pt>
    <dgm:pt modelId="{62A8C75E-05F9-41D5-A59A-1C09CA9CCFD1}">
      <dgm:prSet custT="1"/>
      <dgm:sp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hr-HR" sz="1000"/>
            <a:t> </a:t>
          </a:r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pl-PL" sz="2000"/>
        </a:p>
        <a:p>
          <a:endParaRPr lang="pl-PL" sz="2000"/>
        </a:p>
        <a:p>
          <a:endParaRPr lang="pl-PL" sz="2000"/>
        </a:p>
        <a:p>
          <a:r>
            <a:rPr lang="pl-PL" sz="2000" b="1"/>
            <a:t>Dekarbonizacija zgrada  grijanje i hlađenje</a:t>
          </a:r>
          <a:br>
            <a:rPr lang="pl-PL" sz="2000"/>
          </a:br>
          <a:br>
            <a:rPr lang="pl-PL" sz="2000"/>
          </a:br>
          <a:r>
            <a:rPr lang="hr-HR" sz="1400" b="0" i="0" u="sng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BETTERRENO – Rješenja za energetsku obnovu – Ubrzavanje, produbljivanje, cjenovno pristupačnija, pametnija, uslužno i podatkovno vođena obnova zgrada</a:t>
          </a:r>
          <a:endParaRPr lang="hr-HR" sz="1400" b="0" i="0" u="sng">
            <a:solidFill>
              <a:srgbClr val="0000FF"/>
            </a:solidFill>
            <a:effectLst/>
            <a:latin typeface="Noto Sans" panose="020B0502040504020204" pitchFamily="34" charset="0"/>
          </a:endParaRPr>
        </a:p>
        <a:p>
          <a:endParaRPr lang="hr-HR" sz="1400" b="0" i="0" u="sng">
            <a:solidFill>
              <a:srgbClr val="0000FF"/>
            </a:solidFill>
            <a:effectLst/>
            <a:latin typeface="Noto Sans" panose="020B0502040504020204" pitchFamily="34" charset="0"/>
          </a:endParaRPr>
        </a:p>
        <a:p>
          <a:r>
            <a:rPr lang="hr-HR" sz="1400" b="0" i="0" u="sng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4"/>
            </a:rPr>
            <a:t>DHC – Podrška mrežama centraliziranog grijanja i hlađenja</a:t>
          </a:r>
          <a:endParaRPr lang="hr-HR" sz="1400" b="0" i="0">
            <a:solidFill>
              <a:srgbClr val="5E5E5E"/>
            </a:solidFill>
            <a:effectLst/>
            <a:latin typeface="Noto Sans" panose="020B0502040504020204" pitchFamily="34" charset="0"/>
          </a:endParaRPr>
        </a:p>
        <a:p>
          <a:br>
            <a:rPr lang="pl-PL" sz="1400" b="0" i="0" u="sng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pl-PL" sz="1400" b="0" i="0" u="sng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pl-PL" sz="1400" b="0" i="0" u="sng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endParaRPr lang="hr-HR" sz="1400" b="0"/>
        </a:p>
        <a:p>
          <a:endParaRPr lang="en-US" sz="1000"/>
        </a:p>
      </dgm:t>
    </dgm:pt>
    <dgm:pt modelId="{CCF888C0-AD4A-45D8-889A-9EA26F40029B}" type="parTrans" cxnId="{D9048EF7-4BD6-4208-835F-F32C0210C163}">
      <dgm:prSet/>
      <dgm:spPr/>
      <dgm:t>
        <a:bodyPr/>
        <a:lstStyle/>
        <a:p>
          <a:endParaRPr lang="en-US"/>
        </a:p>
      </dgm:t>
    </dgm:pt>
    <dgm:pt modelId="{EF985BB4-3CAA-408C-AB94-EEB2A7BCA65F}" type="sibTrans" cxnId="{D9048EF7-4BD6-4208-835F-F32C0210C163}">
      <dgm:prSet/>
      <dgm:spPr/>
      <dgm:t>
        <a:bodyPr/>
        <a:lstStyle/>
        <a:p>
          <a:endParaRPr lang="en-US"/>
        </a:p>
      </dgm:t>
    </dgm:pt>
    <dgm:pt modelId="{6A30DF67-50AB-4A29-9131-288F4EA37DA9}">
      <dgm:prSet custT="1"/>
      <dgm:spPr>
        <a:gradFill flip="none" rotWithShape="0">
          <a:gsLst>
            <a:gs pos="0">
              <a:schemeClr val="accent5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5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5">
                <a:lumMod val="20000"/>
                <a:lumOff val="80000"/>
                <a:shade val="100000"/>
                <a:satMod val="115000"/>
              </a:schemeClr>
            </a:gs>
          </a:gsLst>
          <a:lin ang="8100000" scaled="1"/>
          <a:tileRect/>
        </a:gradFill>
      </dgm:spPr>
      <dgm:t>
        <a:bodyPr/>
        <a:lstStyle/>
        <a:p>
          <a:endParaRPr lang="hr-HR" sz="12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endParaRPr lang="hr-HR" sz="2000"/>
        </a:p>
        <a:p>
          <a:r>
            <a:rPr lang="hr-HR" sz="2000" b="1"/>
            <a:t>Izgradnja vještina i kapaciteta industrije i uslužnog sektora</a:t>
          </a:r>
          <a:br>
            <a:rPr lang="hr-HR" sz="1200"/>
          </a:br>
          <a:br>
            <a:rPr lang="hr-HR" sz="1200"/>
          </a:br>
          <a:r>
            <a:rPr lang="hr-HR" sz="1400" b="0" i="0" u="sng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5"/>
            </a:rPr>
            <a:t>BUILDSKILLS – BUILD UP Skills – Nacionalne platforme za vještine energetske</a:t>
          </a:r>
          <a:br>
            <a:rPr lang="hr-HR" sz="1400" b="0" i="0" u="sng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hr-HR" sz="1400" b="0" i="0" u="sng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r>
            <a:rPr lang="hr-HR" sz="1400" b="0" i="0" u="sng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INDUSTRY – Podrška prijelazu europske industrije i poduzeća na čistu energiju</a:t>
          </a:r>
          <a:endParaRPr lang="hr-HR" sz="1400" b="0"/>
        </a:p>
        <a:p>
          <a:endParaRPr lang="en-US" sz="1200"/>
        </a:p>
      </dgm:t>
    </dgm:pt>
    <dgm:pt modelId="{8119FAB3-3EA1-4C4C-8D7E-43E7F1FD3125}" type="parTrans" cxnId="{2756E76D-CA46-4AA6-B402-9452B1401D0E}">
      <dgm:prSet/>
      <dgm:spPr/>
      <dgm:t>
        <a:bodyPr/>
        <a:lstStyle/>
        <a:p>
          <a:endParaRPr lang="en-US"/>
        </a:p>
      </dgm:t>
    </dgm:pt>
    <dgm:pt modelId="{597241C2-BB00-4105-ACE5-2620BC7BBBBC}" type="sibTrans" cxnId="{2756E76D-CA46-4AA6-B402-9452B1401D0E}">
      <dgm:prSet/>
      <dgm:spPr/>
      <dgm:t>
        <a:bodyPr/>
        <a:lstStyle/>
        <a:p>
          <a:endParaRPr lang="en-US"/>
        </a:p>
      </dgm:t>
    </dgm:pt>
    <dgm:pt modelId="{7C41DD22-659E-4836-B693-EEF24CA6A8CE}" type="pres">
      <dgm:prSet presAssocID="{B7F0528A-7B68-4549-9A09-7507D5885DD8}" presName="theList" presStyleCnt="0">
        <dgm:presLayoutVars>
          <dgm:dir/>
          <dgm:animLvl val="lvl"/>
          <dgm:resizeHandles val="exact"/>
        </dgm:presLayoutVars>
      </dgm:prSet>
      <dgm:spPr/>
    </dgm:pt>
    <dgm:pt modelId="{E97FF454-C497-4CEF-B33D-0E6EDEDB4069}" type="pres">
      <dgm:prSet presAssocID="{0D052011-069C-48E9-B4E5-E7388185591A}" presName="compNode" presStyleCnt="0"/>
      <dgm:spPr/>
    </dgm:pt>
    <dgm:pt modelId="{8A458358-5121-4395-83D0-7F4300C84499}" type="pres">
      <dgm:prSet presAssocID="{0D052011-069C-48E9-B4E5-E7388185591A}" presName="aNode" presStyleLbl="bgShp" presStyleIdx="0" presStyleCnt="3"/>
      <dgm:spPr/>
    </dgm:pt>
    <dgm:pt modelId="{8A755182-4006-427E-AA94-5E8049D5D232}" type="pres">
      <dgm:prSet presAssocID="{0D052011-069C-48E9-B4E5-E7388185591A}" presName="textNode" presStyleLbl="bgShp" presStyleIdx="0" presStyleCnt="3"/>
      <dgm:spPr/>
    </dgm:pt>
    <dgm:pt modelId="{AB74DCAA-FC1A-426D-A00E-B902A6E66242}" type="pres">
      <dgm:prSet presAssocID="{0D052011-069C-48E9-B4E5-E7388185591A}" presName="compChildNode" presStyleCnt="0"/>
      <dgm:spPr/>
    </dgm:pt>
    <dgm:pt modelId="{DB6157EF-DCF2-4F72-8C0C-EA20F3DF9039}" type="pres">
      <dgm:prSet presAssocID="{0D052011-069C-48E9-B4E5-E7388185591A}" presName="theInnerList" presStyleCnt="0"/>
      <dgm:spPr/>
    </dgm:pt>
    <dgm:pt modelId="{554D0180-12B3-4E03-9A3B-3375310F2C9E}" type="pres">
      <dgm:prSet presAssocID="{0D052011-069C-48E9-B4E5-E7388185591A}" presName="aSpace" presStyleCnt="0"/>
      <dgm:spPr/>
    </dgm:pt>
    <dgm:pt modelId="{C5FAD461-96B8-4AA6-987F-B449AB7A28D6}" type="pres">
      <dgm:prSet presAssocID="{62A8C75E-05F9-41D5-A59A-1C09CA9CCFD1}" presName="compNode" presStyleCnt="0"/>
      <dgm:spPr/>
    </dgm:pt>
    <dgm:pt modelId="{7415073B-CA51-4657-95F9-C58BA8E6B3F2}" type="pres">
      <dgm:prSet presAssocID="{62A8C75E-05F9-41D5-A59A-1C09CA9CCFD1}" presName="aNode" presStyleLbl="bgShp" presStyleIdx="1" presStyleCnt="3" custLinFactNeighborX="0" custLinFactNeighborY="318"/>
      <dgm:spPr/>
    </dgm:pt>
    <dgm:pt modelId="{C0B0D794-32B7-46F3-A86F-163BB219F719}" type="pres">
      <dgm:prSet presAssocID="{62A8C75E-05F9-41D5-A59A-1C09CA9CCFD1}" presName="textNode" presStyleLbl="bgShp" presStyleIdx="1" presStyleCnt="3"/>
      <dgm:spPr/>
    </dgm:pt>
    <dgm:pt modelId="{4E0D4C7E-D92F-4D99-85B5-4F99BE025F67}" type="pres">
      <dgm:prSet presAssocID="{62A8C75E-05F9-41D5-A59A-1C09CA9CCFD1}" presName="compChildNode" presStyleCnt="0"/>
      <dgm:spPr/>
    </dgm:pt>
    <dgm:pt modelId="{CD75B23A-829F-435B-940A-ECE597494257}" type="pres">
      <dgm:prSet presAssocID="{62A8C75E-05F9-41D5-A59A-1C09CA9CCFD1}" presName="theInnerList" presStyleCnt="0"/>
      <dgm:spPr/>
    </dgm:pt>
    <dgm:pt modelId="{EB862EB5-566C-4D8C-84DE-E2F796256485}" type="pres">
      <dgm:prSet presAssocID="{62A8C75E-05F9-41D5-A59A-1C09CA9CCFD1}" presName="aSpace" presStyleCnt="0"/>
      <dgm:spPr/>
    </dgm:pt>
    <dgm:pt modelId="{3945D92E-5F4A-4CA7-A68D-D79FCA49BC47}" type="pres">
      <dgm:prSet presAssocID="{6A30DF67-50AB-4A29-9131-288F4EA37DA9}" presName="compNode" presStyleCnt="0"/>
      <dgm:spPr/>
    </dgm:pt>
    <dgm:pt modelId="{D14F3069-0A1F-4F3F-A938-AA3BAC0880CA}" type="pres">
      <dgm:prSet presAssocID="{6A30DF67-50AB-4A29-9131-288F4EA37DA9}" presName="aNode" presStyleLbl="bgShp" presStyleIdx="2" presStyleCnt="3"/>
      <dgm:spPr/>
    </dgm:pt>
    <dgm:pt modelId="{8D81D627-E0C7-4377-80BA-F09284CFB815}" type="pres">
      <dgm:prSet presAssocID="{6A30DF67-50AB-4A29-9131-288F4EA37DA9}" presName="textNode" presStyleLbl="bgShp" presStyleIdx="2" presStyleCnt="3"/>
      <dgm:spPr/>
    </dgm:pt>
    <dgm:pt modelId="{33EB83BA-6DE2-4C39-9DCF-9BE4ADF3D0AC}" type="pres">
      <dgm:prSet presAssocID="{6A30DF67-50AB-4A29-9131-288F4EA37DA9}" presName="compChildNode" presStyleCnt="0"/>
      <dgm:spPr/>
    </dgm:pt>
    <dgm:pt modelId="{63BD3EED-4FA7-4297-B3B6-04FDDC9B8DE7}" type="pres">
      <dgm:prSet presAssocID="{6A30DF67-50AB-4A29-9131-288F4EA37DA9}" presName="theInnerList" presStyleCnt="0"/>
      <dgm:spPr/>
    </dgm:pt>
  </dgm:ptLst>
  <dgm:cxnLst>
    <dgm:cxn modelId="{E8DDA541-B846-41A3-BDEE-A3371E7CB869}" type="presOf" srcId="{0D052011-069C-48E9-B4E5-E7388185591A}" destId="{8A755182-4006-427E-AA94-5E8049D5D232}" srcOrd="1" destOrd="0" presId="urn:microsoft.com/office/officeart/2005/8/layout/lProcess2"/>
    <dgm:cxn modelId="{2756E76D-CA46-4AA6-B402-9452B1401D0E}" srcId="{B7F0528A-7B68-4549-9A09-7507D5885DD8}" destId="{6A30DF67-50AB-4A29-9131-288F4EA37DA9}" srcOrd="2" destOrd="0" parTransId="{8119FAB3-3EA1-4C4C-8D7E-43E7F1FD3125}" sibTransId="{597241C2-BB00-4105-ACE5-2620BC7BBBBC}"/>
    <dgm:cxn modelId="{073DF57A-333D-4909-B576-0E50A16AE3E9}" srcId="{B7F0528A-7B68-4549-9A09-7507D5885DD8}" destId="{0D052011-069C-48E9-B4E5-E7388185591A}" srcOrd="0" destOrd="0" parTransId="{2FA17394-17B3-4EB1-B623-CE997BA64ACC}" sibTransId="{A36D28EB-0192-4CE4-8138-0BC4BCEF2C25}"/>
    <dgm:cxn modelId="{009C117B-7986-4B66-88AD-3A2134FB7349}" type="presOf" srcId="{0D052011-069C-48E9-B4E5-E7388185591A}" destId="{8A458358-5121-4395-83D0-7F4300C84499}" srcOrd="0" destOrd="0" presId="urn:microsoft.com/office/officeart/2005/8/layout/lProcess2"/>
    <dgm:cxn modelId="{81DA7F7C-3E76-4A36-9B55-AABC8D24858A}" type="presOf" srcId="{62A8C75E-05F9-41D5-A59A-1C09CA9CCFD1}" destId="{7415073B-CA51-4657-95F9-C58BA8E6B3F2}" srcOrd="0" destOrd="0" presId="urn:microsoft.com/office/officeart/2005/8/layout/lProcess2"/>
    <dgm:cxn modelId="{DEBCD1B8-0015-418E-BF66-30B1A86D6286}" type="presOf" srcId="{B7F0528A-7B68-4549-9A09-7507D5885DD8}" destId="{7C41DD22-659E-4836-B693-EEF24CA6A8CE}" srcOrd="0" destOrd="0" presId="urn:microsoft.com/office/officeart/2005/8/layout/lProcess2"/>
    <dgm:cxn modelId="{DADADEBD-2AE9-44DE-B0A3-E6B8805E0E46}" type="presOf" srcId="{6A30DF67-50AB-4A29-9131-288F4EA37DA9}" destId="{8D81D627-E0C7-4377-80BA-F09284CFB815}" srcOrd="1" destOrd="0" presId="urn:microsoft.com/office/officeart/2005/8/layout/lProcess2"/>
    <dgm:cxn modelId="{97F116C9-9A5B-4937-B89D-C92E6EFD61E6}" type="presOf" srcId="{62A8C75E-05F9-41D5-A59A-1C09CA9CCFD1}" destId="{C0B0D794-32B7-46F3-A86F-163BB219F719}" srcOrd="1" destOrd="0" presId="urn:microsoft.com/office/officeart/2005/8/layout/lProcess2"/>
    <dgm:cxn modelId="{2983ECF2-78FC-46F5-B56F-A45C6B5CA526}" type="presOf" srcId="{6A30DF67-50AB-4A29-9131-288F4EA37DA9}" destId="{D14F3069-0A1F-4F3F-A938-AA3BAC0880CA}" srcOrd="0" destOrd="0" presId="urn:microsoft.com/office/officeart/2005/8/layout/lProcess2"/>
    <dgm:cxn modelId="{D9048EF7-4BD6-4208-835F-F32C0210C163}" srcId="{B7F0528A-7B68-4549-9A09-7507D5885DD8}" destId="{62A8C75E-05F9-41D5-A59A-1C09CA9CCFD1}" srcOrd="1" destOrd="0" parTransId="{CCF888C0-AD4A-45D8-889A-9EA26F40029B}" sibTransId="{EF985BB4-3CAA-408C-AB94-EEB2A7BCA65F}"/>
    <dgm:cxn modelId="{0314B89C-26D2-4F1B-9EBF-518CDFCF96F0}" type="presParOf" srcId="{7C41DD22-659E-4836-B693-EEF24CA6A8CE}" destId="{E97FF454-C497-4CEF-B33D-0E6EDEDB4069}" srcOrd="0" destOrd="0" presId="urn:microsoft.com/office/officeart/2005/8/layout/lProcess2"/>
    <dgm:cxn modelId="{45406B44-DC6D-4789-A9E3-7BD5E78BE2D0}" type="presParOf" srcId="{E97FF454-C497-4CEF-B33D-0E6EDEDB4069}" destId="{8A458358-5121-4395-83D0-7F4300C84499}" srcOrd="0" destOrd="0" presId="urn:microsoft.com/office/officeart/2005/8/layout/lProcess2"/>
    <dgm:cxn modelId="{D6DA3EFD-BE8B-428D-BFA0-F4C915C80DC6}" type="presParOf" srcId="{E97FF454-C497-4CEF-B33D-0E6EDEDB4069}" destId="{8A755182-4006-427E-AA94-5E8049D5D232}" srcOrd="1" destOrd="0" presId="urn:microsoft.com/office/officeart/2005/8/layout/lProcess2"/>
    <dgm:cxn modelId="{5F95A8E1-5F28-4CC8-8E29-DC297777C0B7}" type="presParOf" srcId="{E97FF454-C497-4CEF-B33D-0E6EDEDB4069}" destId="{AB74DCAA-FC1A-426D-A00E-B902A6E66242}" srcOrd="2" destOrd="0" presId="urn:microsoft.com/office/officeart/2005/8/layout/lProcess2"/>
    <dgm:cxn modelId="{DE14E122-48A8-4BC1-958B-D84FF860566F}" type="presParOf" srcId="{AB74DCAA-FC1A-426D-A00E-B902A6E66242}" destId="{DB6157EF-DCF2-4F72-8C0C-EA20F3DF9039}" srcOrd="0" destOrd="0" presId="urn:microsoft.com/office/officeart/2005/8/layout/lProcess2"/>
    <dgm:cxn modelId="{347A523B-64B4-47E1-A26C-1309C144C09F}" type="presParOf" srcId="{7C41DD22-659E-4836-B693-EEF24CA6A8CE}" destId="{554D0180-12B3-4E03-9A3B-3375310F2C9E}" srcOrd="1" destOrd="0" presId="urn:microsoft.com/office/officeart/2005/8/layout/lProcess2"/>
    <dgm:cxn modelId="{7155A7E2-7CCC-4F5A-9FF7-C0DF4B949DF8}" type="presParOf" srcId="{7C41DD22-659E-4836-B693-EEF24CA6A8CE}" destId="{C5FAD461-96B8-4AA6-987F-B449AB7A28D6}" srcOrd="2" destOrd="0" presId="urn:microsoft.com/office/officeart/2005/8/layout/lProcess2"/>
    <dgm:cxn modelId="{6257BC5D-70F4-46EB-8C12-A58291A081B8}" type="presParOf" srcId="{C5FAD461-96B8-4AA6-987F-B449AB7A28D6}" destId="{7415073B-CA51-4657-95F9-C58BA8E6B3F2}" srcOrd="0" destOrd="0" presId="urn:microsoft.com/office/officeart/2005/8/layout/lProcess2"/>
    <dgm:cxn modelId="{B28C397C-9C7E-4BF6-A515-827E1749CA2F}" type="presParOf" srcId="{C5FAD461-96B8-4AA6-987F-B449AB7A28D6}" destId="{C0B0D794-32B7-46F3-A86F-163BB219F719}" srcOrd="1" destOrd="0" presId="urn:microsoft.com/office/officeart/2005/8/layout/lProcess2"/>
    <dgm:cxn modelId="{67A17550-FE72-4094-BBDE-44A323C7205B}" type="presParOf" srcId="{C5FAD461-96B8-4AA6-987F-B449AB7A28D6}" destId="{4E0D4C7E-D92F-4D99-85B5-4F99BE025F67}" srcOrd="2" destOrd="0" presId="urn:microsoft.com/office/officeart/2005/8/layout/lProcess2"/>
    <dgm:cxn modelId="{F4E4CCA7-8037-4940-855F-E7579F872C78}" type="presParOf" srcId="{4E0D4C7E-D92F-4D99-85B5-4F99BE025F67}" destId="{CD75B23A-829F-435B-940A-ECE597494257}" srcOrd="0" destOrd="0" presId="urn:microsoft.com/office/officeart/2005/8/layout/lProcess2"/>
    <dgm:cxn modelId="{C7C3682B-F2CA-4A8D-A5AA-0FF7CDF85A32}" type="presParOf" srcId="{7C41DD22-659E-4836-B693-EEF24CA6A8CE}" destId="{EB862EB5-566C-4D8C-84DE-E2F796256485}" srcOrd="3" destOrd="0" presId="urn:microsoft.com/office/officeart/2005/8/layout/lProcess2"/>
    <dgm:cxn modelId="{69C033D9-74DA-45A5-9F41-3502956C6041}" type="presParOf" srcId="{7C41DD22-659E-4836-B693-EEF24CA6A8CE}" destId="{3945D92E-5F4A-4CA7-A68D-D79FCA49BC47}" srcOrd="4" destOrd="0" presId="urn:microsoft.com/office/officeart/2005/8/layout/lProcess2"/>
    <dgm:cxn modelId="{8E4C5234-A4C6-4284-A5A7-82C852B5BE04}" type="presParOf" srcId="{3945D92E-5F4A-4CA7-A68D-D79FCA49BC47}" destId="{D14F3069-0A1F-4F3F-A938-AA3BAC0880CA}" srcOrd="0" destOrd="0" presId="urn:microsoft.com/office/officeart/2005/8/layout/lProcess2"/>
    <dgm:cxn modelId="{3D83D223-84C9-48B2-A849-8C980650B05E}" type="presParOf" srcId="{3945D92E-5F4A-4CA7-A68D-D79FCA49BC47}" destId="{8D81D627-E0C7-4377-80BA-F09284CFB815}" srcOrd="1" destOrd="0" presId="urn:microsoft.com/office/officeart/2005/8/layout/lProcess2"/>
    <dgm:cxn modelId="{5779715B-60E8-4467-82AE-99BE4CF071A8}" type="presParOf" srcId="{3945D92E-5F4A-4CA7-A68D-D79FCA49BC47}" destId="{33EB83BA-6DE2-4C39-9DCF-9BE4ADF3D0AC}" srcOrd="2" destOrd="0" presId="urn:microsoft.com/office/officeart/2005/8/layout/lProcess2"/>
    <dgm:cxn modelId="{939A7331-0798-408D-912C-687DC02FA018}" type="presParOf" srcId="{33EB83BA-6DE2-4C39-9DCF-9BE4ADF3D0AC}" destId="{63BD3EED-4FA7-4297-B3B6-04FDDC9B8DE7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B7F69F-264E-439B-AA69-7024CC3BE6FC}">
      <dsp:nvSpPr>
        <dsp:cNvPr id="0" name=""/>
        <dsp:cNvSpPr/>
      </dsp:nvSpPr>
      <dsp:spPr>
        <a:xfrm rot="16200000">
          <a:off x="542444" y="-539745"/>
          <a:ext cx="4443000" cy="5522490"/>
        </a:xfrm>
        <a:prstGeom prst="flowChartManualOperation">
          <a:avLst/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0" tIns="0" rIns="158750" bIns="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solidFill>
                <a:srgbClr val="92D050"/>
              </a:solidFill>
            </a:rPr>
            <a:t>Prihvatljive</a:t>
          </a:r>
          <a:r>
            <a:rPr lang="en-US" sz="3600" kern="1200" dirty="0">
              <a:solidFill>
                <a:srgbClr val="92D050"/>
              </a:solidFill>
            </a:rPr>
            <a:t> </a:t>
          </a:r>
          <a:r>
            <a:rPr lang="en-US" sz="3600" kern="1200" dirty="0" err="1">
              <a:solidFill>
                <a:srgbClr val="92D050"/>
              </a:solidFill>
            </a:rPr>
            <a:t>zemlje</a:t>
          </a:r>
          <a:r>
            <a:rPr lang="en-US" sz="3600" kern="1200" dirty="0">
              <a:solidFill>
                <a:srgbClr val="92D050"/>
              </a:solidFill>
            </a:rPr>
            <a:t>: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dirty="0" err="1"/>
            <a:t>Države</a:t>
          </a:r>
          <a:r>
            <a:rPr lang="en-US" sz="2500" kern="1200" dirty="0"/>
            <a:t> </a:t>
          </a:r>
          <a:r>
            <a:rPr lang="en-US" sz="2500" kern="1200" dirty="0" err="1"/>
            <a:t>članice</a:t>
          </a:r>
          <a:r>
            <a:rPr lang="en-US" sz="2500" kern="1200" dirty="0"/>
            <a:t> EU-a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kern="1200" err="1"/>
            <a:t>Zemlje</a:t>
          </a:r>
          <a:r>
            <a:rPr lang="en-US" sz="2500" kern="1200"/>
            <a:t> </a:t>
          </a:r>
          <a:r>
            <a:rPr lang="en-US" sz="2500" kern="1200" err="1"/>
            <a:t>izvan</a:t>
          </a:r>
          <a:r>
            <a:rPr lang="en-US" sz="2500" kern="1200"/>
            <a:t> EU-a:</a:t>
          </a:r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2000" kern="1200"/>
            <a:t>Island, </a:t>
          </a:r>
          <a:r>
            <a:rPr lang="en-US" sz="2000" kern="1200" err="1"/>
            <a:t>Ukrajina</a:t>
          </a:r>
          <a:r>
            <a:rPr lang="en-US" sz="2000" kern="1200"/>
            <a:t>, </a:t>
          </a:r>
          <a:r>
            <a:rPr lang="en-US" sz="2000" kern="1200" err="1"/>
            <a:t>Moldavija</a:t>
          </a:r>
          <a:r>
            <a:rPr lang="en-US" sz="2000" kern="1200"/>
            <a:t>, </a:t>
          </a:r>
          <a:r>
            <a:rPr lang="en-US" sz="2000" kern="1200" err="1"/>
            <a:t>Sj</a:t>
          </a:r>
          <a:r>
            <a:rPr lang="en-US" sz="2000" kern="1200"/>
            <a:t>. Makedonija</a:t>
          </a:r>
          <a:r>
            <a:rPr lang="hr-HR" sz="2000" kern="1200"/>
            <a:t>, Crna Gora</a:t>
          </a:r>
          <a:endParaRPr lang="en-US" sz="2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en-US" sz="1800" kern="1200" err="1"/>
            <a:t>Treće</a:t>
          </a:r>
          <a:r>
            <a:rPr lang="en-US" sz="1800" kern="1200"/>
            <a:t> </a:t>
          </a:r>
          <a:r>
            <a:rPr lang="en-US" sz="1800" kern="1200" err="1"/>
            <a:t>zemlje</a:t>
          </a:r>
          <a:r>
            <a:rPr lang="en-US" sz="1800" kern="1200"/>
            <a:t> – u </a:t>
          </a:r>
          <a:r>
            <a:rPr lang="en-US" sz="1800" kern="1200" err="1"/>
            <a:t>iznimnim</a:t>
          </a:r>
          <a:r>
            <a:rPr lang="en-US" sz="1800" kern="1200"/>
            <a:t> </a:t>
          </a:r>
          <a:r>
            <a:rPr lang="en-US" sz="1800" kern="1200" err="1"/>
            <a:t>slučajevima</a:t>
          </a:r>
          <a:r>
            <a:rPr lang="hr-HR" sz="1800" kern="1200"/>
            <a:t>. </a:t>
          </a:r>
          <a:r>
            <a:rPr lang="en-US" sz="2800" kern="1200"/>
            <a:t>*</a:t>
          </a:r>
          <a:r>
            <a:rPr lang="en-US" sz="1800" kern="1200" err="1"/>
            <a:t>Koordinator</a:t>
          </a:r>
          <a:r>
            <a:rPr lang="en-US" sz="1800" kern="1200"/>
            <a:t> mora </a:t>
          </a:r>
          <a:r>
            <a:rPr lang="en-US" sz="1800" kern="1200" err="1"/>
            <a:t>imati</a:t>
          </a:r>
          <a:r>
            <a:rPr lang="en-US" sz="1800" kern="1200"/>
            <a:t> </a:t>
          </a:r>
          <a:r>
            <a:rPr lang="en-US" sz="1800" kern="1200" err="1"/>
            <a:t>poslovni</a:t>
          </a:r>
          <a:r>
            <a:rPr lang="en-US" sz="1800" kern="1200"/>
            <a:t> </a:t>
          </a:r>
          <a:r>
            <a:rPr lang="en-US" sz="1800" kern="1200" err="1"/>
            <a:t>nastan</a:t>
          </a:r>
          <a:r>
            <a:rPr lang="en-US" sz="1800" kern="1200"/>
            <a:t> u </a:t>
          </a:r>
          <a:r>
            <a:rPr lang="en-US" sz="1800" kern="1200" err="1"/>
            <a:t>prihvatljivoj</a:t>
          </a:r>
          <a:r>
            <a:rPr lang="en-US" sz="1800" kern="1200"/>
            <a:t> </a:t>
          </a:r>
          <a:r>
            <a:rPr lang="en-US" sz="1800" kern="1200" err="1"/>
            <a:t>zemlji</a:t>
          </a:r>
          <a:endParaRPr lang="en-US" sz="1800" kern="1200"/>
        </a:p>
      </dsp:txBody>
      <dsp:txXfrm rot="5400000">
        <a:off x="2699" y="888600"/>
        <a:ext cx="5522490" cy="266580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7C0DA-9368-4E68-8909-5705AAD81046}">
      <dsp:nvSpPr>
        <dsp:cNvPr id="0" name=""/>
        <dsp:cNvSpPr/>
      </dsp:nvSpPr>
      <dsp:spPr>
        <a:xfrm>
          <a:off x="582645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LOCAL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7 000 000 EUR</a:t>
          </a:r>
          <a:endParaRPr lang="en-US" sz="2300" kern="1200"/>
        </a:p>
      </dsp:txBody>
      <dsp:txXfrm>
        <a:off x="582645" y="1178"/>
        <a:ext cx="2174490" cy="1304694"/>
      </dsp:txXfrm>
    </dsp:sp>
    <dsp:sp modelId="{C8E47B60-77C6-49BE-98C7-4D3944F78DA1}">
      <dsp:nvSpPr>
        <dsp:cNvPr id="0" name=""/>
        <dsp:cNvSpPr/>
      </dsp:nvSpPr>
      <dsp:spPr>
        <a:xfrm>
          <a:off x="297458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POLICY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4 000 000 EUR</a:t>
          </a:r>
          <a:endParaRPr lang="en-US" sz="2300" kern="1200"/>
        </a:p>
      </dsp:txBody>
      <dsp:txXfrm>
        <a:off x="2974584" y="1178"/>
        <a:ext cx="2174490" cy="1304694"/>
      </dsp:txXfrm>
    </dsp:sp>
    <dsp:sp modelId="{B7718F36-7B3D-4524-A9E3-4B87748B5BCC}">
      <dsp:nvSpPr>
        <dsp:cNvPr id="0" name=""/>
        <dsp:cNvSpPr/>
      </dsp:nvSpPr>
      <dsp:spPr>
        <a:xfrm>
          <a:off x="536652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BETTERRENO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6 000 000 EUR</a:t>
          </a:r>
          <a:endParaRPr lang="en-US" sz="2300" kern="1200"/>
        </a:p>
      </dsp:txBody>
      <dsp:txXfrm>
        <a:off x="5366524" y="1178"/>
        <a:ext cx="2174490" cy="1304694"/>
      </dsp:txXfrm>
    </dsp:sp>
    <dsp:sp modelId="{5A9F7DF5-7C78-4B01-97E5-48B91EC4C64A}">
      <dsp:nvSpPr>
        <dsp:cNvPr id="0" name=""/>
        <dsp:cNvSpPr/>
      </dsp:nvSpPr>
      <dsp:spPr>
        <a:xfrm>
          <a:off x="7758464" y="1178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INDUSTRY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 9 000 000 EUR</a:t>
          </a:r>
          <a:endParaRPr lang="en-US" sz="2300" kern="1200"/>
        </a:p>
      </dsp:txBody>
      <dsp:txXfrm>
        <a:off x="7758464" y="1178"/>
        <a:ext cx="2174490" cy="1304694"/>
      </dsp:txXfrm>
    </dsp:sp>
    <dsp:sp modelId="{CF579C40-6C6A-4FFE-95DA-B3C28837C333}">
      <dsp:nvSpPr>
        <dsp:cNvPr id="0" name=""/>
        <dsp:cNvSpPr/>
      </dsp:nvSpPr>
      <dsp:spPr>
        <a:xfrm>
          <a:off x="582645" y="1523321"/>
          <a:ext cx="2174490" cy="130469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BUILDSKILLS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6 000 000 EUR</a:t>
          </a:r>
          <a:endParaRPr lang="en-US" sz="2300" kern="1200"/>
        </a:p>
      </dsp:txBody>
      <dsp:txXfrm>
        <a:off x="582645" y="1523321"/>
        <a:ext cx="2174490" cy="1304694"/>
      </dsp:txXfrm>
    </dsp:sp>
    <dsp:sp modelId="{F0C9C39D-5178-447E-B6F8-5B0060BF4844}">
      <dsp:nvSpPr>
        <dsp:cNvPr id="0" name=""/>
        <dsp:cNvSpPr/>
      </dsp:nvSpPr>
      <dsp:spPr>
        <a:xfrm>
          <a:off x="2974584" y="1523321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DHC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6 000 000 EUR</a:t>
          </a:r>
          <a:endParaRPr lang="en-US" sz="2300" kern="1200"/>
        </a:p>
      </dsp:txBody>
      <dsp:txXfrm>
        <a:off x="2974584" y="1523321"/>
        <a:ext cx="2174490" cy="1304694"/>
      </dsp:txXfrm>
    </dsp:sp>
    <dsp:sp modelId="{23B2ABE7-F1B9-4253-A529-B52777ABF2C0}">
      <dsp:nvSpPr>
        <dsp:cNvPr id="0" name=""/>
        <dsp:cNvSpPr/>
      </dsp:nvSpPr>
      <dsp:spPr>
        <a:xfrm>
          <a:off x="5366524" y="1523321"/>
          <a:ext cx="2174490" cy="130469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PRIVAFIN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7 000 000 EUR</a:t>
          </a:r>
          <a:endParaRPr lang="en-US" sz="2300" kern="1200"/>
        </a:p>
      </dsp:txBody>
      <dsp:txXfrm>
        <a:off x="5366524" y="1523321"/>
        <a:ext cx="2174490" cy="1304694"/>
      </dsp:txXfrm>
    </dsp:sp>
    <dsp:sp modelId="{6F23CCD0-2CC8-4038-AB2A-43F435328A00}">
      <dsp:nvSpPr>
        <dsp:cNvPr id="0" name=""/>
        <dsp:cNvSpPr/>
      </dsp:nvSpPr>
      <dsp:spPr>
        <a:xfrm>
          <a:off x="7758464" y="1523321"/>
          <a:ext cx="2174490" cy="130469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OSS 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10 000 000 EUR</a:t>
          </a:r>
          <a:endParaRPr lang="en-US" sz="2300" kern="1200"/>
        </a:p>
      </dsp:txBody>
      <dsp:txXfrm>
        <a:off x="7758464" y="1523321"/>
        <a:ext cx="2174490" cy="1304694"/>
      </dsp:txXfrm>
    </dsp:sp>
    <dsp:sp modelId="{C43A9B0B-8406-43C3-A6BD-BE4C1344DC78}">
      <dsp:nvSpPr>
        <dsp:cNvPr id="0" name=""/>
        <dsp:cNvSpPr/>
      </dsp:nvSpPr>
      <dsp:spPr>
        <a:xfrm>
          <a:off x="582645" y="3045465"/>
          <a:ext cx="2174490" cy="1304694"/>
        </a:xfrm>
        <a:prstGeom prst="rect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PDA  8 400 000 EUR</a:t>
          </a:r>
          <a:endParaRPr lang="en-US" sz="2300" kern="1200"/>
        </a:p>
      </dsp:txBody>
      <dsp:txXfrm>
        <a:off x="582645" y="3045465"/>
        <a:ext cx="2174490" cy="1304694"/>
      </dsp:txXfrm>
    </dsp:sp>
    <dsp:sp modelId="{BEE8BCBA-9D94-4072-B97C-DFAD7FD84E6E}">
      <dsp:nvSpPr>
        <dsp:cNvPr id="0" name=""/>
        <dsp:cNvSpPr/>
      </dsp:nvSpPr>
      <dsp:spPr>
        <a:xfrm>
          <a:off x="2974584" y="3045465"/>
          <a:ext cx="2174490" cy="1304694"/>
        </a:xfrm>
        <a:prstGeom prst="rect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EUCF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15 000 000 EUR</a:t>
          </a:r>
          <a:endParaRPr lang="en-US" sz="2300" kern="1200"/>
        </a:p>
      </dsp:txBody>
      <dsp:txXfrm>
        <a:off x="2974584" y="3045465"/>
        <a:ext cx="2174490" cy="1304694"/>
      </dsp:txXfrm>
    </dsp:sp>
    <dsp:sp modelId="{C0BB0C22-4562-437A-A0CC-599E45CB049F}">
      <dsp:nvSpPr>
        <dsp:cNvPr id="0" name=""/>
        <dsp:cNvSpPr/>
      </dsp:nvSpPr>
      <dsp:spPr>
        <a:xfrm>
          <a:off x="536652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ENERPOV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 6 000 000 EUR</a:t>
          </a:r>
          <a:endParaRPr lang="en-US" sz="2300" kern="1200"/>
        </a:p>
      </dsp:txBody>
      <dsp:txXfrm>
        <a:off x="5366524" y="3045465"/>
        <a:ext cx="2174490" cy="1304694"/>
      </dsp:txXfrm>
    </dsp:sp>
    <dsp:sp modelId="{56D28F03-D59D-4B4C-BEE6-827B675C13CA}">
      <dsp:nvSpPr>
        <dsp:cNvPr id="0" name=""/>
        <dsp:cNvSpPr/>
      </dsp:nvSpPr>
      <dsp:spPr>
        <a:xfrm>
          <a:off x="7758464" y="3045465"/>
          <a:ext cx="2174490" cy="130469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ENERCOM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kern="1200"/>
            <a:t>7 000 000 EUR</a:t>
          </a:r>
          <a:endParaRPr lang="en-US" sz="2300" kern="1200"/>
        </a:p>
      </dsp:txBody>
      <dsp:txXfrm>
        <a:off x="7758464" y="3045465"/>
        <a:ext cx="2174490" cy="13046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D48CE3-BAD5-4B1F-ABC3-DEC0B930CC6B}">
      <dsp:nvSpPr>
        <dsp:cNvPr id="0" name=""/>
        <dsp:cNvSpPr/>
      </dsp:nvSpPr>
      <dsp:spPr>
        <a:xfrm>
          <a:off x="2736567" y="606487"/>
          <a:ext cx="2429652" cy="1457791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lin ang="108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Nedovoljan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opis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početnog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stanja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konteksta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projekta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736567" y="606487"/>
        <a:ext cx="2429652" cy="1457791"/>
      </dsp:txXfrm>
    </dsp:sp>
    <dsp:sp modelId="{9BD094EC-0294-42C9-8572-91A24BF927D6}">
      <dsp:nvSpPr>
        <dsp:cNvPr id="0" name=""/>
        <dsp:cNvSpPr/>
      </dsp:nvSpPr>
      <dsp:spPr>
        <a:xfrm>
          <a:off x="121751" y="612741"/>
          <a:ext cx="2429652" cy="1457791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lin ang="162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Ciljevi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su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preširoki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,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previše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dirty="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ih</a:t>
          </a:r>
          <a:r>
            <a:rPr lang="en-GB" sz="1800" b="1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je</a:t>
          </a:r>
          <a:endParaRPr lang="en-US" sz="18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1751" y="612741"/>
        <a:ext cx="2429652" cy="1457791"/>
      </dsp:txXfrm>
    </dsp:sp>
    <dsp:sp modelId="{A5F4FFCD-AAFE-4CB7-ABF2-A10359F3B8ED}">
      <dsp:nvSpPr>
        <dsp:cNvPr id="0" name=""/>
        <dsp:cNvSpPr/>
      </dsp:nvSpPr>
      <dsp:spPr>
        <a:xfrm>
          <a:off x="5348297" y="602318"/>
          <a:ext cx="2429652" cy="1457791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Aktivnosti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ne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dovode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do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konkretnih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učinaka</a:t>
          </a: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348297" y="602318"/>
        <a:ext cx="2429652" cy="1457791"/>
      </dsp:txXfrm>
    </dsp:sp>
    <dsp:sp modelId="{0D87C101-BDFC-49E6-9AF2-F1A9E20113F5}">
      <dsp:nvSpPr>
        <dsp:cNvPr id="0" name=""/>
        <dsp:cNvSpPr/>
      </dsp:nvSpPr>
      <dsp:spPr>
        <a:xfrm>
          <a:off x="8020915" y="602318"/>
          <a:ext cx="2429652" cy="1457791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Nedovoljna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potpora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/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obveza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dionika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nadležnih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tijela</a:t>
          </a: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020915" y="602318"/>
        <a:ext cx="2429652" cy="1457791"/>
      </dsp:txXfrm>
    </dsp:sp>
    <dsp:sp modelId="{FFCB2CB3-E7C6-4E14-91C8-3C55D19E89E2}">
      <dsp:nvSpPr>
        <dsp:cNvPr id="0" name=""/>
        <dsp:cNvSpPr/>
      </dsp:nvSpPr>
      <dsp:spPr>
        <a:xfrm>
          <a:off x="988067" y="2328863"/>
          <a:ext cx="2462112" cy="1534631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lin ang="16200000" scaled="1"/>
          <a:tileRect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Loše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partnerstvo</a:t>
          </a: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88067" y="2328863"/>
        <a:ext cx="2462112" cy="1534631"/>
      </dsp:txXfrm>
    </dsp:sp>
    <dsp:sp modelId="{A810A6AF-03EC-4C04-B080-3DA074C74CDA}">
      <dsp:nvSpPr>
        <dsp:cNvPr id="0" name=""/>
        <dsp:cNvSpPr/>
      </dsp:nvSpPr>
      <dsp:spPr>
        <a:xfrm>
          <a:off x="4101059" y="2426178"/>
          <a:ext cx="3071080" cy="1311370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Učinak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: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preoptimističan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/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nerealističan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ili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nedostatak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kvantifikacije</a:t>
          </a: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4101059" y="2426178"/>
        <a:ext cx="3071080" cy="1311370"/>
      </dsp:txXfrm>
    </dsp:sp>
    <dsp:sp modelId="{2FD6D773-96EC-4A49-958C-320353576321}">
      <dsp:nvSpPr>
        <dsp:cNvPr id="0" name=""/>
        <dsp:cNvSpPr/>
      </dsp:nvSpPr>
      <dsp:spPr>
        <a:xfrm>
          <a:off x="8023977" y="2341495"/>
          <a:ext cx="2429652" cy="1457791"/>
        </a:xfrm>
        <a:prstGeom prst="rect">
          <a:avLst/>
        </a:prstGeom>
        <a:gradFill flip="none" rotWithShape="0">
          <a:gsLst>
            <a:gs pos="0">
              <a:srgbClr val="4472C4">
                <a:hueOff val="0"/>
                <a:satOff val="0"/>
                <a:lumOff val="0"/>
                <a:shade val="30000"/>
                <a:satMod val="115000"/>
              </a:srgbClr>
            </a:gs>
            <a:gs pos="50000">
              <a:srgbClr val="4472C4">
                <a:hueOff val="0"/>
                <a:satOff val="0"/>
                <a:lumOff val="0"/>
                <a:shade val="67500"/>
                <a:satMod val="115000"/>
              </a:srgbClr>
            </a:gs>
            <a:gs pos="100000">
              <a:srgbClr val="4472C4">
                <a:hueOff val="0"/>
                <a:satOff val="0"/>
                <a:lumOff val="0"/>
                <a:shade val="100000"/>
                <a:satMod val="115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Nejasni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planovi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za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održavanje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projekta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/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rezultata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nakon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završetka</a:t>
          </a:r>
          <a:r>
            <a:rPr lang="en-GB" sz="1800" b="1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n-GB" sz="1800" b="1" kern="1200" err="1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projekta</a:t>
          </a: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8023977" y="2341495"/>
        <a:ext cx="2429652" cy="14577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01687D-3E28-4AF0-ACE9-A81463A0D63C}">
      <dsp:nvSpPr>
        <dsp:cNvPr id="0" name=""/>
        <dsp:cNvSpPr/>
      </dsp:nvSpPr>
      <dsp:spPr>
        <a:xfrm>
          <a:off x="2346461" y="27115"/>
          <a:ext cx="1413490" cy="1413490"/>
        </a:xfrm>
        <a:prstGeom prst="ellipse">
          <a:avLst/>
        </a:prstGeom>
        <a:solidFill>
          <a:schemeClr val="tx2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>
              <a:solidFill>
                <a:schemeClr val="bg1"/>
              </a:solidFill>
            </a:rPr>
            <a:t>Indikatori</a:t>
          </a:r>
          <a:r>
            <a:rPr lang="en-US" sz="1500" b="1" kern="1200">
              <a:solidFill>
                <a:schemeClr val="bg1"/>
              </a:solidFill>
            </a:rPr>
            <a:t> vezani </a:t>
          </a:r>
          <a:r>
            <a:rPr lang="en-US" sz="1500" b="1" kern="1200" err="1">
              <a:solidFill>
                <a:schemeClr val="bg1"/>
              </a:solidFill>
            </a:rPr>
            <a:t>uz</a:t>
          </a:r>
          <a:r>
            <a:rPr lang="en-US" sz="1500" b="1" kern="1200">
              <a:solidFill>
                <a:schemeClr val="bg1"/>
              </a:solidFill>
            </a:rPr>
            <a:t> </a:t>
          </a:r>
          <a:r>
            <a:rPr lang="en-US" sz="1500" b="1" kern="1200" err="1">
              <a:solidFill>
                <a:schemeClr val="bg1"/>
              </a:solidFill>
            </a:rPr>
            <a:t>temu</a:t>
          </a:r>
          <a:endParaRPr lang="hr-HR" sz="1500" b="1" kern="1200">
            <a:solidFill>
              <a:schemeClr val="bg1"/>
            </a:solidFill>
          </a:endParaRPr>
        </a:p>
      </dsp:txBody>
      <dsp:txXfrm>
        <a:off x="2534927" y="274476"/>
        <a:ext cx="1036559" cy="636070"/>
      </dsp:txXfrm>
    </dsp:sp>
    <dsp:sp modelId="{21CCCC7F-95CB-42A8-B3F4-51C6433EB33F}">
      <dsp:nvSpPr>
        <dsp:cNvPr id="0" name=""/>
        <dsp:cNvSpPr/>
      </dsp:nvSpPr>
      <dsp:spPr>
        <a:xfrm>
          <a:off x="1649163" y="816676"/>
          <a:ext cx="1413490" cy="1413490"/>
        </a:xfrm>
        <a:prstGeom prst="ellipse">
          <a:avLst/>
        </a:prstGeom>
        <a:solidFill>
          <a:schemeClr val="accent6">
            <a:lumMod val="75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>
              <a:solidFill>
                <a:schemeClr val="bg1"/>
              </a:solidFill>
            </a:rPr>
            <a:t>Indikatori</a:t>
          </a:r>
          <a:r>
            <a:rPr lang="en-US" sz="1500" b="1" kern="1200">
              <a:solidFill>
                <a:schemeClr val="bg1"/>
              </a:solidFill>
            </a:rPr>
            <a:t> vezani </a:t>
          </a:r>
          <a:r>
            <a:rPr lang="en-US" sz="1500" b="1" kern="1200" err="1">
              <a:solidFill>
                <a:schemeClr val="bg1"/>
              </a:solidFill>
            </a:rPr>
            <a:t>uz</a:t>
          </a:r>
          <a:r>
            <a:rPr lang="en-US" sz="1500" b="1" kern="1200">
              <a:solidFill>
                <a:schemeClr val="bg1"/>
              </a:solidFill>
            </a:rPr>
            <a:t> </a:t>
          </a:r>
          <a:r>
            <a:rPr lang="en-US" sz="1500" b="1" kern="1200" err="1">
              <a:solidFill>
                <a:schemeClr val="bg1"/>
              </a:solidFill>
            </a:rPr>
            <a:t>aktivnosti</a:t>
          </a:r>
          <a:endParaRPr lang="hr-HR" sz="1500" b="1" kern="1200">
            <a:solidFill>
              <a:schemeClr val="bg1"/>
            </a:solidFill>
          </a:endParaRPr>
        </a:p>
      </dsp:txBody>
      <dsp:txXfrm>
        <a:off x="2081455" y="1181828"/>
        <a:ext cx="848094" cy="777419"/>
      </dsp:txXfrm>
    </dsp:sp>
    <dsp:sp modelId="{08EA3050-83CD-4B2E-8C0E-5153F8F9D745}">
      <dsp:nvSpPr>
        <dsp:cNvPr id="0" name=""/>
        <dsp:cNvSpPr/>
      </dsp:nvSpPr>
      <dsp:spPr>
        <a:xfrm>
          <a:off x="2944306" y="792619"/>
          <a:ext cx="1413490" cy="141349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err="1">
              <a:solidFill>
                <a:schemeClr val="bg1"/>
              </a:solidFill>
            </a:rPr>
            <a:t>Zajednički</a:t>
          </a:r>
          <a:r>
            <a:rPr lang="en-US" sz="1500" b="1" kern="1200">
              <a:solidFill>
                <a:schemeClr val="bg1"/>
              </a:solidFill>
            </a:rPr>
            <a:t> </a:t>
          </a:r>
          <a:r>
            <a:rPr lang="en-US" sz="1500" b="1" kern="1200" err="1">
              <a:solidFill>
                <a:schemeClr val="bg1"/>
              </a:solidFill>
            </a:rPr>
            <a:t>indikatori</a:t>
          </a:r>
          <a:r>
            <a:rPr lang="en-US" sz="1500" b="1" kern="1200">
              <a:solidFill>
                <a:schemeClr val="bg1"/>
              </a:solidFill>
            </a:rPr>
            <a:t> za CET</a:t>
          </a:r>
          <a:endParaRPr lang="hr-HR" sz="1500" b="1" kern="1200">
            <a:solidFill>
              <a:schemeClr val="bg1"/>
            </a:solidFill>
          </a:endParaRPr>
        </a:p>
      </dsp:txBody>
      <dsp:txXfrm>
        <a:off x="3077410" y="1157770"/>
        <a:ext cx="848094" cy="777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006250-5849-41CB-ABE0-B3E69F111BBD}">
      <dsp:nvSpPr>
        <dsp:cNvPr id="0" name=""/>
        <dsp:cNvSpPr/>
      </dsp:nvSpPr>
      <dsp:spPr>
        <a:xfrm>
          <a:off x="1691" y="252494"/>
          <a:ext cx="3198542" cy="163954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0" i="0" kern="1200" baseline="0"/>
            <a:t>Sufinancira </a:t>
          </a:r>
          <a:r>
            <a:rPr lang="hr-HR" sz="2300" b="1" i="0" kern="1200" baseline="0"/>
            <a:t>projekte organizacija civilnoga društva</a:t>
          </a:r>
          <a:r>
            <a:rPr lang="hr-HR" sz="2300" b="0" i="0" kern="1200" baseline="0"/>
            <a:t> ugovorenih u sklopu Programa LIFE</a:t>
          </a:r>
          <a:endParaRPr lang="hr-HR" sz="2300" kern="1200"/>
        </a:p>
      </dsp:txBody>
      <dsp:txXfrm>
        <a:off x="49712" y="300515"/>
        <a:ext cx="3102500" cy="1543506"/>
      </dsp:txXfrm>
    </dsp:sp>
    <dsp:sp modelId="{56EB574C-0A2A-49E6-B7AC-E69B8A03B158}">
      <dsp:nvSpPr>
        <dsp:cNvPr id="0" name=""/>
        <dsp:cNvSpPr/>
      </dsp:nvSpPr>
      <dsp:spPr>
        <a:xfrm>
          <a:off x="3843643" y="252494"/>
          <a:ext cx="3290292" cy="1627156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1" i="0" kern="1200" baseline="0"/>
            <a:t>Do </a:t>
          </a:r>
          <a:r>
            <a:rPr lang="en-GB" sz="2300" b="1" i="0" kern="1200" baseline="0"/>
            <a:t>6</a:t>
          </a:r>
          <a:r>
            <a:rPr lang="hr-HR" sz="2300" b="1" i="0" kern="1200" baseline="0"/>
            <a:t>0% obveznog udjela prijavitelja</a:t>
          </a:r>
          <a:r>
            <a:rPr lang="en-GB" sz="2300" b="1" i="0" kern="1200" baseline="0"/>
            <a:t> </a:t>
          </a:r>
          <a:r>
            <a:rPr lang="hr-HR" sz="2300" b="0" i="0" kern="1200" baseline="0"/>
            <a:t>koji korisnik mora samostalno osigurati</a:t>
          </a:r>
          <a:endParaRPr lang="hr-HR" sz="2300" kern="1200"/>
        </a:p>
      </dsp:txBody>
      <dsp:txXfrm>
        <a:off x="3891301" y="300152"/>
        <a:ext cx="3194976" cy="1531840"/>
      </dsp:txXfrm>
    </dsp:sp>
    <dsp:sp modelId="{8C01D80D-A6AC-4B9A-A36A-BE5F4C2FF367}">
      <dsp:nvSpPr>
        <dsp:cNvPr id="0" name=""/>
        <dsp:cNvSpPr/>
      </dsp:nvSpPr>
      <dsp:spPr>
        <a:xfrm>
          <a:off x="7777345" y="252494"/>
          <a:ext cx="3167606" cy="1606361"/>
        </a:xfrm>
        <a:prstGeom prst="roundRect">
          <a:avLst>
            <a:gd name="adj" fmla="val 10000"/>
          </a:avLst>
        </a:prstGeom>
        <a:solidFill>
          <a:schemeClr val="tx1">
            <a:lumMod val="65000"/>
            <a:lumOff val="35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300" b="0" i="0" kern="1200" baseline="0"/>
            <a:t>P</a:t>
          </a:r>
          <a:r>
            <a:rPr lang="en-GB" sz="2300" b="0" i="0" kern="1200" baseline="0" err="1"/>
            <a:t>rijava</a:t>
          </a:r>
          <a:r>
            <a:rPr lang="en-GB" sz="2300" b="0" i="0" kern="1200" baseline="0"/>
            <a:t> </a:t>
          </a:r>
          <a:r>
            <a:rPr lang="en-GB" sz="2300" b="1" i="0" kern="1200" baseline="0" err="1"/>
            <a:t>nakon</a:t>
          </a:r>
          <a:r>
            <a:rPr lang="en-GB" sz="2300" b="1" i="0" kern="1200" baseline="0"/>
            <a:t> </a:t>
          </a:r>
          <a:r>
            <a:rPr lang="en-GB" sz="2300" b="1" i="0" kern="1200" baseline="0" err="1"/>
            <a:t>potpisivanja</a:t>
          </a:r>
          <a:r>
            <a:rPr lang="en-GB" sz="2300" b="1" i="0" kern="1200" baseline="0"/>
            <a:t> </a:t>
          </a:r>
          <a:r>
            <a:rPr lang="en-GB" sz="2300" b="1" i="0" kern="1200" baseline="0" err="1"/>
            <a:t>ugovora</a:t>
          </a:r>
          <a:r>
            <a:rPr lang="en-GB" sz="2300" b="1" i="0" kern="1200" baseline="0"/>
            <a:t> </a:t>
          </a:r>
          <a:r>
            <a:rPr lang="en-GB" sz="2300" b="0" i="0" kern="1200" baseline="0"/>
            <a:t>o </a:t>
          </a:r>
          <a:r>
            <a:rPr lang="en-GB" sz="2300" b="0" i="0" kern="1200" baseline="0" err="1"/>
            <a:t>bespovratnim</a:t>
          </a:r>
          <a:r>
            <a:rPr lang="en-GB" sz="2300" b="0" i="0" kern="1200" baseline="0"/>
            <a:t> </a:t>
          </a:r>
          <a:r>
            <a:rPr lang="en-GB" sz="2300" b="0" i="0" kern="1200" baseline="0" err="1"/>
            <a:t>sredstvima</a:t>
          </a:r>
          <a:r>
            <a:rPr lang="en-GB" sz="2300" b="0" i="0" kern="1200" baseline="0"/>
            <a:t> s </a:t>
          </a:r>
          <a:r>
            <a:rPr lang="en-GB" sz="2300" b="0" i="0" kern="1200" baseline="0" err="1"/>
            <a:t>CINEAom</a:t>
          </a:r>
          <a:endParaRPr lang="hr-HR" sz="2300" kern="1200"/>
        </a:p>
      </dsp:txBody>
      <dsp:txXfrm>
        <a:off x="7824394" y="299543"/>
        <a:ext cx="3073508" cy="151226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6F85F3-7645-4C01-968F-A25226EB99B9}">
      <dsp:nvSpPr>
        <dsp:cNvPr id="0" name=""/>
        <dsp:cNvSpPr/>
      </dsp:nvSpPr>
      <dsp:spPr>
        <a:xfrm>
          <a:off x="0" y="427175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81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err="1"/>
            <a:t>Počnite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rano</a:t>
          </a:r>
          <a:r>
            <a:rPr lang="en-US" sz="1600" b="0" i="0" kern="1200" baseline="0"/>
            <a:t>...</a:t>
          </a:r>
          <a:r>
            <a:rPr lang="en-US" sz="1600" b="1" i="0" kern="1200" baseline="0" err="1"/>
            <a:t>počnite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sada</a:t>
          </a:r>
          <a:r>
            <a:rPr lang="en-US" sz="1600" b="0" i="0" kern="1200" baseline="0"/>
            <a:t>! </a:t>
          </a:r>
          <a:endParaRPr lang="hr-HR" sz="1600" kern="1200"/>
        </a:p>
      </dsp:txBody>
      <dsp:txXfrm>
        <a:off x="0" y="427175"/>
        <a:ext cx="2244113" cy="1346468"/>
      </dsp:txXfrm>
    </dsp:sp>
    <dsp:sp modelId="{F70B71F2-D0EF-4F88-A5D9-764B94421F5F}">
      <dsp:nvSpPr>
        <dsp:cNvPr id="0" name=""/>
        <dsp:cNvSpPr/>
      </dsp:nvSpPr>
      <dsp:spPr>
        <a:xfrm>
          <a:off x="2468524" y="427175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err="1"/>
            <a:t>Pročitajte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relevantne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informacije</a:t>
          </a:r>
          <a:r>
            <a:rPr lang="en-US" sz="1600" b="1" i="0" kern="1200" baseline="0"/>
            <a:t> </a:t>
          </a:r>
          <a:r>
            <a:rPr lang="en-US" sz="1600" b="0" i="0" kern="1200" baseline="0" err="1"/>
            <a:t>i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obratite</a:t>
          </a:r>
          <a:r>
            <a:rPr lang="en-US" sz="1600" b="0" i="0" kern="1200" baseline="0"/>
            <a:t> se </a:t>
          </a:r>
          <a:r>
            <a:rPr lang="en-US" sz="1600" b="1" i="0" kern="1200" baseline="0" err="1"/>
            <a:t>Nacionalnoj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kontaktnoj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točki</a:t>
          </a:r>
          <a:r>
            <a:rPr lang="hr-HR" sz="1600" b="1" i="0" kern="1200" baseline="0"/>
            <a:t> – nama!</a:t>
          </a:r>
          <a:endParaRPr lang="hr-HR" sz="1600" kern="1200"/>
        </a:p>
      </dsp:txBody>
      <dsp:txXfrm>
        <a:off x="2468524" y="427175"/>
        <a:ext cx="2244113" cy="1346468"/>
      </dsp:txXfrm>
    </dsp:sp>
    <dsp:sp modelId="{A85BBD00-A5BD-4CCC-A0B6-92D2DC2305FC}">
      <dsp:nvSpPr>
        <dsp:cNvPr id="0" name=""/>
        <dsp:cNvSpPr/>
      </dsp:nvSpPr>
      <dsp:spPr>
        <a:xfrm>
          <a:off x="4937049" y="427175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t="100000" r="100000"/>
          </a:path>
          <a:tileRect l="-100000" b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err="1"/>
            <a:t>Fokusirajte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projektne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aktivnosti</a:t>
          </a:r>
          <a:r>
            <a:rPr lang="en-US" sz="1600" b="0" i="0" kern="1200" baseline="0"/>
            <a:t> u </a:t>
          </a:r>
          <a:r>
            <a:rPr lang="en-US" sz="1600" b="0" i="0" kern="1200" baseline="0" err="1"/>
            <a:t>skladu</a:t>
          </a:r>
          <a:r>
            <a:rPr lang="en-US" sz="1600" b="0" i="0" kern="1200" baseline="0"/>
            <a:t> s </a:t>
          </a:r>
          <a:r>
            <a:rPr lang="en-US" sz="1600" b="0" i="0" kern="1200" baseline="0" err="1"/>
            <a:t>ciljem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projekta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i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izgradite</a:t>
          </a:r>
          <a:r>
            <a:rPr lang="en-US" sz="1600" b="0" i="0" kern="1200" baseline="0"/>
            <a:t> </a:t>
          </a:r>
          <a:r>
            <a:rPr lang="en-US" sz="1600" b="1" i="0" kern="1200" baseline="0" err="1"/>
            <a:t>vjerodostojnu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projektnu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logiku</a:t>
          </a:r>
          <a:r>
            <a:rPr lang="en-US" sz="1600" b="1" i="0" kern="1200" baseline="0"/>
            <a:t> </a:t>
          </a:r>
          <a:endParaRPr lang="hr-HR" sz="1600" kern="1200"/>
        </a:p>
      </dsp:txBody>
      <dsp:txXfrm>
        <a:off x="4937049" y="427175"/>
        <a:ext cx="2244113" cy="1346468"/>
      </dsp:txXfrm>
    </dsp:sp>
    <dsp:sp modelId="{C4B683AC-5490-47EF-8DCA-66BF4F72D70C}">
      <dsp:nvSpPr>
        <dsp:cNvPr id="0" name=""/>
        <dsp:cNvSpPr/>
      </dsp:nvSpPr>
      <dsp:spPr>
        <a:xfrm>
          <a:off x="0" y="1998054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err="1"/>
            <a:t>Oformite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relevatni</a:t>
          </a:r>
          <a:r>
            <a:rPr lang="en-US" sz="1600" b="0" i="0" kern="1200" baseline="0"/>
            <a:t> </a:t>
          </a:r>
          <a:r>
            <a:rPr lang="en-US" sz="1600" b="1" i="0" kern="1200" baseline="0" err="1"/>
            <a:t>partnerski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konzorcij</a:t>
          </a:r>
          <a:endParaRPr lang="hr-HR" sz="1600" kern="1200"/>
        </a:p>
      </dsp:txBody>
      <dsp:txXfrm>
        <a:off x="0" y="1998054"/>
        <a:ext cx="2244113" cy="1346468"/>
      </dsp:txXfrm>
    </dsp:sp>
    <dsp:sp modelId="{84DDDF21-5F37-443F-B5AE-B62CE6432D8A}">
      <dsp:nvSpPr>
        <dsp:cNvPr id="0" name=""/>
        <dsp:cNvSpPr/>
      </dsp:nvSpPr>
      <dsp:spPr>
        <a:xfrm>
          <a:off x="2468524" y="1998054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35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err="1"/>
            <a:t>Adekvatno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povežite</a:t>
          </a:r>
          <a:r>
            <a:rPr lang="en-US" sz="1600" b="0" i="0" kern="1200" baseline="0"/>
            <a:t> </a:t>
          </a:r>
          <a:r>
            <a:rPr lang="en-US" sz="1600" b="1" i="0" kern="1200" baseline="0" err="1"/>
            <a:t>proračun</a:t>
          </a:r>
          <a:r>
            <a:rPr lang="en-US" sz="1600" b="1" i="0" kern="1200" baseline="0"/>
            <a:t> s </a:t>
          </a:r>
          <a:r>
            <a:rPr lang="en-US" sz="1600" b="1" i="0" kern="1200" baseline="0" err="1"/>
            <a:t>projektnim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aktivnostima</a:t>
          </a:r>
          <a:r>
            <a:rPr lang="en-US" sz="1600" b="1" i="0" kern="1200" baseline="0"/>
            <a:t> </a:t>
          </a:r>
          <a:r>
            <a:rPr lang="en-US" sz="1600" b="0" i="0" kern="1200" baseline="0"/>
            <a:t>– </a:t>
          </a:r>
          <a:r>
            <a:rPr lang="en-US" sz="1600" b="0" i="0" kern="1200" baseline="0" err="1"/>
            <a:t>provjerite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vrijednost</a:t>
          </a:r>
          <a:r>
            <a:rPr lang="en-US" sz="1600" b="0" i="0" kern="1200" baseline="0"/>
            <a:t> za </a:t>
          </a:r>
          <a:r>
            <a:rPr lang="en-US" sz="1600" b="0" i="0" kern="1200" baseline="0" err="1"/>
            <a:t>novac</a:t>
          </a:r>
          <a:endParaRPr lang="hr-HR" sz="1600" kern="1200"/>
        </a:p>
      </dsp:txBody>
      <dsp:txXfrm>
        <a:off x="2468524" y="1998054"/>
        <a:ext cx="2244113" cy="1346468"/>
      </dsp:txXfrm>
    </dsp:sp>
    <dsp:sp modelId="{B2586D2B-BB5A-49CB-91E8-97D9A9AB3641}">
      <dsp:nvSpPr>
        <dsp:cNvPr id="0" name=""/>
        <dsp:cNvSpPr/>
      </dsp:nvSpPr>
      <dsp:spPr>
        <a:xfrm>
          <a:off x="4937049" y="1998054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lin ang="16200000" scaled="1"/>
          <a:tileRect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 err="1"/>
            <a:t>Slijedite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projektni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obrazac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i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upute</a:t>
          </a:r>
          <a:r>
            <a:rPr lang="en-US" sz="1600" b="0" i="0" kern="1200" baseline="0"/>
            <a:t> </a:t>
          </a:r>
          <a:r>
            <a:rPr lang="en-US" sz="1600" b="0" i="0" kern="1200" baseline="0" err="1"/>
            <a:t>prilikom</a:t>
          </a:r>
          <a:r>
            <a:rPr lang="en-US" sz="1600" b="0" i="0" kern="1200" baseline="0"/>
            <a:t> </a:t>
          </a:r>
          <a:r>
            <a:rPr lang="en-US" sz="1600" b="1" i="0" kern="1200" baseline="0" err="1"/>
            <a:t>pisanja</a:t>
          </a:r>
          <a:r>
            <a:rPr lang="en-US" sz="1600" b="1" i="0" kern="1200" baseline="0"/>
            <a:t> </a:t>
          </a:r>
          <a:r>
            <a:rPr lang="en-US" sz="1600" b="1" i="0" kern="1200" baseline="0" err="1"/>
            <a:t>projekta</a:t>
          </a:r>
          <a:endParaRPr lang="hr-HR" sz="1600" kern="1200"/>
        </a:p>
      </dsp:txBody>
      <dsp:txXfrm>
        <a:off x="4937049" y="1998054"/>
        <a:ext cx="2244113" cy="1346468"/>
      </dsp:txXfrm>
    </dsp:sp>
    <dsp:sp modelId="{B683E2A4-9CC1-406A-A50C-6D6E490A02AD}">
      <dsp:nvSpPr>
        <dsp:cNvPr id="0" name=""/>
        <dsp:cNvSpPr/>
      </dsp:nvSpPr>
      <dsp:spPr>
        <a:xfrm>
          <a:off x="1234262" y="3568933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r="100000" b="100000"/>
          </a:path>
          <a:tileRect l="-100000" t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i="0" kern="1200" baseline="0"/>
            <a:t>Završni pregled </a:t>
          </a:r>
          <a:r>
            <a:rPr lang="en-US" sz="1600" b="0" i="0" kern="1200" baseline="0"/>
            <a:t>prijedloga</a:t>
          </a:r>
          <a:endParaRPr lang="hr-HR" sz="1600" kern="1200"/>
        </a:p>
      </dsp:txBody>
      <dsp:txXfrm>
        <a:off x="1234262" y="3568933"/>
        <a:ext cx="2244113" cy="1346468"/>
      </dsp:txXfrm>
    </dsp:sp>
    <dsp:sp modelId="{08DA6BF4-BB68-44FA-BF9B-BC29C0AB52E7}">
      <dsp:nvSpPr>
        <dsp:cNvPr id="0" name=""/>
        <dsp:cNvSpPr/>
      </dsp:nvSpPr>
      <dsp:spPr>
        <a:xfrm>
          <a:off x="3702787" y="3568933"/>
          <a:ext cx="2244113" cy="1346468"/>
        </a:xfrm>
        <a:prstGeom prst="rect">
          <a:avLst/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shade val="30000"/>
                <a:satMod val="115000"/>
              </a:schemeClr>
            </a:gs>
            <a:gs pos="50000">
              <a:schemeClr val="accent1">
                <a:hueOff val="0"/>
                <a:satOff val="0"/>
                <a:lumOff val="0"/>
                <a:shade val="675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shade val="100000"/>
                <a:satMod val="115000"/>
              </a:schemeClr>
            </a:gs>
          </a:gsLst>
          <a:path path="circle">
            <a:fillToRect r="100000" b="100000"/>
          </a:path>
          <a:tileRect l="-100000" t="-100000"/>
        </a:gra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baseline="0"/>
            <a:t>Podnesite projektni prijedlog </a:t>
          </a:r>
          <a:r>
            <a:rPr lang="en-US" sz="1600" b="1" i="0" kern="1200" baseline="0"/>
            <a:t>više puta</a:t>
          </a:r>
          <a:endParaRPr lang="hr-HR" sz="1600" kern="1200"/>
        </a:p>
      </dsp:txBody>
      <dsp:txXfrm>
        <a:off x="3702787" y="3568933"/>
        <a:ext cx="2244113" cy="13464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95C03E-E581-46C4-A5E3-8CE83920DDAC}">
      <dsp:nvSpPr>
        <dsp:cNvPr id="0" name=""/>
        <dsp:cNvSpPr/>
      </dsp:nvSpPr>
      <dsp:spPr>
        <a:xfrm>
          <a:off x="2207" y="0"/>
          <a:ext cx="3435027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Direktiva o energetskoj učinkovitosti / Energy Efficiency Directive (EED)</a:t>
          </a:r>
        </a:p>
      </dsp:txBody>
      <dsp:txXfrm>
        <a:off x="2207" y="1740535"/>
        <a:ext cx="3435027" cy="1740535"/>
      </dsp:txXfrm>
    </dsp:sp>
    <dsp:sp modelId="{18F83EEF-E2E3-4CBD-853A-221418797D71}">
      <dsp:nvSpPr>
        <dsp:cNvPr id="0" name=""/>
        <dsp:cNvSpPr/>
      </dsp:nvSpPr>
      <dsp:spPr>
        <a:xfrm>
          <a:off x="995223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B12AD6-B05B-4895-9F0C-0A0112862015}">
      <dsp:nvSpPr>
        <dsp:cNvPr id="0" name=""/>
        <dsp:cNvSpPr/>
      </dsp:nvSpPr>
      <dsp:spPr>
        <a:xfrm>
          <a:off x="3540286" y="0"/>
          <a:ext cx="3435027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Direktiva o energetskim svojstvima zgrada / Energy Performance of Buildings Directive (EPBD)</a:t>
          </a:r>
        </a:p>
      </dsp:txBody>
      <dsp:txXfrm>
        <a:off x="3540286" y="1740535"/>
        <a:ext cx="3435027" cy="1740535"/>
      </dsp:txXfrm>
    </dsp:sp>
    <dsp:sp modelId="{8D8AD9A3-1A9B-4B8D-803C-DFBE867F0632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76431-306B-45C7-AA5F-2B99ECB32B65}">
      <dsp:nvSpPr>
        <dsp:cNvPr id="0" name=""/>
        <dsp:cNvSpPr/>
      </dsp:nvSpPr>
      <dsp:spPr>
        <a:xfrm>
          <a:off x="7078364" y="0"/>
          <a:ext cx="3435027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100" kern="1200"/>
            <a:t>Direktiva o energiji  iz obnovljivih izvora / Renewable Energy Directive (RED)</a:t>
          </a:r>
        </a:p>
      </dsp:txBody>
      <dsp:txXfrm>
        <a:off x="7078364" y="1740535"/>
        <a:ext cx="3435027" cy="1740535"/>
      </dsp:txXfrm>
    </dsp:sp>
    <dsp:sp modelId="{FE8210E3-F0C8-43DB-9234-BF4A6EFCA026}">
      <dsp:nvSpPr>
        <dsp:cNvPr id="0" name=""/>
        <dsp:cNvSpPr/>
      </dsp:nvSpPr>
      <dsp:spPr>
        <a:xfrm>
          <a:off x="8071380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52E916-52FF-4A8A-8BEB-9D3692502A99}">
      <dsp:nvSpPr>
        <dsp:cNvPr id="0" name=""/>
        <dsp:cNvSpPr/>
      </dsp:nvSpPr>
      <dsp:spPr>
        <a:xfrm>
          <a:off x="239181" y="3452364"/>
          <a:ext cx="10037236" cy="69164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A179E2-FFD6-4477-B516-FD7A30427E4E}">
      <dsp:nvSpPr>
        <dsp:cNvPr id="0" name=""/>
        <dsp:cNvSpPr/>
      </dsp:nvSpPr>
      <dsp:spPr>
        <a:xfrm>
          <a:off x="0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Izgradnja nacionalnog, regionalnog i lokalnog okvira politike</a:t>
          </a:r>
        </a:p>
      </dsp:txBody>
      <dsp:txXfrm>
        <a:off x="0" y="1740535"/>
        <a:ext cx="2053828" cy="1740535"/>
      </dsp:txXfrm>
    </dsp:sp>
    <dsp:sp modelId="{2B54D916-9974-47B6-93B5-0A3C974636CD}">
      <dsp:nvSpPr>
        <dsp:cNvPr id="0" name=""/>
        <dsp:cNvSpPr/>
      </dsp:nvSpPr>
      <dsp:spPr>
        <a:xfrm>
          <a:off x="302416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86A451-9534-4E9F-B299-909860A55515}">
      <dsp:nvSpPr>
        <dsp:cNvPr id="0" name=""/>
        <dsp:cNvSpPr/>
      </dsp:nvSpPr>
      <dsp:spPr>
        <a:xfrm>
          <a:off x="2115442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Ubrzavanje uvođenja tehnologije, digitalizacije, novih usluga  i poslovnih modela i poboljšanje povezanih profesionlanih vještina na tržištu</a:t>
          </a:r>
        </a:p>
      </dsp:txBody>
      <dsp:txXfrm>
        <a:off x="2115442" y="1740535"/>
        <a:ext cx="2053828" cy="1740535"/>
      </dsp:txXfrm>
    </dsp:sp>
    <dsp:sp modelId="{9E23A7E1-A1AD-4752-A701-E603EDCB20D8}">
      <dsp:nvSpPr>
        <dsp:cNvPr id="0" name=""/>
        <dsp:cNvSpPr/>
      </dsp:nvSpPr>
      <dsp:spPr>
        <a:xfrm>
          <a:off x="2417859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7AF88-690E-4E94-87F9-2D68A4535944}">
      <dsp:nvSpPr>
        <dsp:cNvPr id="0" name=""/>
        <dsp:cNvSpPr/>
      </dsp:nvSpPr>
      <dsp:spPr>
        <a:xfrm>
          <a:off x="4230885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Privlačenje privatnog financiranja za održivu energiju</a:t>
          </a:r>
        </a:p>
      </dsp:txBody>
      <dsp:txXfrm>
        <a:off x="4230885" y="1740535"/>
        <a:ext cx="2053828" cy="1740535"/>
      </dsp:txXfrm>
    </dsp:sp>
    <dsp:sp modelId="{151024DE-8F16-42A0-B911-49367A354844}">
      <dsp:nvSpPr>
        <dsp:cNvPr id="0" name=""/>
        <dsp:cNvSpPr/>
      </dsp:nvSpPr>
      <dsp:spPr>
        <a:xfrm>
          <a:off x="4533302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 t="-19000" b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DF2B13-21AA-4601-BF16-231EEC391093}">
      <dsp:nvSpPr>
        <dsp:cNvPr id="0" name=""/>
        <dsp:cNvSpPr/>
      </dsp:nvSpPr>
      <dsp:spPr>
        <a:xfrm>
          <a:off x="6346328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Podupiranje razvoja lokalnih i regionalnih investicijskih projekata</a:t>
          </a:r>
        </a:p>
      </dsp:txBody>
      <dsp:txXfrm>
        <a:off x="6346328" y="1740535"/>
        <a:ext cx="2053828" cy="1740535"/>
      </dsp:txXfrm>
    </dsp:sp>
    <dsp:sp modelId="{48664669-588E-4D32-B768-2132CAD8912F}">
      <dsp:nvSpPr>
        <dsp:cNvPr id="0" name=""/>
        <dsp:cNvSpPr/>
      </dsp:nvSpPr>
      <dsp:spPr>
        <a:xfrm>
          <a:off x="6648745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A4A8D2-2BB5-42CB-86FF-10B484B2C363}">
      <dsp:nvSpPr>
        <dsp:cNvPr id="0" name=""/>
        <dsp:cNvSpPr/>
      </dsp:nvSpPr>
      <dsp:spPr>
        <a:xfrm>
          <a:off x="8461771" y="0"/>
          <a:ext cx="2053828" cy="43513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300" kern="1200"/>
            <a:t>Uključivanje i osnaživanje građana u prijelaz na čistu energiju</a:t>
          </a:r>
        </a:p>
      </dsp:txBody>
      <dsp:txXfrm>
        <a:off x="8461771" y="1740535"/>
        <a:ext cx="2053828" cy="1740535"/>
      </dsp:txXfrm>
    </dsp:sp>
    <dsp:sp modelId="{F179A19C-36A7-4E82-A682-65108D8C3D8C}">
      <dsp:nvSpPr>
        <dsp:cNvPr id="0" name=""/>
        <dsp:cNvSpPr/>
      </dsp:nvSpPr>
      <dsp:spPr>
        <a:xfrm>
          <a:off x="8764188" y="261080"/>
          <a:ext cx="1448995" cy="1448995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230051-3BF1-42F7-8AFF-C95F1CE0A46B}">
      <dsp:nvSpPr>
        <dsp:cNvPr id="0" name=""/>
        <dsp:cNvSpPr/>
      </dsp:nvSpPr>
      <dsp:spPr>
        <a:xfrm>
          <a:off x="420623" y="3481070"/>
          <a:ext cx="9674352" cy="6527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58358-5121-4395-83D0-7F4300C84499}">
      <dsp:nvSpPr>
        <dsp:cNvPr id="0" name=""/>
        <dsp:cNvSpPr/>
      </dsp:nvSpPr>
      <dsp:spPr>
        <a:xfrm>
          <a:off x="1283" y="0"/>
          <a:ext cx="3337470" cy="4351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Izgradnja nacionalnog, regionalnog i lokalnog okvira politike koji podupire prijelaz na čistu energiju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0" i="0" u="none" kern="1200">
            <a:effectLst/>
            <a:latin typeface="Noto Sans" panose="020B0502040504020204" pitchFamily="34" charset="0"/>
            <a:hlinkClick xmlns:r="http://schemas.openxmlformats.org/officeDocument/2006/relationships" r:id="rId1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0" i="0" u="none" kern="1200">
              <a:effectLst/>
              <a:latin typeface="Noto Sans" panose="020B0502040504020204" pitchFamily="34" charset="0"/>
              <a:hlinkClick xmlns:r="http://schemas.openxmlformats.org/officeDocument/2006/relationships" r:id="rId1"/>
            </a:rPr>
            <a:t>LOCAL – Jačanje tranzicije na čistu energiju u gradovima i regijama</a:t>
          </a:r>
          <a:endParaRPr lang="hr-HR" sz="1400" b="0" i="0" u="none" kern="1200">
            <a:effectLst/>
            <a:latin typeface="Noto Sans" panose="020B0502040504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hr-HR" sz="1200" b="0" i="0" u="none" kern="1200">
              <a:effectLst/>
              <a:latin typeface="Noto Sans" panose="020B0502040504020204" pitchFamily="34" charset="0"/>
            </a:rPr>
          </a:br>
          <a:r>
            <a:rPr lang="hr-HR" sz="1400" b="0" i="0" u="none" kern="1200">
              <a:effectLst/>
              <a:latin typeface="Noto Sans" panose="020B0502040504020204" pitchFamily="34" charset="0"/>
              <a:hlinkClick xmlns:r="http://schemas.openxmlformats.org/officeDocument/2006/relationships" r:id="rId2"/>
            </a:rPr>
            <a:t>POLICY – Prema učinkovitoj provedbi ključnog zakonodavstva u području održive energije</a:t>
          </a:r>
          <a:endParaRPr lang="hr-HR" sz="1400" b="0" i="0" u="none" kern="1200">
            <a:effectLst/>
            <a:latin typeface="Noto Sans" panose="020B0502040504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283" y="0"/>
        <a:ext cx="3337470" cy="1305401"/>
      </dsp:txXfrm>
    </dsp:sp>
    <dsp:sp modelId="{7415073B-CA51-4657-95F9-C58BA8E6B3F2}">
      <dsp:nvSpPr>
        <dsp:cNvPr id="0" name=""/>
        <dsp:cNvSpPr/>
      </dsp:nvSpPr>
      <dsp:spPr>
        <a:xfrm>
          <a:off x="3589064" y="0"/>
          <a:ext cx="3337470" cy="435133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/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M</a:t>
          </a:r>
          <a:r>
            <a:rPr lang="pl-PL" sz="2000" b="1" kern="1200"/>
            <a:t>obiliziranje investicija na lokalnoj i regionalnoj razini</a:t>
          </a:r>
          <a:br>
            <a:rPr lang="pl-PL" sz="2000" kern="1200"/>
          </a:br>
          <a:br>
            <a:rPr lang="pl-PL" sz="2000" kern="1200"/>
          </a:br>
          <a:r>
            <a:rPr lang="hr-HR" sz="1400" b="0" i="0" u="sng" kern="1200"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OSS –</a:t>
          </a:r>
          <a:r>
            <a:rPr lang="hr-HR" sz="1400" b="0" i="1" u="sng" kern="1200"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 One-Stop-Shops</a:t>
          </a:r>
          <a:r>
            <a:rPr lang="hr-HR" sz="1400" b="0" i="0" u="sng" kern="1200"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 – Integrirane usluge za prijelaz na čistu energiju u zgradama</a:t>
          </a:r>
          <a:endParaRPr lang="hr-HR" sz="1400" b="0" i="0" u="sng" kern="1200">
            <a:effectLst/>
            <a:latin typeface="Noto Sans" panose="020B050204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b="0" i="0" u="sng" kern="1200">
            <a:effectLst/>
            <a:latin typeface="Noto Sans" panose="020B050204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0" i="0" u="sng" kern="1200">
              <a:effectLst/>
              <a:latin typeface="Noto Sans" panose="020B0502040504020204" pitchFamily="34" charset="0"/>
              <a:hlinkClick xmlns:r="http://schemas.openxmlformats.org/officeDocument/2006/relationships" r:id="rId4"/>
            </a:rPr>
            <a:t>PDA – Pomoć u razvoju projekata za održiva energetska ulaganja</a:t>
          </a:r>
          <a:br>
            <a:rPr lang="pl-PL" sz="1400" b="0" i="0" u="sng" kern="1200">
              <a:effectLst/>
              <a:latin typeface="Noto Sans" panose="020B0502040504020204" pitchFamily="34" charset="0"/>
            </a:rPr>
          </a:br>
          <a:br>
            <a:rPr lang="pl-PL" sz="1200" b="0" i="0" u="sng" kern="1200">
              <a:effectLst/>
              <a:latin typeface="Noto Sans" panose="020B0502040504020204" pitchFamily="34" charset="0"/>
            </a:rPr>
          </a:br>
          <a:br>
            <a:rPr lang="pl-PL" sz="1200" b="0" i="0" u="sng" kern="1200">
              <a:effectLst/>
              <a:latin typeface="Noto Sans" panose="020B0502040504020204" pitchFamily="34" charset="0"/>
            </a:rPr>
          </a:br>
          <a:r>
            <a:rPr lang="hr-HR" sz="1400" b="0" i="0" u="sng" kern="1200">
              <a:effectLst/>
              <a:latin typeface="Noto Sans" panose="020B0502040504020204" pitchFamily="34" charset="0"/>
              <a:hlinkClick xmlns:r="http://schemas.openxmlformats.org/officeDocument/2006/relationships" r:id="rId5"/>
            </a:rPr>
            <a:t>EUCF –</a:t>
          </a:r>
          <a:r>
            <a:rPr lang="hr-HR" sz="1400" b="0" i="1" u="sng" kern="1200">
              <a:effectLst/>
              <a:latin typeface="Noto Sans" panose="020B0502040504020204" pitchFamily="34" charset="0"/>
              <a:hlinkClick xmlns:r="http://schemas.openxmlformats.org/officeDocument/2006/relationships" r:id="rId5"/>
            </a:rPr>
            <a:t> European City Facility</a:t>
          </a:r>
          <a:endParaRPr lang="hr-HR" sz="1400" b="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589064" y="0"/>
        <a:ext cx="3337470" cy="1305401"/>
      </dsp:txXfrm>
    </dsp:sp>
    <dsp:sp modelId="{D14F3069-0A1F-4F3F-A938-AA3BAC0880CA}">
      <dsp:nvSpPr>
        <dsp:cNvPr id="0" name=""/>
        <dsp:cNvSpPr/>
      </dsp:nvSpPr>
      <dsp:spPr>
        <a:xfrm>
          <a:off x="7176845" y="0"/>
          <a:ext cx="3337470" cy="435133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6">
                <a:lumMod val="40000"/>
                <a:lumOff val="60000"/>
                <a:tint val="66000"/>
                <a:satMod val="160000"/>
              </a:schemeClr>
            </a:gs>
            <a:gs pos="50000">
              <a:schemeClr val="accent6">
                <a:lumMod val="40000"/>
                <a:lumOff val="60000"/>
                <a:tint val="44500"/>
                <a:satMod val="160000"/>
              </a:schemeClr>
            </a:gs>
            <a:gs pos="100000">
              <a:schemeClr val="accent6">
                <a:lumMod val="40000"/>
                <a:lumOff val="60000"/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Privlačenje privatnog financiranja za održivu energiju</a:t>
          </a:r>
          <a:br>
            <a:rPr lang="hr-HR" sz="1200" b="1" kern="1200"/>
          </a:br>
          <a:br>
            <a:rPr lang="hr-HR" sz="1200" kern="1200"/>
          </a:br>
          <a:r>
            <a:rPr lang="hr-HR" sz="1400" b="0" i="0" u="sng" kern="1200"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PRIVAFIN –</a:t>
          </a:r>
          <a:r>
            <a:rPr lang="hr-HR" sz="1400" b="0" i="1" u="sng" kern="1200"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 Crowding-in</a:t>
          </a:r>
          <a:r>
            <a:rPr lang="hr-HR" sz="1400" b="0" i="0" u="sng" kern="1200"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 privatnih investicija</a:t>
          </a:r>
          <a:r>
            <a:rPr lang="hr-HR" sz="1400" b="0" kern="1200"/>
            <a:t> 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176845" y="0"/>
        <a:ext cx="3337470" cy="13054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458358-5121-4395-83D0-7F4300C84499}">
      <dsp:nvSpPr>
        <dsp:cNvPr id="0" name=""/>
        <dsp:cNvSpPr/>
      </dsp:nvSpPr>
      <dsp:spPr>
        <a:xfrm>
          <a:off x="1283" y="0"/>
          <a:ext cx="3337470" cy="435133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3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3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3">
                <a:lumMod val="20000"/>
                <a:lumOff val="80000"/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Građani u prijelazu na čistu energiju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>
            <a:solidFill>
              <a:srgbClr val="7030A0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0" i="0" u="none" kern="1200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1"/>
            </a:rPr>
            <a:t>ENERPOV – Ublažavanje energetskog siromaštva kućanstava u Europi</a:t>
          </a:r>
          <a:br>
            <a:rPr lang="hr-HR" sz="1400" b="0" i="0" u="none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hr-HR" sz="1400" b="0" i="0" u="none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r>
            <a:rPr lang="hr-HR" sz="1400" b="0" i="0" u="none" kern="1200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2"/>
            </a:rPr>
            <a:t>ENERCOM – Usluge podrške za energetske zajednice</a:t>
          </a:r>
          <a:endParaRPr lang="hr-HR" sz="1400" b="0" i="0" u="none" kern="1200">
            <a:solidFill>
              <a:srgbClr val="0000FF"/>
            </a:solidFill>
            <a:effectLst/>
            <a:latin typeface="Noto Sans" panose="020B0502040504020204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283" y="0"/>
        <a:ext cx="3337470" cy="1305401"/>
      </dsp:txXfrm>
    </dsp:sp>
    <dsp:sp modelId="{7415073B-CA51-4657-95F9-C58BA8E6B3F2}">
      <dsp:nvSpPr>
        <dsp:cNvPr id="0" name=""/>
        <dsp:cNvSpPr/>
      </dsp:nvSpPr>
      <dsp:spPr>
        <a:xfrm>
          <a:off x="3589064" y="0"/>
          <a:ext cx="3337470" cy="4351338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/>
            <a:t>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00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/>
            <a:t>Dekarbonizacija zgrada  grijanje i hlađenje</a:t>
          </a:r>
          <a:br>
            <a:rPr lang="pl-PL" sz="2000" kern="1200"/>
          </a:br>
          <a:br>
            <a:rPr lang="pl-PL" sz="2000" kern="1200"/>
          </a:br>
          <a:r>
            <a:rPr lang="hr-HR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3"/>
            </a:rPr>
            <a:t>BETTERRENO – Rješenja za energetsku obnovu – Ubrzavanje, produbljivanje, cjenovno pristupačnija, pametnija, uslužno i podatkovno vođena obnova zgrada</a:t>
          </a:r>
          <a:endParaRPr lang="hr-HR" sz="1400" b="0" i="0" u="sng" kern="1200">
            <a:solidFill>
              <a:srgbClr val="0000FF"/>
            </a:solidFill>
            <a:effectLst/>
            <a:latin typeface="Noto Sans" panose="020B050204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400" b="0" i="0" u="sng" kern="1200">
            <a:solidFill>
              <a:srgbClr val="0000FF"/>
            </a:solidFill>
            <a:effectLst/>
            <a:latin typeface="Noto Sans" panose="020B050204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4"/>
            </a:rPr>
            <a:t>DHC – Podrška mrežama centraliziranog grijanja i hlađenja</a:t>
          </a:r>
          <a:endParaRPr lang="hr-HR" sz="1400" b="0" i="0" kern="1200">
            <a:solidFill>
              <a:srgbClr val="5E5E5E"/>
            </a:solidFill>
            <a:effectLst/>
            <a:latin typeface="Noto Sans" panose="020B0502040504020204" pitchFamily="34" charset="0"/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pl-PL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pl-PL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pl-PL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endParaRPr lang="hr-HR" sz="1400" b="0" kern="1200"/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>
        <a:off x="3589064" y="0"/>
        <a:ext cx="3337470" cy="1305401"/>
      </dsp:txXfrm>
    </dsp:sp>
    <dsp:sp modelId="{D14F3069-0A1F-4F3F-A938-AA3BAC0880CA}">
      <dsp:nvSpPr>
        <dsp:cNvPr id="0" name=""/>
        <dsp:cNvSpPr/>
      </dsp:nvSpPr>
      <dsp:spPr>
        <a:xfrm>
          <a:off x="7176845" y="0"/>
          <a:ext cx="3337470" cy="4351338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5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5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5">
                <a:lumMod val="20000"/>
                <a:lumOff val="80000"/>
                <a:shade val="100000"/>
                <a:satMod val="115000"/>
              </a:schemeClr>
            </a:gs>
          </a:gsLst>
          <a:lin ang="81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20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/>
            <a:t>Izgradnja vještina i kapaciteta industrije i uslužnog sektora</a:t>
          </a:r>
          <a:br>
            <a:rPr lang="hr-HR" sz="1200" kern="1200"/>
          </a:br>
          <a:br>
            <a:rPr lang="hr-HR" sz="1200" kern="1200"/>
          </a:br>
          <a:r>
            <a:rPr lang="hr-HR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5"/>
            </a:rPr>
            <a:t>BUILDSKILLS – BUILD UP Skills – Nacionalne platforme za vještine energetske</a:t>
          </a:r>
          <a:br>
            <a:rPr lang="hr-HR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br>
            <a:rPr lang="hr-HR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</a:rPr>
          </a:br>
          <a:r>
            <a:rPr lang="hr-HR" sz="1400" b="0" i="0" u="sng" kern="1200">
              <a:solidFill>
                <a:srgbClr val="0000FF"/>
              </a:solidFill>
              <a:effectLst/>
              <a:latin typeface="Noto Sans" panose="020B0502040504020204" pitchFamily="34" charset="0"/>
              <a:hlinkClick xmlns:r="http://schemas.openxmlformats.org/officeDocument/2006/relationships" r:id="rId6"/>
            </a:rPr>
            <a:t>INDUSTRY – Podrška prijelazu europske industrije i poduzeća na čistu energiju</a:t>
          </a:r>
          <a:endParaRPr lang="hr-HR" sz="1400" b="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7176845" y="0"/>
        <a:ext cx="3337470" cy="13054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DBFE2-19F9-4A1B-A946-FDB57E439818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40EA-F587-4EA2-A527-FFB700FB0C6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7742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82804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5EE2D-5FBC-4B9E-E9A3-434651D16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85B484B-5243-E5CD-F4D7-D1D92C9857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8E93B7-8711-76B3-1FCB-6B7544EBF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hr-HR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6C7F2-7E3F-B1A3-6419-E033209D6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F693-0DB9-449F-AAD4-6E8BA9C786B7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4003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53526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1172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pPr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1245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14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3525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15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58457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87F693-0DB9-449F-AAD4-6E8BA9C786B7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84625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4110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pPr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266329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0456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endParaRPr lang="hr-HR" dirty="0"/>
          </a:p>
          <a:p>
            <a:r>
              <a:rPr lang="hr-HR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63636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984560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60063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CET projekti izravno doprinose ostvarenju niza ključnih politika. inicijativa i strategija Europske unije u području energije i klime. </a:t>
            </a:r>
          </a:p>
          <a:p>
            <a:endParaRPr lang="hr-HR" dirty="0"/>
          </a:p>
          <a:p>
            <a:r>
              <a:rPr lang="hr-HR" dirty="0"/>
              <a:t>PROJEKTNI PRIJEDLOZI BI TREBALI OMOGUĆITI PROVEDBU CILJEVA INICIJATIVA I DIREKTIVA NA NAČIN DA REALIZIRAJU RIJEŠENJA U REALNIM UVJETIMA. </a:t>
            </a:r>
          </a:p>
          <a:p>
            <a:endParaRPr lang="hr-HR" dirty="0"/>
          </a:p>
          <a:p>
            <a:r>
              <a:rPr lang="hr-HR" dirty="0"/>
              <a:t>Najvažnije direktive koje pokrivaju ovaj potprogram su nedavno revidirane i s novo definiranim ciljevima i manjim izmjenama prate teme u ovom natječaju. </a:t>
            </a:r>
          </a:p>
          <a:p>
            <a:r>
              <a:rPr lang="hr-HR" dirty="0"/>
              <a:t>Kroz CET poziv ćete pronaći u detalje raspisanu pojedinu temu kao i kojim politikama treba doprinositi.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14841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Teme ovogodišnjeg natječaja raspoređene su unutar 5 prikazanih prioritetnih područja. </a:t>
            </a:r>
          </a:p>
          <a:p>
            <a:r>
              <a:rPr lang="hr-HR" dirty="0"/>
              <a:t>Evo primjera kakvi su to projekti:</a:t>
            </a:r>
          </a:p>
          <a:p>
            <a:r>
              <a:rPr lang="hr-HR" dirty="0"/>
              <a:t>1. Podrška nacionalnim i regionalnim vlastima: Projekti koji pomažu javnim tijelima u implementaciji Direktive o obnovljivoj energiji (RED) i drugih propisa EU-a vezanih uz obnovljivu energiju.Poboljšanje upravljanja i kapaciteta: Projekti koji jačaju sposobnosti javnih tijela i drugih dionika </a:t>
            </a:r>
          </a:p>
          <a:p>
            <a:endParaRPr lang="hr-HR" dirty="0"/>
          </a:p>
          <a:p>
            <a:r>
              <a:rPr lang="hr-HR" dirty="0"/>
              <a:t>2. Projekti za dekarbonizaciju zgrada i sustava grijanja/hlađenja:Poboljšanje energetske učinkovitosti zgrada: Projekti koji se fokusiraju na bržu, dublju, pametniju i podatkovno-vođenu obnovu zgrada, s ciljem smanjenja potrošnje energije.Podrška sustavima daljinskog grijanja i hlađenja: Razvoj i implementacija učinkovitijih i održivijih sustava daljinskog grijanja i hlađenja, često temeljenih na obnovljivim izvorima. Podrška uvođenju visokokvalitetnih instalacija dizalica topline: Projekti koji potiču širu primjenu dizalica topline kao učinkovitog rješenja za grijanje i hlađenje.</a:t>
            </a:r>
          </a:p>
          <a:p>
            <a:r>
              <a:rPr lang="hr-HR" dirty="0"/>
              <a:t>Podrška tranziciji europske industrije i poduzeća na čistu energiju: Projekti koji pomažu tvrtkama da smanje svoj ugljični otisak, implementiraju zelene tehnologije i postanu energetski učinkovitije.Izgradnja vještina i kapaciteta. </a:t>
            </a:r>
          </a:p>
          <a:p>
            <a:endParaRPr lang="hr-HR" dirty="0"/>
          </a:p>
          <a:p>
            <a:r>
              <a:rPr lang="hr-HR" dirty="0"/>
              <a:t>4. Projekti za financiranje i razvoj projekata:Privlačenje privatnog financiranja: Inicijative koje pomažu u premošćivanju jaza u financiranju za projekte čiste energije, privlačeći privatne investitore.Pomoć u razvoju projekata (PDA - Project Development Assistance): Pružanje tehničke i financijske pomoći za pripremu i razvoj održivih energetskih investicijskih projekata."One-Stop-Shops" (OSS): Razvoj integriranih usluga koje pojedincima i poduzećima olakšavaju pristup informacijama, savjetima i podršci za projekte čiste energije u zgradama.</a:t>
            </a:r>
          </a:p>
          <a:p>
            <a:endParaRPr lang="hr-HR" dirty="0"/>
          </a:p>
          <a:p>
            <a:r>
              <a:rPr lang="hr-HR" dirty="0"/>
              <a:t>5. Projekti usmjereni na građane i zajednice:Ublažavanje energetskog siromaštva kućanstava: Projekti koji pomažu ranjivim kućanstvima da smanje svoje račune za energiju i poboljšaju životne uvjete kroz energetsku učinkovitost i pristup čistoj energiji.</a:t>
            </a:r>
          </a:p>
          <a:p>
            <a:r>
              <a:rPr lang="hr-HR" dirty="0"/>
              <a:t>Razvoj mehanizama podrške za energetske zajednice: Inicijative koje pomažu građanima, malim poduzećima i lokalnim vlastima.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38107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9D01-2967-DA79-A799-2303D7446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5B3A55-1329-38A8-C37A-63CD45E5E3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F5E7CD-D4C9-F4B3-ABE1-4401C3AAD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Teme ovogodišnjeg natječaja su vam ovdje izložene na nešto preglednijem formatu. 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1.Podrška nacionalnim i regionalnim vlastima: Projekti koji pomažu javnim tijelima u implementaciji Direktive o obnovljivoj energiji (RED) i drugih propisa EU-a vezanih uz obnovljivu energiju.Poboljšanje upravljanja i kapaciteta: Projekti koji jačaju sposobnosti javnih tijela i drugih dionika </a:t>
            </a:r>
          </a:p>
          <a:p>
            <a:pPr marL="228600" indent="-228600">
              <a:buAutoNum type="arabicPeriod"/>
            </a:pPr>
            <a:endParaRPr lang="hr-HR" dirty="0"/>
          </a:p>
          <a:p>
            <a:pPr marL="0" indent="0">
              <a:buNone/>
            </a:pPr>
            <a:r>
              <a:rPr lang="hr-HR" dirty="0"/>
              <a:t>2. Pomoć u razvoju projekata (PDA - Project Development Assistance): Pružanje tehničke i financijske pomoći za pripremu i razvoj održivih energetskih investicijskih projekata."One-Stop-Shops" (OSS): Razvoj integriranih usluga koje pojedincima i poduzećima olakšavaju pristup informacijama, savjetima i podršci za projekte čiste energije u zgradama.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3. Projekti za financiranje i razvoj projekata:Privlačenje privatnog financiranja: Inicijative koje pomažu u premošćivanju jaza u financiranju za projekte čiste energije, privlačeći privatne investitore.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B49BB-3D56-58C3-5C91-9398C856C9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50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715AB-7247-53AE-A974-F93294CFF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039A6A-3C73-8988-A8B8-DC7D1C7481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5E160-255E-AC39-28BE-81A61BC35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4. Projekti usmjereni na građane i zajednice:Ublažavanje energetskog siromaštva kućanstava: Projekti koji pomažu ranjivim kućanstvima da smanje svoje račune za energiju i poboljšaju životne uvjete kroz energetsku učinkovitost i pristup čistoj energiji.</a:t>
            </a:r>
          </a:p>
          <a:p>
            <a:r>
              <a:rPr lang="hr-HR" dirty="0"/>
              <a:t>Razvoj mehanizama podrške za energetske zajednice: Inicijative koje pomažu građanima, malim poduzećima i lokalnim vlastima.</a:t>
            </a:r>
          </a:p>
          <a:p>
            <a:endParaRPr lang="hr-HR" dirty="0"/>
          </a:p>
          <a:p>
            <a:r>
              <a:rPr lang="hr-HR" dirty="0"/>
              <a:t>5. Projekti za dekarbonizaciju zgrada i sustava grijanja/hlađenja:</a:t>
            </a:r>
          </a:p>
          <a:p>
            <a:r>
              <a:rPr lang="hr-HR" dirty="0"/>
              <a:t>Poboljšanje energetske učinkovitosti zgrada: Projekti koji se fokusiraju na bržu, dublju, pametniju i podatkovno-vođenu obnovu zgrada, s ciljem smanjenja potrošnje energije.Podrška sustavima daljinskog grijanja i hlađenja: Razvoj i implementacija učinkovitijih i održivijih sustava daljinskog grijanja i hlađenja, često temeljenih na obnovljivim izvorima. Podrška uvođenju visokokvalitetnih instalacija dizalica topline: Projekti koji potiču širu primjenu dizalica topline kao učinkovitog rješenja za grijanje i hlađenje.</a:t>
            </a:r>
          </a:p>
          <a:p>
            <a:endParaRPr lang="hr-HR" dirty="0"/>
          </a:p>
          <a:p>
            <a:r>
              <a:rPr lang="hr-HR" dirty="0"/>
              <a:t>6. </a:t>
            </a:r>
          </a:p>
          <a:p>
            <a:r>
              <a:rPr lang="hr-HR" dirty="0"/>
              <a:t>Kada govorimo o Izgradnji vještina i kapaciteta industrije i uslužnog sektora uutar teme buildskills fokus je na razvoju vještina i kompetencija za prijelaz na čistu energiju, posebno u sektorim agraditeljstva i energetske obnove, te za integraciju obnovljivih izvora energije u zgrade. Unujtar teme INDUstry fokus je na dekarbonizaciji poslovnog sektora kroz poboljšanje energetske učinkovitosti, npr uvođenjem novih tehnologija i procesa koji smanjuju potrošnju energije, uvođenje sustava za praćenje i upravljajanje energiom. Unutar ove teme možete se fokusirati i na integraciju obnovljivih izvora energije u industriju i smanjenje emisija stakleničkih plinova pri čemu se misli na smanjjne ugljičnog otiska indsutriskih procesa i proizvoda ili promicanje kružnog gospodarstva u industriji – aktivnosti koje pooljšavaju učinkovitost resursa i smanjuju industriski otpad... 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D90A7-04C4-CC2E-CBB6-2C3C40B700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689077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2CC23-2BFB-344D-B4C7-832B59711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4E20D5-2EB2-E3DF-04E9-610D0ED3FC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C0935A-9118-548C-A056-D61542529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Za danas sam pripremila kratki uvid u pojedinu temu. Obzirom da ih ima 12 neću se pretjerano zadržavati na svakoj preporuka je da više o temama koje vam se čine zanimljivima potražite na CINEA CET INFO SESSIONS radi se o dijelu LIFE INFO DAYS 2025 posvećenom upravo temama iz natječaja gdje su vam u detalje razrađene teme i ono najvažnije što se očekuje od projektnih prijedloga unutar svake teme. Poveznicu na taj webinar možete pronaći na predzadnjem slajdu ove prezentacije</a:t>
            </a:r>
          </a:p>
          <a:p>
            <a:endParaRPr lang="hr-HR" dirty="0"/>
          </a:p>
          <a:p>
            <a:r>
              <a:rPr lang="hr-HR" dirty="0"/>
              <a:t>Cilj ovog dijela prezentacije je da dobijete osnovne informacije o natječaju. Koji bi bio cilj, da li je potreban konzorcij, koliko iznosi EU sufinanciranje i poveznice na primjere projekata iz te teme.</a:t>
            </a:r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80E469-1830-172C-7739-EB99DE34D2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63827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Prva tema LOCAL ima za cilj osnažiti gradove (lokalne i regionalne vlasti) da razvijaju i provode planove i strategije za prijelaz na čistu energiju posebno one ključne za industriju, poslovni sektor i građane unutar svog područja.</a:t>
            </a:r>
          </a:p>
          <a:p>
            <a:endParaRPr lang="hr-HR" dirty="0"/>
          </a:p>
          <a:p>
            <a:r>
              <a:rPr lang="hr-HR" dirty="0"/>
              <a:t>Od prijavitelja se očekuje da odabere jedno od ponuđenih područja. </a:t>
            </a:r>
          </a:p>
          <a:p>
            <a:r>
              <a:rPr lang="hr-HR" dirty="0"/>
              <a:t>Podrška gradovima i regijama u razvoju i provedbi sveobuhvatnih planova za smanjenje emisija stakleničkih plinova i povećanje energetske učinkovitosti. </a:t>
            </a:r>
          </a:p>
          <a:p>
            <a:r>
              <a:rPr lang="hr-HR" dirty="0"/>
              <a:t>To uključuje izradu i implementaciju lokalnih i regionalnih planova za grijanje i hlađenje temeljenih na obnovljivim izvorima energije ili otpadnoj toplini. </a:t>
            </a:r>
          </a:p>
          <a:p>
            <a:r>
              <a:rPr lang="hr-HR" dirty="0"/>
              <a:t>Očekuje se da aktivnosti pridonesu izgradnji kapaciteta i razvoju vještina - to može uključivati programe obuke, olakšavanje razmjene iskustava (peer-to-peer) i uspostavu relevantnih struktura podrške. Razvoj metodologija i strategija: Podrška razvoju metodologija, predložaka i strategija za pripremu lokalnih planova grijanja i hlađenja.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27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1423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  <a:p>
            <a:r>
              <a:rPr lang="hr-HR" dirty="0"/>
              <a:t>Cilj je ubrzati i pojednostaviti postupke izdavanja dozvola i/ili podržati razvoj planova za određivanje ubrzanih područja za jedan ili više širokih tipova obnovljivih izvora energije. Od prijedloga se očekuje jačanje kapaciteta (npr. razmjenom najboljih praksi i programima obuke/mentorstva) i poboljšanje suradnje među provedbenim tijelima unutar i među državama članicama. Mogu se podržati razvoj novih alata i metoda, ili prilagodba i replikacija postojećih učinkovitih alata i skupova podataka koji olakšavaju dostupnost i pristup podacima te poboljšavaju njihovu kvalitetu. </a:t>
            </a:r>
          </a:p>
          <a:p>
            <a:r>
              <a:rPr lang="hr-HR" dirty="0"/>
              <a:t>2. Fokus je na osiguravanju dovoljnog broja obučenih instalatera i dizajnera sustava obnovljivih izvora energije, u skladu s člankom 18. Direktive o obnovljivim izvorima energije (RED). </a:t>
            </a:r>
          </a:p>
          <a:p>
            <a:r>
              <a:rPr lang="hr-HR" dirty="0"/>
              <a:t>Ovo područje financiranja usmjereno je na podršku nadležnim nacionalnim tijelima u provedbi okvira za osiguravanje dovoljnog broja obučenih i kvalificiranih instalatera i dizajnera sustava grijanja i hlađenja na obnovljive izvore energije u zgradama, industriji, kao i instalatera solarnih fotonaponskih sustava (uključujući pohranu energije) te instalatera punionica koje omogućuju upravljanje potražnjom. </a:t>
            </a:r>
          </a:p>
          <a:p>
            <a:r>
              <a:rPr lang="hr-HR" dirty="0"/>
              <a:t>Važno: Prijedlozi koji pokrivaju aktivnosti unapređenja i prekvalifikacije (poput razvoja/ažuriranja shema kvalifikacija i obuke) ne smatraju se prihvatljivima unutar ove teme.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28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16630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Ova tema doprinosi ciljevima EU Valu obnove i ima za cilj pomoći u provedbi sadašnjih i budućih politika vezanih uz zgrade, posebno u svjetlu revidirane Direktive o energetskim svojstvima zgrada (EPBD), ali uzimajući u obzir i aspekte inicijative Novi europski Bauhaus.Tema se bavi s nekoliko ključnih područja za postizanje ambicioznih EU ciljeva za dekarbonizaciju zgrada. Cilj joj je razviti i primijeniti pristupe koji okupljaju aktere, tržišta, okvire i inovativna rješenja kako bi se povećala privlačnost i troškovna učinkovitost poboljšanja performansi zgrada, te kako bi se smanjilo administrativno, logističko i financijsko opterećenje koje još uvijek prati obnovu zgrada. Tema također ima za cilj riješiti potrebu za kvalitativnim podacima kako bi se politike za zgrade i informativni instrumenti učinili pouzdanijima i smislenijima, kako bi se povećalo javno prihvaćanje/potražnja te podržala robustan provjera i financiranje obnove i unaprjeđenja zgrada. Prijedlozi bi, gdje je to prikladno, trebali istraživati sinergije, istovremeno se povezujući, nadograđujući, dopunjujući ili promičući tržišnu primjenu rezultata projekata financiranih u okviru drugih EU programa, posebno Obzor 2020 i Obzor Europa.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793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68645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dirty="0"/>
              <a:t>Project Development Assistance (PDA) tema osmišljena za premošćivanje jaza između ideja o projektima održive energije i njihove stvarne provedbe kao investicija. Pruža tehničku pomoć javnim i privatnim nositeljima projekata, vodeći ih kroz cijeli proces isporuke značajnih investicija u održivu energiju. Mobilizacija investicija: PDA ima za cilj privući značajna ulaganja u održivu energiju, posebno maksimiziranjem mobilizacije privatnog kapitala, pri čemu javna sredstva služe kao katalizator. Razvijanje projekata spremnih za financiranje: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3200" dirty="0"/>
              <a:t>Osnovna funkcija PDA-a je razvoj projekata "spremnih za financiranje i bankabilnih". To uključuje pretvaranje početnih koncepata u snažne prijedloge koji su privlačni investitorima, čime se povećava isplativost proračunskih sredstava EU-a i nacionalnih javnih sredstava. Prevladavanje prepreka: PDA projekti koriste inovativna rješenja u financiranju i mobilizaciji ulaganja za prevladavanje različitih izazova, uključujući pravne i strukturne prepreke, te za poboljšanje organizacijskih struktura.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Svaki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milijun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potpore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EU-a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treba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pokrenuti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najmanje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15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milijuna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ulaganja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održivu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energiju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obliku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potpisanih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ugovora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radu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ili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ugovora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ulaganju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slučaju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da se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projekti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odnose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isključivo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ulaganja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stambene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zgrade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pokrenuta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ulaganja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trebaju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iznositi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najmanje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10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milijuna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za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svaki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milijun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potpore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EU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64626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A70A0-DED9-2E72-B0E2-826691451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DD185A-96B8-8481-071E-A54330F510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F5A969-5885-44CA-9ACB-6A3E21558E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Cilj je nadograditi iskustva postojećeg EUCF-a te osigurati daljnji razvoj i širenje njegovog temeljnog pristupa kako bi se ubrzala tranzicija na čistu energiju na lokalnoj razini. Opseg: Prijedlozi bi trebali uzeti u obzir iskustvo tekućeg EUCF-a u rješavanju navedenih problema i predvidjeti odgovarajući nastavak i širenje njegovog temeljnog pristupa. Očekuje se da će prijedlozi voditi ‘EUCF' koji nudi financijsku potporu i povezane usluge europskim gradovima, općinama ili njihovim grupacijama za razvoj investicijskih koncepata za energetsku učinkovitost i integrirana ulaganja u energetsku tranziciju (kombinirajući energetsku učinkovitost i obnovljive izvore energije). Ti koncepti trebaju biti razvijeni u ograničenom vremenskom razdoblju i obuhvaćati, između ostalog, jasnu identifikaciju potencijalnog projektnog cjevovoda, pravnu analizu, analizu upravljanja, opis načina financiranja ulaganja i dizajn procesa za pokretanje ulaganja.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140508-D69B-5EB7-B0BB-F51130DFB9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15489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hr-HR" dirty="0"/>
              <a:t>Cilj je povećati količinu privatnog financiranja namjenjenog energetskoj učinkovitosti i obnovljivim izvorima energije uspostavom inovativnih financijskih shema. Potrebno je mobilizirati značajna ulaganja u energetsku učinkovitost i obnovljive izvore energije kako bi se postigli ciljevi Europskog zelenog plana i REPowerEU plana.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dirty="0"/>
              <a:t>Za postizanje potrebne razine ulaganja, nužno je maksimizirati mobilizaciju privatnog kapitala, koristeći javna sredstva kao katalizator, te uspostaviti poticajan regulatorni okvir.</a:t>
            </a:r>
          </a:p>
          <a:p>
            <a:pPr>
              <a:buNone/>
            </a:pPr>
            <a:endParaRPr lang="hr-HR" dirty="0"/>
          </a:p>
          <a:p>
            <a:pPr>
              <a:buNone/>
            </a:pPr>
            <a:r>
              <a:rPr lang="hr-HR" dirty="0"/>
              <a:t>Revizije Direktive o energetskoj učinkovitosti i Direktive o energetskim performansama zgrada također imaju za cilj povećati isplativost javnih sredstava i mobilizaciju privatnih ulaganja u mjere energetske učinkovitosti. Nacionalni energetski i klimatski planovi pružaju okvir za procjenu potreba za ulaganjima i praznina u postizanju ciljeva do 2030. godine.</a:t>
            </a:r>
          </a:p>
          <a:p>
            <a:pPr>
              <a:buNone/>
            </a:pPr>
            <a:r>
              <a:rPr lang="hr-HR" dirty="0"/>
              <a:t>Unatoč značajnim javnim izdacima za poticanje privatnog financiranja, većina privatnih ulagača i dalje smatra ovakva ulaganja rizičnima, složenima i/ili nedovoljno profitabilnima zbog ograničene dostupnosti investicijskih prilika koje zadovoljavaju zahtjeve financijskih institucija.</a:t>
            </a:r>
          </a:p>
          <a:p>
            <a:pPr>
              <a:buNone/>
            </a:pPr>
            <a:r>
              <a:rPr lang="hr-HR" dirty="0"/>
              <a:t>Potrebno je uspostaviti i provesti privatne financijske sheme koje se mogu proširiti i/ili replicirati u velikom opsegu, te doprinijeti nacionalnim strategijama za postizanje ciljeva energetske učinkovitosti do 2030. godine i ciljeva politike obnove zgrada. Te se sheme moraju prilagoditi specifičnostima profila ulaganja u energetsku učinkovitost i obnovljive izvore energije u zgradama, malim i srednjim poduzećima, centralnom grijanju i drugim relevantnim sektorima.</a:t>
            </a:r>
          </a:p>
          <a:p>
            <a:r>
              <a:rPr lang="hr-HR" dirty="0"/>
              <a:t>Financijske sheme mogu pokrenuti dionici privatnog sektora ili lokalne i regionalne vlasti, te drugi akteri; one moraju funkcionirati s dostupnim javnim sredstvima kao katalizatorom i/ili u kombiniranim pristupima. </a:t>
            </a:r>
          </a:p>
          <a:p>
            <a:r>
              <a:rPr lang="hr-HR" dirty="0"/>
              <a:t>Cilj je posebno potaknuti sinergije i razviti dugoročna partnerstva između financijskih institucija i operatora tržišta energetskih usluga.</a:t>
            </a:r>
          </a:p>
          <a:p>
            <a:endParaRPr lang="hr-HR" dirty="0"/>
          </a:p>
          <a:p>
            <a:r>
              <a:rPr lang="hr-HR" dirty="0"/>
              <a:t>Prijedlozi bi trebali uspostaviti inovativan program financiranja koji koristi privatno financiranje za ulaganja u energetsku učinkovitost, potencijalno u kombinaciji s obnovljivim izvorima energije i skladištenjem energije. Program financiranja trebao bi biti uspostavljen u barem jednoj zemlji koja ispunjava uvjete u okviru programa LIFE, kako bi se osigurao razvoj zdravog i robusnog investicijskog portfelja.Program financiranja trebao bi biti operativan do kraja projekta, s vjerodostojnim pristupom izvorima financiranja i potencijalnim investicijskim portfeljem. Povezana ulaganja mogu se provesti nakon završetka projekta, ali očekuje se da će prijedlozi testirati program financiranja tijekom trajanja projekta.</a:t>
            </a:r>
          </a:p>
          <a:p>
            <a:r>
              <a:rPr lang="hr-HR" dirty="0"/>
              <a:t>Ovaj financijski program će do kraja projekta biti u potpunosti operativan – što znači da je spreman za financiranje ulaganja u energetsku učinkovitost i obnovljive izvore energije. Možete imati neka pilot testiranja koja bi dovela, na primjer, do potpisivanja ugovora o ulaganju. Pilot testiranje je važan dio koji može doprinijeti vjerodostojnosti vašeg prijedloga – tijekom trajanja projekta.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589975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Europski zeleni plan ima za cilj osigurati energetsku tranziciju koja je društveno pravedna i uključiva. U skladu s paketom Fit for 55, a posebno s preinačenom Direktivom o energetskoj učinkovitosti (EED), države članice poduzet će odgovarajuće mjere za osnaživanje i zaštitu energetski siromašnih osoba te provesti mjere za poboljšanje energetske učinkovitosti kao prioritet među osobama pogođenim energetskim siromaštvom, ranjivim kupcima, osobama u kućanstvima s niskim prihodima i, gdje je to primjenjivo, osobama koje žive u socijalnim stanovima. Osim toga, EED (preinačena Direktiva) naglašava potrebu za rješavanjem dileme podijeljenih poticaja i uklanjanjem prepreka mjerama energetske učinkovitosti u nekretninama s više vlasnika.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28483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Ova tema ima za cilj uspostaviti ili proširiti usluge koje podržavaju osnivanje i rast energetskih zajednica.Energetske zajednice prepoznate su kao ključni akteri u energetskom sustavu EU-a zbog svog potencijalnog doprinosa ispunjenju energetskih i klimatskih ciljeva za 2030. i 2050. godinu. </a:t>
            </a:r>
          </a:p>
          <a:p>
            <a:r>
              <a:rPr lang="hr-HR" dirty="0"/>
              <a:t>Europska komisija radi na Paketu građanske energije koji će, između ostalih modela angažmana građana u energetskoj tranziciji, predložiti mehanizme podrške za nastanak i rast energetskih zajednica u Europi.</a:t>
            </a:r>
          </a:p>
          <a:p>
            <a:endParaRPr lang="hr-HR" dirty="0"/>
          </a:p>
          <a:p>
            <a:r>
              <a:rPr lang="hr-HR" dirty="0"/>
              <a:t>Projekti energetskih zajednica mogu usmjeriti ulaganja građana i lokalnih vlasti u obnovljive izvore energije i energetsku učinkovitost, istovremeno osiguravajući lokalno vlasništvo nad energetskom imovinom. Istovremeno, energetske zajednice imaju potencijal pružiti druge koristi zajednici, od nižih cijena energije ili lokalnog zapošljavanja do socijalne kohezije i uključenosti. </a:t>
            </a:r>
          </a:p>
          <a:p>
            <a:endParaRPr lang="hr-HR" dirty="0"/>
          </a:p>
          <a:p>
            <a:r>
              <a:rPr lang="hr-HR" dirty="0"/>
              <a:t>Međutim, razvoj i realizacija projekata energetskih zajednica može biti složen. Ponekad je to zbog regulatornog i političkog konteksta (npr. promjenjivih nacionalnih shema podrške za obnovljive izvore, opterećujućih dozvola, teških administrativnih procedura itd.). U drugim slučajevima, izazovi su povezani s nedostatkom informacija i znanja, ograničenim pristupom financiranju ili poteškoćama u angažiranju građana i uspostavljanju učinkovitih struktura upravljanja i odlučivanja.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73813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Ova tema doprinosi ciljevima strategije EU Val obnove i ima za cilj pomoći u provedbi trenutnih i budućih politika u zgradarstvu, posebno s obzirom na revidiranu Direktivu o energetskoj učinkovitosti zgrada (EPBD), ali i uzimajući u obzir aspekte inicijative Novi europski Bauhaus.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Prijavitelj unutar područja A odabire jednu temu unutar koje se prijavljuje, a unutar područja B može izabrati jednu ili više tema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A)</a:t>
            </a:r>
          </a:p>
          <a:p>
            <a:pPr marL="228600" indent="-228600">
              <a:buAutoNum type="arabicPeriod"/>
            </a:pPr>
            <a:r>
              <a:rPr lang="hr-HR" dirty="0"/>
              <a:t>Povećavanje stope obnove i ostvarenje napredka prema postizanju potpuno dekarboniziranog fonda zgrada s nultom emisijom do 2050. godine, kako je definirano u direktivi o energetskoj učinkovitoti zgrada.</a:t>
            </a:r>
          </a:p>
          <a:p>
            <a:pPr marL="171450" indent="-171450">
              <a:buFontTx/>
              <a:buChar char="-"/>
            </a:pPr>
            <a:r>
              <a:rPr lang="hr-HR" dirty="0"/>
              <a:t>Tu se radi o uklanjanju tržišnih barijera i poticanju potražnje za energetskim obnovama većeg opsega</a:t>
            </a:r>
          </a:p>
          <a:p>
            <a:pPr marL="171450" indent="-171450">
              <a:buFontTx/>
              <a:buChar char="-"/>
            </a:pPr>
            <a:r>
              <a:rPr lang="hr-HR" dirty="0"/>
              <a:t>Povećavanju kapaciteta i ppppproduktivnosti tvrtki u građevinskom sektoru</a:t>
            </a:r>
          </a:p>
          <a:p>
            <a:pPr marL="171450" indent="-171450">
              <a:buFontTx/>
              <a:buChar char="-"/>
            </a:pPr>
            <a:endParaRPr lang="hr-HR" dirty="0"/>
          </a:p>
          <a:p>
            <a:pPr marL="171450" indent="-171450">
              <a:buFontTx/>
              <a:buChar char="-"/>
            </a:pPr>
            <a:r>
              <a:rPr lang="hr-HR" dirty="0"/>
              <a:t>2. Poboljšavanje kapaciteta i produktivnosti tvrtki u građevinskom sektoru kako bi se ostvario cilj dekarboniziranog fonda zgrada </a:t>
            </a:r>
          </a:p>
          <a:p>
            <a:pPr marL="0" indent="0">
              <a:buFontTx/>
              <a:buNone/>
            </a:pPr>
            <a:endParaRPr lang="hr-HR" dirty="0"/>
          </a:p>
          <a:p>
            <a:pPr marL="0" indent="0">
              <a:buFontTx/>
              <a:buNone/>
            </a:pPr>
            <a:r>
              <a:rPr lang="hr-HR" dirty="0"/>
              <a:t>B) Područje B. Energetski podaci i usluge u zgradarstvu</a:t>
            </a:r>
          </a:p>
          <a:p>
            <a:pPr marL="171450" indent="-171450">
              <a:buFontTx/>
              <a:buChar char="-"/>
            </a:pPr>
            <a:r>
              <a:rPr lang="hr-HR" dirty="0"/>
              <a:t>Očekuje se da će se aktivnostima poboljšati dostupnost, kvaliteta i točnost podataka o zgradama, posebno s ciljem povećanja pouzdanosti i dosljednosti ključnih instrumenata politike i informacijskih alata, kao što su energetski certifikati (EPC), putovnice za obnovu (RP) i pokazatelj pametne spremnosti (SRI). Djelovanje može, nadalje, pomoći u istraživanju i poticanju korištenja podataka o zgradama, a posebno podataka o potrošnji energije, za razvoj i financiranje usluga koje poboljšavaju energetsku učinkovitost i udobnost zgrada te učinkovitost sustava.</a:t>
            </a:r>
          </a:p>
          <a:p>
            <a:pPr marL="0" indent="0">
              <a:buFontTx/>
              <a:buNone/>
            </a:pPr>
            <a:endParaRPr lang="hr-HR" b="1" dirty="0"/>
          </a:p>
          <a:p>
            <a:pPr marL="0" indent="0">
              <a:buFontTx/>
              <a:buNone/>
            </a:pPr>
            <a:r>
              <a:rPr lang="hr-HR" b="1" dirty="0"/>
              <a:t>Tehnološka, ​​uključujući inovativna rješenja, mogu se koristiti kao pokretači, ali ne smiju biti u središtu djelovanja. </a:t>
            </a:r>
          </a:p>
          <a:p>
            <a:endParaRPr lang="hr-HR" dirty="0"/>
          </a:p>
          <a:p>
            <a:r>
              <a:rPr lang="hr-HR" dirty="0"/>
              <a:t>BETTERENO ima za cilj pojednostaviti, ubrzati i poboljšati proces energetske obnove zgrada u Europi, čineći je pristupačnijom i privlačnijom za vlasnike zgrada i ulagače.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8230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AI</a:t>
            </a:r>
          </a:p>
          <a:p>
            <a:r>
              <a:rPr lang="hr-HR" dirty="0"/>
              <a:t>Ključni aspekti DHC-a koje LIFE CET podržava:</a:t>
            </a:r>
          </a:p>
          <a:p>
            <a:r>
              <a:rPr lang="hr-HR" dirty="0"/>
              <a:t>Dekarbonizacija i prelazak na obnovljive izvore: Mnogi postojeći DHC sustavi, posebno u istočnoj Europi (uključujući Hrvatsku), još uvijek uvelike ovise o fosilnim gorivima (npr. prirodnom plinu).LIFE CET financira projekte koji promiču integraciju obnovljivih izvora energije (poput geotermalne, solarne toplinske, biomase) i oporabu otpadne topline iz industrijskih procesa ili drugih izvora u DHC mreže. Cilj je smanjiti emisije stakleničkih plinova i ovisnost o fosilnim gorivima, te postupno postići ugljičnu neutralnost do 2050. godine.Poboljšanje učinkovitosti i modernizacija:LIFE CET podržava projekte koji se bave modernizacijom zastarjelih DHC infrastruktura (npr. cijevnih mreža) kako bi se smanjili gubici energije i povećala ukupna učinkovitost sustava.Potiče se primjena inovativnih tehnologija i rješenja, uključujući digitalizaciju i optimizaciju rada DHC sustava.Izgradnja kapaciteta i tehnička podrška:Natječaj pruža financijsku i tehničku podršku operaterima DHC sustava, lokalnim vlastima i drugim dionicima.To uključuje pomoć u izradi planova transformacije i investicijskih planova za integraciju niskotemperaturnih obnovljivih izvora energije i otpadne topline.Cilj je osnažiti stručnjake i institucije potrebne za provedbu energetske tranzicije u DHC sektoru.Uklanjanje tržišnih i regulatornih prepreka:LIFE CET pomaže u identificiranju i rješavanju prepreka koje koče ulaganja u održive DHC sustave.To uključuje razvoj povoljnijih financijskih mehanizama, unaprjeđenje regulatornih okvira i podizanje svijesti javnosti o prednostima modernih DHC sustava.Ukratko, LIFE CET natječaj vidi DHC kao vitalan dio energetske tranzicije i aktivno podržava projekte koji ga čine učinkovitijim, održivijim i manje ovisnim o fosilnim gorivima, čime se doprinosi zelenijoj i otpornijoj budućnosti Europe.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85851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hr-HR" dirty="0"/>
              <a:t>ci</a:t>
            </a:r>
            <a:r>
              <a:rPr lang="en-US" dirty="0" err="1"/>
              <a:t>ljevi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S </a:t>
            </a:r>
            <a:r>
              <a:rPr lang="en-US" dirty="0" err="1"/>
              <a:t>obzirom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ubrzani</a:t>
            </a:r>
            <a:r>
              <a:rPr lang="en-US" dirty="0"/>
              <a:t> tempo </a:t>
            </a:r>
            <a:r>
              <a:rPr lang="en-US" dirty="0" err="1"/>
              <a:t>tranzicije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čistu</a:t>
            </a:r>
            <a:r>
              <a:rPr lang="en-US" dirty="0"/>
              <a:t> </a:t>
            </a:r>
            <a:r>
              <a:rPr lang="en-US" dirty="0" err="1"/>
              <a:t>energiju</a:t>
            </a:r>
            <a:r>
              <a:rPr lang="en-US" dirty="0"/>
              <a:t>, </a:t>
            </a:r>
            <a:r>
              <a:rPr lang="en-US" dirty="0" err="1"/>
              <a:t>nedostatak</a:t>
            </a:r>
            <a:r>
              <a:rPr lang="en-US" dirty="0"/>
              <a:t> </a:t>
            </a:r>
            <a:r>
              <a:rPr lang="en-US" dirty="0" err="1"/>
              <a:t>stručnjaka</a:t>
            </a:r>
            <a:r>
              <a:rPr lang="en-US" dirty="0"/>
              <a:t> s </a:t>
            </a:r>
            <a:r>
              <a:rPr lang="en-US" dirty="0" err="1"/>
              <a:t>relevantnim</a:t>
            </a:r>
            <a:r>
              <a:rPr lang="en-US" dirty="0"/>
              <a:t> </a:t>
            </a:r>
            <a:r>
              <a:rPr lang="en-US" dirty="0" err="1"/>
              <a:t>vještinama</a:t>
            </a:r>
            <a:r>
              <a:rPr lang="en-US" dirty="0"/>
              <a:t> </a:t>
            </a:r>
            <a:r>
              <a:rPr lang="en-US" dirty="0" err="1"/>
              <a:t>postaje</a:t>
            </a:r>
            <a:r>
              <a:rPr lang="en-US" dirty="0"/>
              <a:t> </a:t>
            </a:r>
            <a:r>
              <a:rPr lang="en-US" dirty="0" err="1"/>
              <a:t>usko</a:t>
            </a:r>
            <a:r>
              <a:rPr lang="en-US" dirty="0"/>
              <a:t> </a:t>
            </a:r>
            <a:r>
              <a:rPr lang="en-US" dirty="0" err="1"/>
              <a:t>grlo</a:t>
            </a:r>
            <a:r>
              <a:rPr lang="en-US" dirty="0"/>
              <a:t> za </a:t>
            </a:r>
            <a:r>
              <a:rPr lang="en-US" dirty="0" err="1"/>
              <a:t>energetsku</a:t>
            </a:r>
            <a:r>
              <a:rPr lang="en-US" dirty="0"/>
              <a:t> </a:t>
            </a:r>
            <a:r>
              <a:rPr lang="en-US" dirty="0" err="1"/>
              <a:t>tranziciju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europski</a:t>
            </a:r>
            <a:r>
              <a:rPr lang="en-US" dirty="0"/>
              <a:t> </a:t>
            </a:r>
            <a:r>
              <a:rPr lang="en-US" dirty="0" err="1"/>
              <a:t>gospodarski</a:t>
            </a:r>
            <a:r>
              <a:rPr lang="en-US" dirty="0"/>
              <a:t> </a:t>
            </a:r>
            <a:r>
              <a:rPr lang="en-US" dirty="0" err="1"/>
              <a:t>rast</a:t>
            </a:r>
            <a:r>
              <a:rPr lang="en-US" dirty="0"/>
              <a:t>.</a:t>
            </a:r>
            <a:endParaRPr lang="hr-HR" dirty="0"/>
          </a:p>
          <a:p>
            <a:pPr marL="0" indent="0">
              <a:buNone/>
            </a:pP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/>
              <a:t>Ova </a:t>
            </a:r>
            <a:r>
              <a:rPr lang="en-US" dirty="0" err="1"/>
              <a:t>inicijativa</a:t>
            </a:r>
            <a:r>
              <a:rPr lang="en-US" dirty="0"/>
              <a:t> </a:t>
            </a:r>
            <a:r>
              <a:rPr lang="en-US" dirty="0" err="1"/>
              <a:t>podržava</a:t>
            </a:r>
            <a:r>
              <a:rPr lang="en-US" dirty="0"/>
              <a:t> </a:t>
            </a:r>
            <a:r>
              <a:rPr lang="en-US" dirty="0" err="1"/>
              <a:t>ciljeve</a:t>
            </a:r>
            <a:r>
              <a:rPr lang="en-US" dirty="0"/>
              <a:t> EU </a:t>
            </a:r>
            <a:r>
              <a:rPr lang="en-US" dirty="0" err="1"/>
              <a:t>Pakta</a:t>
            </a:r>
            <a:r>
              <a:rPr lang="en-US" dirty="0"/>
              <a:t> za </a:t>
            </a:r>
            <a:r>
              <a:rPr lang="en-US" dirty="0" err="1"/>
              <a:t>vještine</a:t>
            </a:r>
            <a:r>
              <a:rPr lang="en-US" dirty="0"/>
              <a:t>, </a:t>
            </a:r>
            <a:r>
              <a:rPr lang="en-US" dirty="0" err="1"/>
              <a:t>posebno</a:t>
            </a:r>
            <a:r>
              <a:rPr lang="en-US" dirty="0"/>
              <a:t> </a:t>
            </a:r>
            <a:r>
              <a:rPr lang="en-US" dirty="0" err="1"/>
              <a:t>partnerstva</a:t>
            </a:r>
            <a:r>
              <a:rPr lang="en-US" dirty="0"/>
              <a:t> za </a:t>
            </a:r>
            <a:r>
              <a:rPr lang="en-US" dirty="0" err="1"/>
              <a:t>građevinski</a:t>
            </a:r>
            <a:r>
              <a:rPr lang="en-US" dirty="0"/>
              <a:t> </a:t>
            </a:r>
            <a:r>
              <a:rPr lang="en-US" dirty="0" err="1"/>
              <a:t>ekosustav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obnovljive</a:t>
            </a:r>
            <a:r>
              <a:rPr lang="en-US" dirty="0"/>
              <a:t> </a:t>
            </a:r>
            <a:r>
              <a:rPr lang="en-US" dirty="0" err="1"/>
              <a:t>izvore</a:t>
            </a:r>
            <a:r>
              <a:rPr lang="en-US" dirty="0"/>
              <a:t> </a:t>
            </a:r>
            <a:r>
              <a:rPr lang="en-US" dirty="0" err="1"/>
              <a:t>energije</a:t>
            </a:r>
            <a:r>
              <a:rPr lang="en-US" dirty="0"/>
              <a:t>, s </a:t>
            </a:r>
            <a:r>
              <a:rPr lang="en-US" dirty="0" err="1"/>
              <a:t>ciljem</a:t>
            </a:r>
            <a:r>
              <a:rPr lang="en-US" dirty="0"/>
              <a:t> da se do 2030. </a:t>
            </a:r>
            <a:r>
              <a:rPr lang="en-US" dirty="0" err="1"/>
              <a:t>godine</a:t>
            </a:r>
            <a:r>
              <a:rPr lang="en-US" dirty="0"/>
              <a:t> 30% </a:t>
            </a:r>
            <a:r>
              <a:rPr lang="en-US" dirty="0" err="1"/>
              <a:t>radnika</a:t>
            </a:r>
            <a:r>
              <a:rPr lang="en-US" dirty="0"/>
              <a:t> </a:t>
            </a:r>
            <a:r>
              <a:rPr lang="en-US" dirty="0" err="1"/>
              <a:t>godišnje</a:t>
            </a:r>
            <a:r>
              <a:rPr lang="en-US" dirty="0"/>
              <a:t> </a:t>
            </a:r>
            <a:r>
              <a:rPr lang="en-US" dirty="0" err="1"/>
              <a:t>uključi</a:t>
            </a:r>
            <a:r>
              <a:rPr lang="en-US" dirty="0"/>
              <a:t> u </a:t>
            </a:r>
            <a:r>
              <a:rPr lang="en-US" dirty="0" err="1"/>
              <a:t>programe</a:t>
            </a:r>
            <a:r>
              <a:rPr lang="en-US" dirty="0"/>
              <a:t> </a:t>
            </a:r>
            <a:r>
              <a:rPr lang="en-US" dirty="0" err="1"/>
              <a:t>usavršavanja</a:t>
            </a:r>
            <a:r>
              <a:rPr lang="en-US" dirty="0"/>
              <a:t> </a:t>
            </a:r>
            <a:r>
              <a:rPr lang="en-US" dirty="0" err="1"/>
              <a:t>ili</a:t>
            </a:r>
            <a:r>
              <a:rPr lang="en-US" dirty="0"/>
              <a:t> </a:t>
            </a:r>
            <a:r>
              <a:rPr lang="en-US" dirty="0" err="1"/>
              <a:t>prekvalifikacije</a:t>
            </a:r>
            <a:r>
              <a:rPr lang="en-US" dirty="0"/>
              <a:t>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err="1"/>
              <a:t>Dosadašnji</a:t>
            </a:r>
            <a:r>
              <a:rPr lang="en-US" dirty="0"/>
              <a:t> </a:t>
            </a:r>
            <a:r>
              <a:rPr lang="en-US" dirty="0" err="1"/>
              <a:t>projekti</a:t>
            </a:r>
            <a:r>
              <a:rPr lang="en-US" dirty="0"/>
              <a:t> BUILD UP Skills </a:t>
            </a:r>
            <a:r>
              <a:rPr lang="en-US" dirty="0" err="1"/>
              <a:t>uspostavili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okvire</a:t>
            </a:r>
            <a:r>
              <a:rPr lang="en-US" dirty="0"/>
              <a:t> za </a:t>
            </a:r>
            <a:r>
              <a:rPr lang="en-US" dirty="0" err="1"/>
              <a:t>povećanje</a:t>
            </a:r>
            <a:r>
              <a:rPr lang="en-US" dirty="0"/>
              <a:t> </a:t>
            </a:r>
            <a:r>
              <a:rPr lang="en-US" dirty="0" err="1"/>
              <a:t>razine</a:t>
            </a:r>
            <a:r>
              <a:rPr lang="en-US" dirty="0"/>
              <a:t> </a:t>
            </a:r>
            <a:r>
              <a:rPr lang="en-US" dirty="0" err="1"/>
              <a:t>vještina</a:t>
            </a:r>
            <a:r>
              <a:rPr lang="en-US" dirty="0"/>
              <a:t> </a:t>
            </a:r>
            <a:r>
              <a:rPr lang="en-US" dirty="0" err="1"/>
              <a:t>potrebnih</a:t>
            </a:r>
            <a:r>
              <a:rPr lang="en-US" dirty="0"/>
              <a:t> za </a:t>
            </a:r>
            <a:r>
              <a:rPr lang="en-US" dirty="0" err="1"/>
              <a:t>energetsku</a:t>
            </a:r>
            <a:r>
              <a:rPr lang="en-US" dirty="0"/>
              <a:t> </a:t>
            </a:r>
            <a:r>
              <a:rPr lang="en-US" dirty="0" err="1"/>
              <a:t>obnovu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izgradnju</a:t>
            </a:r>
            <a:r>
              <a:rPr lang="en-US" dirty="0"/>
              <a:t> </a:t>
            </a:r>
            <a:r>
              <a:rPr lang="en-US" dirty="0" err="1"/>
              <a:t>zgrada</a:t>
            </a:r>
            <a:r>
              <a:rPr lang="en-US" dirty="0"/>
              <a:t> </a:t>
            </a:r>
            <a:r>
              <a:rPr lang="en-US" dirty="0" err="1"/>
              <a:t>gotovo</a:t>
            </a:r>
            <a:r>
              <a:rPr lang="en-US" dirty="0"/>
              <a:t> </a:t>
            </a:r>
            <a:r>
              <a:rPr lang="en-US" dirty="0" err="1"/>
              <a:t>nulte</a:t>
            </a:r>
            <a:r>
              <a:rPr lang="en-US" dirty="0"/>
              <a:t> </a:t>
            </a:r>
            <a:r>
              <a:rPr lang="en-US" dirty="0" err="1"/>
              <a:t>energije</a:t>
            </a:r>
            <a:r>
              <a:rPr lang="en-US" dirty="0"/>
              <a:t> (</a:t>
            </a:r>
            <a:r>
              <a:rPr lang="en-US" dirty="0" err="1"/>
              <a:t>nZEB</a:t>
            </a:r>
            <a:r>
              <a:rPr lang="en-US" dirty="0"/>
              <a:t>). </a:t>
            </a:r>
            <a:r>
              <a:rPr lang="en-US" dirty="0" err="1"/>
              <a:t>Ključni</a:t>
            </a:r>
            <a:r>
              <a:rPr lang="en-US" dirty="0"/>
              <a:t> </a:t>
            </a:r>
            <a:r>
              <a:rPr lang="en-US" dirty="0" err="1"/>
              <a:t>dio</a:t>
            </a:r>
            <a:r>
              <a:rPr lang="en-US" dirty="0"/>
              <a:t> toga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nacionalne</a:t>
            </a:r>
            <a:r>
              <a:rPr lang="en-US" dirty="0"/>
              <a:t> </a:t>
            </a:r>
            <a:r>
              <a:rPr lang="en-US" dirty="0" err="1"/>
              <a:t>platforme</a:t>
            </a:r>
            <a:r>
              <a:rPr lang="en-US" dirty="0"/>
              <a:t> </a:t>
            </a:r>
            <a:r>
              <a:rPr lang="en-US" dirty="0" err="1"/>
              <a:t>koje</a:t>
            </a:r>
            <a:r>
              <a:rPr lang="en-US" dirty="0"/>
              <a:t> </a:t>
            </a:r>
            <a:r>
              <a:rPr lang="en-US" dirty="0" err="1"/>
              <a:t>okupljaju</a:t>
            </a:r>
            <a:r>
              <a:rPr lang="en-US" dirty="0"/>
              <a:t> </a:t>
            </a:r>
            <a:r>
              <a:rPr lang="en-US" dirty="0" err="1"/>
              <a:t>ključne</a:t>
            </a:r>
            <a:r>
              <a:rPr lang="en-US" dirty="0"/>
              <a:t> </a:t>
            </a:r>
            <a:r>
              <a:rPr lang="en-US" dirty="0" err="1"/>
              <a:t>dionike</a:t>
            </a:r>
            <a:r>
              <a:rPr lang="en-US" dirty="0"/>
              <a:t> za </a:t>
            </a:r>
            <a:r>
              <a:rPr lang="en-US" dirty="0" err="1"/>
              <a:t>razvoj</a:t>
            </a:r>
            <a:r>
              <a:rPr lang="en-US" dirty="0"/>
              <a:t> </a:t>
            </a:r>
            <a:r>
              <a:rPr lang="en-US" dirty="0" err="1"/>
              <a:t>nacionalnih</a:t>
            </a:r>
            <a:r>
              <a:rPr lang="en-US" dirty="0"/>
              <a:t> </a:t>
            </a:r>
            <a:r>
              <a:rPr lang="en-US" dirty="0" err="1"/>
              <a:t>planova</a:t>
            </a:r>
            <a:r>
              <a:rPr lang="en-US" dirty="0"/>
              <a:t> za </a:t>
            </a:r>
            <a:r>
              <a:rPr lang="en-US" dirty="0" err="1"/>
              <a:t>vještine</a:t>
            </a:r>
            <a:r>
              <a:rPr lang="en-US" dirty="0"/>
              <a:t>. </a:t>
            </a: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države</a:t>
            </a:r>
            <a:r>
              <a:rPr lang="en-US" dirty="0"/>
              <a:t> </a:t>
            </a:r>
            <a:r>
              <a:rPr lang="en-US" dirty="0" err="1"/>
              <a:t>članice</a:t>
            </a:r>
            <a:r>
              <a:rPr lang="en-US" dirty="0"/>
              <a:t> EU-a </a:t>
            </a:r>
            <a:r>
              <a:rPr lang="en-US" dirty="0" err="1"/>
              <a:t>razvile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takve</a:t>
            </a:r>
            <a:r>
              <a:rPr lang="en-US" dirty="0"/>
              <a:t> </a:t>
            </a:r>
            <a:r>
              <a:rPr lang="en-US" dirty="0" err="1"/>
              <a:t>platforme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planove</a:t>
            </a:r>
            <a:r>
              <a:rPr lang="en-US" dirty="0"/>
              <a:t>, a </a:t>
            </a:r>
            <a:r>
              <a:rPr lang="en-US" dirty="0" err="1"/>
              <a:t>nedavno</a:t>
            </a:r>
            <a:r>
              <a:rPr lang="en-US" dirty="0"/>
              <a:t> je 15 </a:t>
            </a:r>
            <a:r>
              <a:rPr lang="en-US" dirty="0" err="1"/>
              <a:t>njih</a:t>
            </a:r>
            <a:r>
              <a:rPr lang="en-US" dirty="0"/>
              <a:t> </a:t>
            </a:r>
            <a:r>
              <a:rPr lang="en-US" dirty="0" err="1"/>
              <a:t>ažuriralo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planove</a:t>
            </a:r>
            <a:r>
              <a:rPr lang="en-US" dirty="0"/>
              <a:t> s </a:t>
            </a:r>
            <a:r>
              <a:rPr lang="en-US" dirty="0" err="1"/>
              <a:t>perspektivom</a:t>
            </a:r>
            <a:r>
              <a:rPr lang="en-US" dirty="0"/>
              <a:t> do 2030. </a:t>
            </a:r>
            <a:r>
              <a:rPr lang="en-US" dirty="0" err="1"/>
              <a:t>godine</a:t>
            </a:r>
            <a:r>
              <a:rPr lang="en-US" dirty="0"/>
              <a:t>. </a:t>
            </a:r>
            <a:r>
              <a:rPr lang="en-US" dirty="0" err="1"/>
              <a:t>Također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pilotirani</a:t>
            </a:r>
            <a:r>
              <a:rPr lang="en-US" dirty="0"/>
              <a:t> </a:t>
            </a:r>
            <a:r>
              <a:rPr lang="en-US" dirty="0" err="1"/>
              <a:t>inovativni</a:t>
            </a:r>
            <a:r>
              <a:rPr lang="en-US" dirty="0"/>
              <a:t> </a:t>
            </a:r>
            <a:r>
              <a:rPr lang="en-US" dirty="0" err="1"/>
              <a:t>pristupi</a:t>
            </a:r>
            <a:r>
              <a:rPr lang="en-US" dirty="0"/>
              <a:t> za </a:t>
            </a:r>
            <a:r>
              <a:rPr lang="en-US" dirty="0" err="1"/>
              <a:t>obuku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kvalifikaciju</a:t>
            </a:r>
            <a:r>
              <a:rPr lang="en-US" dirty="0"/>
              <a:t>.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err="1"/>
              <a:t>Unatoč</a:t>
            </a:r>
            <a:r>
              <a:rPr lang="en-US" dirty="0"/>
              <a:t> </a:t>
            </a:r>
            <a:r>
              <a:rPr lang="en-US" dirty="0" err="1"/>
              <a:t>postojanju</a:t>
            </a:r>
            <a:r>
              <a:rPr lang="en-US" dirty="0"/>
              <a:t> </a:t>
            </a:r>
            <a:r>
              <a:rPr lang="en-US" dirty="0" err="1"/>
              <a:t>detaljnih</a:t>
            </a:r>
            <a:r>
              <a:rPr lang="en-US" dirty="0"/>
              <a:t> </a:t>
            </a:r>
            <a:r>
              <a:rPr lang="en-US" dirty="0" err="1"/>
              <a:t>akcijskih</a:t>
            </a:r>
            <a:r>
              <a:rPr lang="en-US" dirty="0"/>
              <a:t> </a:t>
            </a:r>
            <a:r>
              <a:rPr lang="en-US" dirty="0" err="1"/>
              <a:t>planova</a:t>
            </a:r>
            <a:r>
              <a:rPr lang="en-US" dirty="0"/>
              <a:t>, </a:t>
            </a:r>
            <a:r>
              <a:rPr lang="en-US" dirty="0" err="1"/>
              <a:t>ključni</a:t>
            </a:r>
            <a:r>
              <a:rPr lang="en-US" dirty="0"/>
              <a:t> </a:t>
            </a:r>
            <a:r>
              <a:rPr lang="en-US" dirty="0" err="1"/>
              <a:t>izazov</a:t>
            </a:r>
            <a:r>
              <a:rPr lang="en-US" dirty="0"/>
              <a:t> </a:t>
            </a:r>
            <a:r>
              <a:rPr lang="en-US" dirty="0" err="1"/>
              <a:t>ostaje</a:t>
            </a:r>
            <a:r>
              <a:rPr lang="en-US" dirty="0"/>
              <a:t> </a:t>
            </a:r>
            <a:r>
              <a:rPr lang="en-US" dirty="0" err="1"/>
              <a:t>podjela</a:t>
            </a:r>
            <a:r>
              <a:rPr lang="en-US" dirty="0"/>
              <a:t> </a:t>
            </a:r>
            <a:r>
              <a:rPr lang="en-US" dirty="0" err="1"/>
              <a:t>odgovornosti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nedostatak</a:t>
            </a:r>
            <a:r>
              <a:rPr lang="en-US" dirty="0"/>
              <a:t> </a:t>
            </a:r>
            <a:r>
              <a:rPr lang="en-US" dirty="0" err="1"/>
              <a:t>suradnje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javnih</a:t>
            </a:r>
            <a:r>
              <a:rPr lang="en-US" dirty="0"/>
              <a:t> vlasti, </a:t>
            </a:r>
            <a:r>
              <a:rPr lang="en-US" dirty="0" err="1"/>
              <a:t>institucija</a:t>
            </a:r>
            <a:r>
              <a:rPr lang="en-US" dirty="0"/>
              <a:t> za </a:t>
            </a:r>
            <a:r>
              <a:rPr lang="en-US" dirty="0" err="1"/>
              <a:t>obuku</a:t>
            </a:r>
            <a:r>
              <a:rPr lang="en-US" dirty="0"/>
              <a:t>, </a:t>
            </a:r>
            <a:r>
              <a:rPr lang="en-US" dirty="0" err="1"/>
              <a:t>udruženja</a:t>
            </a:r>
            <a:r>
              <a:rPr lang="en-US" dirty="0"/>
              <a:t> </a:t>
            </a:r>
            <a:r>
              <a:rPr lang="en-US" dirty="0" err="1"/>
              <a:t>građevinskog</a:t>
            </a:r>
            <a:r>
              <a:rPr lang="en-US" dirty="0"/>
              <a:t> </a:t>
            </a:r>
            <a:r>
              <a:rPr lang="en-US" dirty="0" err="1"/>
              <a:t>sektora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građevinskih</a:t>
            </a:r>
            <a:r>
              <a:rPr lang="en-US" dirty="0"/>
              <a:t> </a:t>
            </a:r>
            <a:r>
              <a:rPr lang="en-US" dirty="0" err="1"/>
              <a:t>stručnjaka</a:t>
            </a:r>
            <a:r>
              <a:rPr lang="en-US" dirty="0"/>
              <a:t>.</a:t>
            </a:r>
            <a:r>
              <a:rPr lang="hr-HR" dirty="0"/>
              <a:t>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/>
              <a:t>Novi </a:t>
            </a:r>
            <a:r>
              <a:rPr lang="en-US" dirty="0" err="1"/>
              <a:t>zakonski</a:t>
            </a:r>
            <a:r>
              <a:rPr lang="en-US" dirty="0"/>
              <a:t> </a:t>
            </a:r>
            <a:r>
              <a:rPr lang="en-US" dirty="0" err="1"/>
              <a:t>okviri</a:t>
            </a:r>
            <a:r>
              <a:rPr lang="en-US" dirty="0"/>
              <a:t> </a:t>
            </a:r>
            <a:r>
              <a:rPr lang="en-US" dirty="0" err="1"/>
              <a:t>dodatno</a:t>
            </a:r>
            <a:r>
              <a:rPr lang="en-US" dirty="0"/>
              <a:t> </a:t>
            </a:r>
            <a:r>
              <a:rPr lang="en-US" dirty="0" err="1"/>
              <a:t>naglašavaju</a:t>
            </a:r>
            <a:r>
              <a:rPr lang="en-US" dirty="0"/>
              <a:t> </a:t>
            </a:r>
            <a:r>
              <a:rPr lang="en-US" dirty="0" err="1"/>
              <a:t>važnost</a:t>
            </a:r>
            <a:r>
              <a:rPr lang="en-US" dirty="0"/>
              <a:t> </a:t>
            </a:r>
            <a:r>
              <a:rPr lang="en-US" dirty="0" err="1"/>
              <a:t>vještina:Revidirana</a:t>
            </a:r>
            <a:r>
              <a:rPr lang="en-US" dirty="0"/>
              <a:t> </a:t>
            </a:r>
            <a:r>
              <a:rPr lang="en-US" dirty="0" err="1"/>
              <a:t>Direktiva</a:t>
            </a:r>
            <a:r>
              <a:rPr lang="en-US" dirty="0"/>
              <a:t> o </a:t>
            </a:r>
            <a:r>
              <a:rPr lang="en-US" dirty="0" err="1"/>
              <a:t>energetskoj</a:t>
            </a:r>
            <a:r>
              <a:rPr lang="en-US" dirty="0"/>
              <a:t> </a:t>
            </a:r>
            <a:r>
              <a:rPr lang="en-US" dirty="0" err="1"/>
              <a:t>učinkovitosti</a:t>
            </a:r>
            <a:r>
              <a:rPr lang="en-US" dirty="0"/>
              <a:t> (EED - EU/2023/1791), </a:t>
            </a:r>
            <a:r>
              <a:rPr lang="en-US" dirty="0" err="1"/>
              <a:t>članak</a:t>
            </a:r>
            <a:r>
              <a:rPr lang="en-US" dirty="0"/>
              <a:t> 28., </a:t>
            </a:r>
            <a:r>
              <a:rPr lang="en-US" dirty="0" err="1"/>
              <a:t>zahtijeva</a:t>
            </a:r>
            <a:r>
              <a:rPr lang="en-US" dirty="0"/>
              <a:t> od </a:t>
            </a:r>
            <a:r>
              <a:rPr lang="en-US" dirty="0" err="1"/>
              <a:t>država</a:t>
            </a:r>
            <a:r>
              <a:rPr lang="en-US" dirty="0"/>
              <a:t> </a:t>
            </a:r>
            <a:r>
              <a:rPr lang="en-US" dirty="0" err="1"/>
              <a:t>članica</a:t>
            </a:r>
            <a:r>
              <a:rPr lang="en-US" dirty="0"/>
              <a:t> </a:t>
            </a:r>
            <a:r>
              <a:rPr lang="en-US" dirty="0" err="1"/>
              <a:t>uspostavu</a:t>
            </a:r>
            <a:r>
              <a:rPr lang="en-US" dirty="0"/>
              <a:t> </a:t>
            </a:r>
            <a:r>
              <a:rPr lang="en-US" dirty="0" err="1"/>
              <a:t>mreže</a:t>
            </a:r>
            <a:r>
              <a:rPr lang="en-US" dirty="0"/>
              <a:t> za </a:t>
            </a:r>
            <a:r>
              <a:rPr lang="en-US" dirty="0" err="1"/>
              <a:t>osiguravanje</a:t>
            </a:r>
            <a:r>
              <a:rPr lang="en-US" dirty="0"/>
              <a:t> </a:t>
            </a:r>
            <a:r>
              <a:rPr lang="en-US" dirty="0" err="1"/>
              <a:t>odgovarajuće</a:t>
            </a:r>
            <a:r>
              <a:rPr lang="en-US" dirty="0"/>
              <a:t> </a:t>
            </a:r>
            <a:r>
              <a:rPr lang="en-US" dirty="0" err="1"/>
              <a:t>razine</a:t>
            </a:r>
            <a:r>
              <a:rPr lang="en-US" dirty="0"/>
              <a:t> </a:t>
            </a:r>
            <a:r>
              <a:rPr lang="en-US" dirty="0" err="1"/>
              <a:t>kompetencija</a:t>
            </a:r>
            <a:r>
              <a:rPr lang="en-US" dirty="0"/>
              <a:t> u </a:t>
            </a:r>
            <a:r>
              <a:rPr lang="en-US" dirty="0" err="1"/>
              <a:t>zanimanjima</a:t>
            </a:r>
            <a:r>
              <a:rPr lang="en-US" dirty="0"/>
              <a:t> </a:t>
            </a:r>
            <a:r>
              <a:rPr lang="en-US" dirty="0" err="1"/>
              <a:t>vezanim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energetsku</a:t>
            </a:r>
            <a:r>
              <a:rPr lang="en-US" dirty="0"/>
              <a:t> </a:t>
            </a:r>
            <a:r>
              <a:rPr lang="en-US" dirty="0" err="1"/>
              <a:t>učinkovitost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promicanje</a:t>
            </a:r>
            <a:r>
              <a:rPr lang="en-US" dirty="0"/>
              <a:t> </a:t>
            </a:r>
            <a:r>
              <a:rPr lang="en-US" dirty="0" err="1"/>
              <a:t>certifikacije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obuke</a:t>
            </a:r>
            <a:r>
              <a:rPr lang="en-US" dirty="0"/>
              <a:t>. 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en-US" dirty="0" err="1"/>
              <a:t>tema</a:t>
            </a:r>
            <a:r>
              <a:rPr lang="en-US" dirty="0"/>
              <a:t> LIFE-2025-CET-BUILDSKILLS </a:t>
            </a:r>
            <a:r>
              <a:rPr lang="en-US" dirty="0" err="1"/>
              <a:t>ima</a:t>
            </a:r>
            <a:r>
              <a:rPr lang="en-US" dirty="0"/>
              <a:t> za </a:t>
            </a:r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nadograditi</a:t>
            </a:r>
            <a:r>
              <a:rPr lang="en-US" dirty="0"/>
              <a:t> </a:t>
            </a:r>
            <a:r>
              <a:rPr lang="en-US" dirty="0" err="1"/>
              <a:t>nacionalne</a:t>
            </a:r>
            <a:r>
              <a:rPr lang="en-US" dirty="0"/>
              <a:t> </a:t>
            </a:r>
            <a:r>
              <a:rPr lang="en-US" dirty="0" err="1"/>
              <a:t>platforme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bi se </a:t>
            </a:r>
            <a:r>
              <a:rPr lang="en-US" dirty="0" err="1"/>
              <a:t>povećao</a:t>
            </a:r>
            <a:r>
              <a:rPr lang="en-US" dirty="0"/>
              <a:t> </a:t>
            </a:r>
            <a:r>
              <a:rPr lang="en-US" dirty="0" err="1"/>
              <a:t>broj</a:t>
            </a:r>
            <a:r>
              <a:rPr lang="en-US" dirty="0"/>
              <a:t> </a:t>
            </a:r>
            <a:r>
              <a:rPr lang="en-US" dirty="0" err="1"/>
              <a:t>kvalificiranih</a:t>
            </a:r>
            <a:r>
              <a:rPr lang="en-US" dirty="0"/>
              <a:t> </a:t>
            </a:r>
            <a:r>
              <a:rPr lang="en-US" dirty="0" err="1"/>
              <a:t>stručnjaka</a:t>
            </a:r>
            <a:r>
              <a:rPr lang="en-US" dirty="0"/>
              <a:t> u </a:t>
            </a:r>
            <a:r>
              <a:rPr lang="en-US" dirty="0" err="1"/>
              <a:t>Europi</a:t>
            </a:r>
            <a:r>
              <a:rPr lang="en-US" dirty="0"/>
              <a:t>. To </a:t>
            </a:r>
            <a:r>
              <a:rPr lang="en-US" dirty="0" err="1"/>
              <a:t>će</a:t>
            </a:r>
            <a:r>
              <a:rPr lang="en-US" dirty="0"/>
              <a:t> se </a:t>
            </a:r>
            <a:r>
              <a:rPr lang="en-US" dirty="0" err="1"/>
              <a:t>postići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:</a:t>
            </a:r>
            <a:endParaRPr lang="hr-HR" dirty="0"/>
          </a:p>
          <a:p>
            <a:pPr marL="0" indent="0">
              <a:buNone/>
            </a:pPr>
            <a:r>
              <a:rPr lang="en-US" dirty="0" err="1"/>
              <a:t>Poboljšanje</a:t>
            </a:r>
            <a:r>
              <a:rPr lang="en-US" dirty="0"/>
              <a:t> </a:t>
            </a:r>
            <a:r>
              <a:rPr lang="en-US" dirty="0" err="1"/>
              <a:t>svijesti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suradnje</a:t>
            </a:r>
            <a:r>
              <a:rPr lang="en-US" dirty="0"/>
              <a:t> </a:t>
            </a:r>
            <a:r>
              <a:rPr lang="en-US" dirty="0" err="1"/>
              <a:t>između</a:t>
            </a:r>
            <a:r>
              <a:rPr lang="en-US" dirty="0"/>
              <a:t> </a:t>
            </a:r>
            <a:r>
              <a:rPr lang="en-US" dirty="0" err="1"/>
              <a:t>ključnih</a:t>
            </a:r>
            <a:r>
              <a:rPr lang="en-US" dirty="0"/>
              <a:t> </a:t>
            </a:r>
            <a:r>
              <a:rPr lang="en-US" dirty="0" err="1"/>
              <a:t>javnih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privatnih</a:t>
            </a:r>
            <a:r>
              <a:rPr lang="en-US" dirty="0"/>
              <a:t> </a:t>
            </a:r>
            <a:r>
              <a:rPr lang="en-US" dirty="0" err="1"/>
              <a:t>dionika</a:t>
            </a:r>
            <a:r>
              <a:rPr lang="en-US" dirty="0"/>
              <a:t>.</a:t>
            </a:r>
            <a:r>
              <a:rPr lang="hr-HR" dirty="0"/>
              <a:t> </a:t>
            </a:r>
            <a:r>
              <a:rPr lang="en-US" dirty="0" err="1"/>
              <a:t>Provođenje</a:t>
            </a:r>
            <a:r>
              <a:rPr lang="en-US" dirty="0"/>
              <a:t> </a:t>
            </a:r>
            <a:r>
              <a:rPr lang="en-US" dirty="0" err="1"/>
              <a:t>potrebnih</a:t>
            </a:r>
            <a:r>
              <a:rPr lang="en-US" dirty="0"/>
              <a:t> </a:t>
            </a:r>
            <a:r>
              <a:rPr lang="en-US" dirty="0" err="1"/>
              <a:t>akcija</a:t>
            </a:r>
            <a:r>
              <a:rPr lang="en-US" dirty="0"/>
              <a:t> </a:t>
            </a:r>
            <a:r>
              <a:rPr lang="en-US" dirty="0" err="1"/>
              <a:t>usavršavanja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prekvalifikacije.Promicanje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privlačenje</a:t>
            </a:r>
            <a:r>
              <a:rPr lang="en-US" dirty="0"/>
              <a:t> </a:t>
            </a:r>
            <a:r>
              <a:rPr lang="en-US" dirty="0" err="1"/>
              <a:t>više</a:t>
            </a:r>
            <a:r>
              <a:rPr lang="en-US" dirty="0"/>
              <a:t> </a:t>
            </a:r>
            <a:r>
              <a:rPr lang="en-US" dirty="0" err="1"/>
              <a:t>ljudi</a:t>
            </a:r>
            <a:r>
              <a:rPr lang="en-US" dirty="0"/>
              <a:t> u </a:t>
            </a:r>
            <a:r>
              <a:rPr lang="en-US" dirty="0" err="1"/>
              <a:t>zanimanja</a:t>
            </a:r>
            <a:r>
              <a:rPr lang="en-US" dirty="0"/>
              <a:t> </a:t>
            </a:r>
            <a:r>
              <a:rPr lang="en-US" dirty="0" err="1"/>
              <a:t>vezana</a:t>
            </a:r>
            <a:r>
              <a:rPr lang="en-US" dirty="0"/>
              <a:t> </a:t>
            </a:r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energetsku</a:t>
            </a:r>
            <a:r>
              <a:rPr lang="en-US" dirty="0"/>
              <a:t> </a:t>
            </a:r>
            <a:r>
              <a:rPr lang="en-US" dirty="0" err="1"/>
              <a:t>učinkovitost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nacionalnoj</a:t>
            </a:r>
            <a:r>
              <a:rPr lang="en-US" dirty="0"/>
              <a:t> </a:t>
            </a:r>
            <a:r>
              <a:rPr lang="en-US" dirty="0" err="1"/>
              <a:t>razini.Glavni</a:t>
            </a:r>
            <a:r>
              <a:rPr lang="en-US" dirty="0"/>
              <a:t> </a:t>
            </a:r>
            <a:r>
              <a:rPr lang="en-US" dirty="0" err="1"/>
              <a:t>fokus</a:t>
            </a:r>
            <a:r>
              <a:rPr lang="en-US" dirty="0"/>
              <a:t> </a:t>
            </a:r>
            <a:r>
              <a:rPr lang="en-US" dirty="0" err="1"/>
              <a:t>prijedloga</a:t>
            </a:r>
            <a:r>
              <a:rPr lang="en-US" dirty="0"/>
              <a:t> </a:t>
            </a:r>
            <a:r>
              <a:rPr lang="en-US" dirty="0" err="1"/>
              <a:t>trebao</a:t>
            </a:r>
            <a:r>
              <a:rPr lang="en-US" dirty="0"/>
              <a:t> bi </a:t>
            </a:r>
            <a:r>
              <a:rPr lang="en-US" dirty="0" err="1"/>
              <a:t>biti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vještinama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zanimanjima</a:t>
            </a:r>
            <a:r>
              <a:rPr lang="en-US" dirty="0"/>
              <a:t> </a:t>
            </a:r>
            <a:r>
              <a:rPr lang="en-US" dirty="0" err="1"/>
              <a:t>relevantnim</a:t>
            </a:r>
            <a:r>
              <a:rPr lang="en-US" dirty="0"/>
              <a:t> za </a:t>
            </a:r>
            <a:r>
              <a:rPr lang="en-US" dirty="0" err="1"/>
              <a:t>energetsku</a:t>
            </a:r>
            <a:r>
              <a:rPr lang="en-US" dirty="0"/>
              <a:t> </a:t>
            </a:r>
            <a:r>
              <a:rPr lang="en-US" dirty="0" err="1"/>
              <a:t>tranziciju</a:t>
            </a:r>
            <a:r>
              <a:rPr lang="en-US" dirty="0"/>
              <a:t> u </a:t>
            </a:r>
            <a:r>
              <a:rPr lang="en-US" dirty="0" err="1"/>
              <a:t>lancima</a:t>
            </a:r>
            <a:r>
              <a:rPr lang="en-US" dirty="0"/>
              <a:t> </a:t>
            </a:r>
            <a:r>
              <a:rPr lang="en-US" dirty="0" err="1"/>
              <a:t>vrijednosti</a:t>
            </a:r>
            <a:r>
              <a:rPr lang="en-US" dirty="0"/>
              <a:t> </a:t>
            </a:r>
            <a:r>
              <a:rPr lang="en-US" dirty="0" err="1"/>
              <a:t>gradnje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obnove</a:t>
            </a:r>
            <a:r>
              <a:rPr lang="en-US" dirty="0"/>
              <a:t>, za </a:t>
            </a:r>
            <a:r>
              <a:rPr lang="en-US" dirty="0" err="1"/>
              <a:t>integraciju</a:t>
            </a:r>
            <a:r>
              <a:rPr lang="en-US" dirty="0"/>
              <a:t> </a:t>
            </a:r>
            <a:r>
              <a:rPr lang="en-US" dirty="0" err="1"/>
              <a:t>obnovljivih</a:t>
            </a:r>
            <a:r>
              <a:rPr lang="en-US" dirty="0"/>
              <a:t> </a:t>
            </a:r>
            <a:r>
              <a:rPr lang="en-US" dirty="0" err="1"/>
              <a:t>izvora</a:t>
            </a:r>
            <a:r>
              <a:rPr lang="en-US" dirty="0"/>
              <a:t> </a:t>
            </a:r>
            <a:r>
              <a:rPr lang="en-US" dirty="0" err="1"/>
              <a:t>energije</a:t>
            </a:r>
            <a:r>
              <a:rPr lang="en-US" dirty="0"/>
              <a:t> u </a:t>
            </a:r>
            <a:r>
              <a:rPr lang="en-US" dirty="0" err="1"/>
              <a:t>zgrade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druga</a:t>
            </a:r>
            <a:r>
              <a:rPr lang="en-US" dirty="0"/>
              <a:t> </a:t>
            </a:r>
            <a:r>
              <a:rPr lang="en-US" dirty="0" err="1"/>
              <a:t>zanimanja</a:t>
            </a:r>
            <a:r>
              <a:rPr lang="en-US" dirty="0"/>
              <a:t> </a:t>
            </a:r>
            <a:r>
              <a:rPr lang="en-US" dirty="0" err="1"/>
              <a:t>energetske</a:t>
            </a:r>
            <a:r>
              <a:rPr lang="en-US" dirty="0"/>
              <a:t> </a:t>
            </a:r>
            <a:r>
              <a:rPr lang="en-US" dirty="0" err="1"/>
              <a:t>učinkovitosti</a:t>
            </a:r>
            <a:r>
              <a:rPr lang="en-US" dirty="0"/>
              <a:t> </a:t>
            </a:r>
            <a:r>
              <a:rPr lang="en-US" dirty="0" err="1"/>
              <a:t>koja</a:t>
            </a:r>
            <a:r>
              <a:rPr lang="en-US" dirty="0"/>
              <a:t>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prioritetna</a:t>
            </a:r>
            <a:r>
              <a:rPr lang="en-US" dirty="0"/>
              <a:t> za </a:t>
            </a:r>
            <a:r>
              <a:rPr lang="en-US" dirty="0" err="1"/>
              <a:t>nacionalne</a:t>
            </a:r>
            <a:r>
              <a:rPr lang="en-US" dirty="0"/>
              <a:t> </a:t>
            </a:r>
            <a:r>
              <a:rPr lang="en-US" dirty="0" err="1"/>
              <a:t>platforme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identificirana</a:t>
            </a:r>
            <a:r>
              <a:rPr lang="en-US" dirty="0"/>
              <a:t> u </a:t>
            </a:r>
            <a:r>
              <a:rPr lang="en-US" dirty="0" err="1"/>
              <a:t>nacionalnim</a:t>
            </a:r>
            <a:r>
              <a:rPr lang="en-US" dirty="0"/>
              <a:t> </a:t>
            </a:r>
            <a:r>
              <a:rPr lang="en-US" dirty="0" err="1"/>
              <a:t>izvješćima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65779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Opći cilj ove teme je podržati prijelaz na čistu energiju i dekarbonizaciju industrije premošćivanjem jaza između potražnje i ponudete hnologija s neto nultom energijom, kao i poticanjem suradničkih pristupa među tvrtkama koje posluju u fizičkoj blizini.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38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96701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Ovogodišnji natječaj ima budžet od preko 91 mil eur Ovdje sam prikazala teme, kako sam već istaknula, a vrijedi ponoviti Prijavitelji trebaju prijaviti projekt unutar 1 teme. U 12 navedenih tema za većinu je potreban konzorcij od tri prihvatljiva prijavitelja iz 3 različite zemlje. Narančasto obojena tema EUCF izdvojena je jer jer se traži jedan projekt u vrijednosti od 15 mil EUR. Za teme koje sam prikazala u ljubičastoj boji dovoljan je 1 prijavitelj, za sve ostale teme potreban je konzorcij od minimalno 3 korisnika iz tri različite zemlje a isto vrijedi i za temu EUCF. Za svaku pojedinu temu istaknut je ukupan alokacijski iznos za Poziv i ako prolistate poziv moći ćete vidjeti kako variraju i iznosi projekata od 1 – 2,5 mil eur ovisno o temi.  Za temu OSS za koju je najveći iznos alokacije sredstava i posebna je po tome što se unutar nje može javiti 1 prijavitelj za dva područja a za jedno područje traži se 3 prijavitelja iz 3 različite zemlje.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39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96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161132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43676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41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294379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FB8A9A-3476-4B63-AAE8-CD68C37ECE1C}" type="slidenum">
              <a:rPr lang="hr-HR" smtClean="0"/>
              <a:t>43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6893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22124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469247-C781-4701-9EF9-D261F2A7D668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718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4145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6C40EA-F587-4EA2-A527-FFB700FB0C67}" type="slidenum">
              <a:rPr lang="hr-HR" smtClean="0"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2843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hr-HR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87F693-0DB9-449F-AAD4-6E8BA9C786B7}" type="slidenum">
              <a:rPr lang="hr-HR" smtClean="0"/>
              <a:t>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2631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82C21-F612-6E13-CE3F-77C82448B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F9A8C9-799A-2259-5DC6-F19DA1B1D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54E353-4852-214F-FB28-B520FAD5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D2A08-6302-3B95-A88F-66E71A49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D161B-D46A-ECCC-4775-329BC8261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9661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65D9-857E-6730-1BF3-ADB0AE707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130500-15B5-6949-D5FD-5F2E8AF4E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B45F0-3E4B-D35F-2E36-72F31C97A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4ACC46-E95C-377F-4F25-5240EFC49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1602B-EAD1-3846-799F-9BB52D910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782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FC7DDE-6E33-CA4B-59F9-5D447EE22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281C39-D5CB-CECB-0984-2A20EBB012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9140D-9BCA-36F2-7CDE-BEAB0FCA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C9292-D548-A3B8-1D6D-3B5A4457F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8B7A2-3173-C027-C1C9-F352C4889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534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51F9-1539-A9B1-BAB0-BA202F7E9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9D47D1-12CF-9E68-E973-3E41423F7F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62B45-7179-A739-D9F3-76EE6A706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6B624-475F-C803-154D-7FE61AB9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7A22D-05DC-8517-EEB3-7CCFDD2A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B1C3D061-D76B-4BB0-3021-58F0CD05F7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" y="136525"/>
            <a:ext cx="846846" cy="6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CFA3F8E8-3916-E0F0-E810-32CB12F7A2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7" y="136525"/>
            <a:ext cx="595046" cy="609229"/>
          </a:xfrm>
          <a:prstGeom prst="rect">
            <a:avLst/>
          </a:prstGeom>
        </p:spPr>
      </p:pic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1FE8ACAF-219D-7AE6-7092-83DFD353E2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26787" r="5973" b="22000"/>
          <a:stretch/>
        </p:blipFill>
        <p:spPr>
          <a:xfrm>
            <a:off x="9459337" y="115780"/>
            <a:ext cx="2715491" cy="6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03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00D49-814B-B589-6F34-D3B7B5498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FFFF8-0B90-3580-2C9D-359B9C376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BAE7E-E27A-3EDB-6762-169711F27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103D7-6BF3-E457-ECD2-35714DECD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14027-2F3F-AE24-ADFA-1E3E78417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D2F10AC-CA67-9508-7784-0B15670B5E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2" y="6245596"/>
            <a:ext cx="846846" cy="6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50652AE6-C427-1893-2B30-8E572E6BAC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77" y="6248771"/>
            <a:ext cx="595046" cy="609229"/>
          </a:xfrm>
          <a:prstGeom prst="rect">
            <a:avLst/>
          </a:prstGeom>
        </p:spPr>
      </p:pic>
      <p:pic>
        <p:nvPicPr>
          <p:cNvPr id="9" name="Picture 8" descr="A close-up of a sign&#10;&#10;AI-generated content may be incorrect.">
            <a:extLst>
              <a:ext uri="{FF2B5EF4-FFF2-40B4-BE49-F238E27FC236}">
                <a16:creationId xmlns:a16="http://schemas.microsoft.com/office/drawing/2014/main" id="{FD1B9E50-AE35-CAD3-291A-2C9D593F34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1" t="26788" r="5973" b="25930"/>
          <a:stretch/>
        </p:blipFill>
        <p:spPr>
          <a:xfrm>
            <a:off x="9607638" y="6208536"/>
            <a:ext cx="2584361" cy="6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671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63868-7DD1-FBFA-B2A4-0DA6AD19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BA709-852E-C652-1ED7-4D39C3AF5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40155-15A5-A413-62D1-7A7E12438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DDD28-88AF-CF52-C10B-FC288E093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6C7CE-4F92-E6CA-D52F-4F9F0DE4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3655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9EA29-C59F-0684-F372-78EBD9200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247FB-C728-CEA8-05DF-75FC79FD30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1C3F9-568C-BA52-B637-7259AE61A2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604E65-4DA9-E014-7CB8-F7D7F1A0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19BBD-9FE0-8E1F-0E45-CA0D775C6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F1B90-9D3F-0B0C-DB48-5A69130B3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7704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0D1D4-194C-E0F4-8084-D2CEA53FD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DA708-121B-0EB1-7B39-EFE5BC633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D921A0-38FA-183E-B642-E751C5AE0E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25F767-C3BA-81E3-19F0-112416073A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6FCC9D-10F4-F3D1-394A-929751E93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A63DA3-7A67-0D91-B79E-66DD2B604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2850E0-793E-2047-2222-95CA7E009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E48864-5236-12C1-1C56-D221A8EFF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3218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F0CD-C740-627A-2877-3F9B49468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68A24-839C-612E-3086-5B9AF7C27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5D75C9-A9DC-314B-08BD-ECA3C5DA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DCD36-8064-680E-73D7-9C48207C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5209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3B57D9-97B1-2CB3-63F3-A71D6AA4F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E678F-D4A2-F8D0-BD31-0A180164C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25716-DCA4-DEA3-B919-4D71DFE22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18529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72FFA-7F61-4632-7B03-C5F302972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3A9E7-351B-191B-28C4-4B9DB2BAC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57E3B-071C-2EB3-5248-1D98FC03CA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655A8-83CC-4E9C-DCBA-E2796812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CD863-244B-78F7-D0CF-36079809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3036A-8F2F-E7D3-4B3F-29CF40E8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57470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7312-4AC4-17BE-3F99-21972A7E8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16943-AB27-15F9-5C69-F4D1665D9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F5FFC-B58C-5495-1D42-2CF1DB6F7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B5001-F1C8-6DCE-17EE-6E6E89086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67E72-6D06-AAEB-538F-B54C6FBD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300920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B8795-641F-9F6F-7951-CD6C7FB95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D39395-0425-1A94-9D61-6E3F76AD3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80D6F-9A16-8DAE-8077-6607F1C70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31ECA-765F-C388-09C2-24C10AE46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A176D-9475-0942-F091-3798A6BB5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EF86A-FEA4-BB9B-F726-4F200F38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8846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5CF6-8BE4-357E-149C-42240228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E31046-95D3-EC7D-CABE-8F1EF7E3E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579659-240C-AEF2-6FDB-B9B79FF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9AB7F-322E-D243-96C9-97066679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5B49D-98AC-34C0-4A3E-EB113F46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597444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681C1E-8F85-9439-3C38-ACAC1AF2DF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80B59-88E6-990A-BEDC-ECAE93526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E396B-71AB-ADAF-E682-24A47CE1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472A7-80E3-536D-6EB9-A1CF2DD6B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4DB92-8B56-90C0-840C-8E401F19F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85776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2CAA9-2A36-276A-6D4D-303C29A444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14ABCA-3E9F-46A4-F319-7F2F403F2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EA484-A151-DC39-9339-3A8C0D5A1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829FB-8D89-3950-FD95-99DA21818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4CB36-E0B5-41CB-A406-3F1763E1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5138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06CD-4EA0-452F-407E-A0D1758F0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AC5D3-2A8C-7B03-1F0C-E2F202711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9719AE-A9A6-5D25-DD5C-19C122B0C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4C8AC-AB30-CD80-600F-69FC12948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BACDB-FA4D-6DB4-90F0-36826B61D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0898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04A85-8D4A-60FA-133F-AC8D0A82F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892EF-E0D4-87D2-A7C3-6A46C26BB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5C663C-EAA5-4C80-9489-82AA4B77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A9523-71EE-D47A-6B61-2ED530AF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1320-9C70-484D-20E8-377013A0D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56704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8862B-18EA-BC1E-A676-C079522B7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03ADA-1C48-C28A-2234-FE48D9B50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3899E6-4375-1DFA-55E2-5ECAB009F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AA570-B55F-9E08-E22B-8DB38BF19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C2ECF-333B-9616-F97C-197F49964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CA646-E652-AE13-E1DD-C39EAB5D9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68684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91A08-1268-9E96-474A-F7B787426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332B80-2445-5A96-6CE7-817908559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45220-B943-5E43-C9BF-E32D532DE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FA8984-BF3E-E970-04A0-0AB0519A5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1A5098-E287-9FE1-7A59-C325E0A47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DAAE4-DFA3-560E-56DF-7E810341E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E02D96-6552-C67A-2E72-CDCF88D1D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BAE20-728C-E0A5-B608-1D9DB959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4297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78258-815C-8E1C-DD8F-F8B7EDAC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C3A3A-7696-2B34-1ACF-289BC9EE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39633-8212-BAC4-C1DF-848657475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BDD803-B820-5C81-EFC5-E403674DB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50534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63F171-F803-BD8C-62AE-A2A10414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AEFCCD-FF8A-DE58-2F12-540CE803C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25145-8BEB-EDBB-2DAE-CF52C787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022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D05C4-6E35-4FE4-0B33-991257B5E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EB234-C5B5-510A-471A-95048D3ED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068A-7C23-F558-591F-712B33C49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F27EC-2F49-8C88-93AD-C8EE4D4A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B4A5E-A39C-D635-75D2-B51646A9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9481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7EDC-7C36-5910-74ED-B3FEFFBA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E989E-8889-902E-27D3-153BE940C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178ED-5386-37DE-397C-89262EBDF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20B22-FA6E-F86D-239E-5611688C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0A940-A8A5-97BF-22EC-AC96B6812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51314-1FBB-7DC6-242A-84B52F3B3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59760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862B-5B4F-806D-52C0-89608AA81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055CC3-9BE0-EB4D-2152-9F5E5382C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193260-1239-C721-87F4-734A9C432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B2CB7-60F2-4557-A8B1-8AE0F3106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11CF4-93D1-58F4-EA6D-C8EF28826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F8A97-767E-D006-AF58-333078F71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128915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A3DB4-B801-2925-2112-149039B7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B05A0-C330-0DA9-A79E-222985BDC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14E59-875C-CF55-2996-18242B771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4F017-0A39-CC36-C114-3CB059556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1D6D7-A43A-6793-7B94-A254651D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7215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BD169D-E4C2-2106-7607-AD432CF18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C7B7B-06DF-F259-6777-8E8A9321D6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D53F9-C8E3-D1CD-C84E-55E62B69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B522EB-5BD7-4B7C-5ABE-00D1F9765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B04F4-387C-6CA4-E30D-D68CE695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25316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7FA5B-7A2F-4551-98EF-6D43D8956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29048E-0468-42E4-8D6E-2829B47E5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C796B-C0BD-4710-9CC4-1F5FF11F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4163" y="11980862"/>
            <a:ext cx="2743200" cy="365125"/>
          </a:xfrm>
        </p:spPr>
        <p:txBody>
          <a:bodyPr/>
          <a:lstStyle/>
          <a:p>
            <a:fld id="{B2E6E5F4-2F93-4057-87D8-81BBC2516716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DBE27-45FB-4DF5-9CB8-E0845332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95230-6024-450D-97B1-4E6F2FEED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9F7F-9F7B-4D5B-84B1-ECA974A09AB9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Slika 6">
            <a:extLst>
              <a:ext uri="{FF2B5EF4-FFF2-40B4-BE49-F238E27FC236}">
                <a16:creationId xmlns:a16="http://schemas.microsoft.com/office/drawing/2014/main" id="{CB45B2B4-A8B4-4FAE-A2EB-9BA77ABF8C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8596"/>
            <a:ext cx="1022465" cy="73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9">
            <a:extLst>
              <a:ext uri="{FF2B5EF4-FFF2-40B4-BE49-F238E27FC236}">
                <a16:creationId xmlns:a16="http://schemas.microsoft.com/office/drawing/2014/main" id="{FAF56FA6-392B-4EF3-BBDC-A3F6EADE0F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141" y="5941459"/>
            <a:ext cx="2175163" cy="91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11193-2FC3-49A3-9351-3D955557B6F6}"/>
              </a:ext>
            </a:extLst>
          </p:cNvPr>
          <p:cNvSpPr txBox="1"/>
          <p:nvPr userDrawn="1"/>
        </p:nvSpPr>
        <p:spPr>
          <a:xfrm>
            <a:off x="1101277" y="6259810"/>
            <a:ext cx="61846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Projekt LIFE – Jačanje kapaciteta za nacionalnu kontakt točku 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LIFE18 CAP/HR/000001</a:t>
            </a:r>
            <a:endParaRPr lang="en-US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029" name="Slika 5">
            <a:extLst>
              <a:ext uri="{FF2B5EF4-FFF2-40B4-BE49-F238E27FC236}">
                <a16:creationId xmlns:a16="http://schemas.microsoft.com/office/drawing/2014/main" id="{EE7F9E20-40FE-4F63-BA26-3E92078D6D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734" y="74815"/>
            <a:ext cx="829887" cy="849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89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F44CC-141A-4DAD-9CC4-6A2A02657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097268-897B-4A17-9989-3A81A633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6E5F4-2F93-4057-87D8-81BBC2516716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3D748D-5067-4D78-A3CB-F2FA2FA5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734F23-CD59-409E-B47E-5D59E7DC9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D9F7F-9F7B-4D5B-84B1-ECA974A09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2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8306-B2ED-E477-C97A-E891BD18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B023F-3821-D011-5138-EF887E3BC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6301D-DDB4-7814-BF44-D05D81C60D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7AD67-9919-954A-07BD-39766F91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0F011-F09A-B3A7-21C4-01DF8463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D325C-9094-64D4-C84D-30BACA72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9628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F84A7-1F10-A1E2-D88A-E0AE4F0AE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73389-56CA-EA62-CF32-F2796E20C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5FE670-A04A-AAA1-2308-A0645EA37A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4E5A53-6418-9705-1F65-53387E047C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A93F3-21F1-BA16-5591-08B1193B9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744400-EB4E-C61D-1D9C-68D8A3698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90B0BA-10B0-4553-F39C-F920D3FBF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F50B1D-53B7-1432-362D-721BFACC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0412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8DC10-C1DF-C1E5-71C0-98E40DAA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F4EE6-5510-02DA-4308-76221E80D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8EA373-02A1-81CA-E9A5-53F9EA499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A9271-1CED-3818-2854-EA881D41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077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B5375-198B-34D7-1275-784D3D3A1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E0F40-5B82-0EA3-CFA1-1D1A33056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42ADB-10E8-4B1C-8B9F-98F64E97A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38889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2BDCD-0C80-507E-DD63-54DA67B41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8FCB8-940A-A8DC-27ED-244E4EFC9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C5793-CD9A-828C-03E3-CAC81EF200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CB810-A12A-03D6-64C0-17CBF129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64A25-54F8-C6AD-A338-495F942A2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BFCCD4-ED81-8D62-36E5-62A76F9A3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442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7A0E4-313D-C463-7AD0-974D23EE8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8BCC1D-A4D1-B14B-46B6-24B413325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0E6FAC-743B-B820-10B7-B52710682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177E8-533A-60DB-F609-0BD0AD01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760308-3AA2-4D6B-74F5-8D68B34E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E66CF-D7D1-1917-B3C5-2104755BA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91281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439F1-65A3-1ED6-E5B4-49F5F4F3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75E7F4-CEE8-8B01-9D7D-886030741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05802-16BC-536B-BDAC-DE7EF4F6D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125D8F-F13A-441F-8D5A-6ED6856C16A7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BFFB4-DEC9-6CE1-4C60-AD7DF32F06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ED4D7-3887-B3D9-3EE0-83ADEB35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F8CE45-E3C2-4730-8C18-CBA9B8402728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4475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A757F-AD32-E03B-19C7-BBF3B0E4B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990B4-F7B9-9702-CE56-A6D2C3ACF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0FAA6-F766-C1A3-FD02-A892A40A58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7F7B8-584D-4CCB-ADD0-8092090DBBC1}" type="datetimeFigureOut">
              <a:rPr lang="hr-HR" smtClean="0"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9EB91-DC3D-76EE-7A31-CBE9B4F301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41FA1-8EE9-C66E-F196-1C9F5C3497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76F036-097D-4B64-B879-5EA4BE21493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219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6" r:id="rId3"/>
    <p:sldLayoutId id="2147483727" r:id="rId4"/>
    <p:sldLayoutId id="2147483728" r:id="rId5"/>
    <p:sldLayoutId id="2147483733" r:id="rId6"/>
    <p:sldLayoutId id="2147483655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2D2A2B-A4F7-AD62-9D8F-AD608D5A2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94343-BCFF-9043-2C25-D463F3A302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D8081F-4EED-4CC2-AED2-DC2FE69E0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044172-2EB7-4B4E-B76C-9F150064D027}" type="datetimeFigureOut">
              <a:rPr lang="hr-HR" smtClean="0"/>
              <a:pPr/>
              <a:t>1.7.2025.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F58DF-7457-2177-FBFE-4670BE0FF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F9B9A-5601-B4C6-D300-086D040FB5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48E83A-B396-4410-B534-BB0FB7E9A3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436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4" r:id="rId2"/>
    <p:sldLayoutId id="2147483651" r:id="rId3"/>
    <p:sldLayoutId id="2147483652" r:id="rId4"/>
    <p:sldLayoutId id="2147483653" r:id="rId5"/>
    <p:sldLayoutId id="2147483722" r:id="rId6"/>
    <p:sldLayoutId id="214748372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144BD8-4886-4C5D-9007-E64EA2A9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FA30F-D78D-48BE-8FDA-51A04A0C2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C6055-5EF4-4D5F-9687-CB6D1BF39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6E5F4-2F93-4057-87D8-81BBC2516716}" type="datetimeFigureOut">
              <a:rPr lang="en-US" smtClean="0"/>
              <a:t>7/1/2025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4FA40-24A5-4F72-86C9-436AACC441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966C1-C22D-4A79-BBB8-6745D581E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D9F7F-9F7B-4D5B-84B1-ECA974A09A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2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4.jpe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6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.jpeg"/><Relationship Id="rId7" Type="http://schemas.openxmlformats.org/officeDocument/2006/relationships/diagramData" Target="../diagrams/data4.xm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11" Type="http://schemas.microsoft.com/office/2007/relationships/diagramDrawing" Target="../diagrams/drawing4.xml"/><Relationship Id="rId5" Type="http://schemas.openxmlformats.org/officeDocument/2006/relationships/image" Target="../media/image27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9.jpeg"/><Relationship Id="rId9" Type="http://schemas.openxmlformats.org/officeDocument/2006/relationships/diagramQuickStyle" Target="../diagrams/quickStyle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docs/2021-2027/life/wp-call/2025/call-fiche_life-2025-cet_en.pdf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42.pn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1-CET-LOCAL-IN-PLAN-101076428/integrated-energy-climate-and-spatial-planning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project/LIFE22-CET-LOCAL-GoGREEN-101120811/empowering-local-authorities-for-accelerating-the-cet" TargetMode="External"/><Relationship Id="rId5" Type="http://schemas.openxmlformats.org/officeDocument/2006/relationships/hyperlink" Target="https://webgate.ec.europa.eu/life/publicWebsite/project/LIFE21-CET-LOCAL-REGIO1ST-101076088/implementing-the-energy-efficiency-first-principle-in-regional-planning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1-CET-POLICY-REDI4HEAT-101077369/red-implementation-for-heating-and-cool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project/LIFE21-CET-POLICY-ENSMOV-Plus-101076098/evaluation-quantification-and-strengthening-of-the-implementation-of-the-policies-and-emv-under-article-7-of-the-eed" TargetMode="External"/><Relationship Id="rId5" Type="http://schemas.openxmlformats.org/officeDocument/2006/relationships/hyperlink" Target="https://webgate.ec.europa.eu/life/publicWebsite/project/LIFE21-CET-POLICY-OdysseeMure-fit-4-55-101075902/odyssee-mure-monitoring-the-energy-efficiency-pillar-for-climate-neutrality" TargetMode="Externa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3-CET-GiDomus-101167709/up-scaling-the-domus-home-renovation-program-to-girona-province-by-adopting-a-self-sustaining-model-with-innovative-financing-and-cross-sector-collaboration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project/LIFE23-CET-RENPOWER-101167212/integrated-home-renovation-services-powered-by-energy-community-one-stop-shops" TargetMode="External"/><Relationship Id="rId5" Type="http://schemas.openxmlformats.org/officeDocument/2006/relationships/hyperlink" Target="https://webgate.ec.europa.eu/life/publicWebsite/project/LIFE23-CET-OSS-HABITAT-101166954/one-stop-shop-habitat-integrated-services-for-ambitious-renovation-for-clean-energy-transition-in-north-macedonias-buildings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1-CET-PDA-FLAG-FICET-101076662/flag-financial-instrument-for-clean-energy-transition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project/LIFE21-CET-PDA-3DIVERSE-101077343/decentralization-diversity-and-dynamic-load-regulation-novel-approaches-to-tangible-energy-transition-with-diversification-of-production-sources" TargetMode="External"/><Relationship Id="rId5" Type="http://schemas.openxmlformats.org/officeDocument/2006/relationships/hyperlink" Target="https://webgate.ec.europa.eu/life/publicWebsite/project/LIFE21-CET-PDA-D2Heat-101076771/croatian-district-heating-sector-support-facility" TargetMode="External"/><Relationship Id="rId4" Type="http://schemas.openxmlformats.org/officeDocument/2006/relationships/image" Target="../media/image4.jpeg"/><Relationship Id="rId9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hyperlink" Target="https://webgate.ec.europa.eu/life/publicWebsite/project/LIFE21-CET-EUCF-LIFE-EUCF-101085947/life-european-city-facility" TargetMode="External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webgate.ec.europa.eu/life/publicWebsite/project/LIFE23-CET-Scaling-Super-Heero-101167752/upscaling-of-community-based-energy-efficiency-retrofitting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3-CET-BanPER-101167670/bankable-neighbourhood-portfolios-for-energy-renovation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project/LIFE23-CET-DeliverEEM-101167431/delivering-the-energy-efficient-mortgages-ecosystem" TargetMode="External"/><Relationship Id="rId5" Type="http://schemas.openxmlformats.org/officeDocument/2006/relationships/hyperlink" Target="https://webgate.ec.europa.eu/life/publicWebsite/project/LIFE23-CET-REFINEE-101167704/regional-based-financing-schemes-to-pool-private-investments-in-tailored-energy-efficiency-plans-for-smes-of-strategic-value-chains" TargetMode="External"/><Relationship Id="rId10" Type="http://schemas.openxmlformats.org/officeDocument/2006/relationships/image" Target="../media/image52.png"/><Relationship Id="rId4" Type="http://schemas.openxmlformats.org/officeDocument/2006/relationships/image" Target="../media/image4.jpeg"/><Relationship Id="rId9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2-CET-CEESEN-BENDER-101120994/building-interventions-in-vulnerable-districts-against-energy-poverty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project/LIFE22-CET-LIFE-ReHABITA-101120713/addressing-local-energy-poverty-through-the-creation-of-energy-renovation-offices" TargetMode="External"/><Relationship Id="rId5" Type="http://schemas.openxmlformats.org/officeDocument/2006/relationships/hyperlink" Target="https://webgate.ec.europa.eu/life/publicWebsite/project/LIFE22-CET-ComActivate-101120641/enabling-community-action-for-energy-sufficiency" TargetMode="External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ebgate.ec.europa.eu/life/publicWebsite/project/LIFE21-CET-ENERCOM-TANDEMS-101077514/collaboration-between-cities-regions-and-energy-cooperatives-as-vehicles-to-accelerate-the-energy-transition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webgate.ec.europa.eu/life/publicWebsite/project/LIFE21-CET-ENERCOM-CONNECTHEAT-101076258/community-engagement-for-clean-heat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energy-communities-repository.ec.europa.eu/energy-communities-repository-support/energy-communities-repository-toolbox-0_en" TargetMode="External"/><Relationship Id="rId5" Type="http://schemas.openxmlformats.org/officeDocument/2006/relationships/hyperlink" Target="https://energy-communities-repository.ec.europa.eu/index_en" TargetMode="External"/><Relationship Id="rId10" Type="http://schemas.openxmlformats.org/officeDocument/2006/relationships/image" Target="../media/image12.png"/><Relationship Id="rId4" Type="http://schemas.openxmlformats.org/officeDocument/2006/relationships/image" Target="../media/image4.jpeg"/><Relationship Id="rId9" Type="http://schemas.openxmlformats.org/officeDocument/2006/relationships/hyperlink" Target="https://webgate.ec.europa.eu/life/publicWebsite/project/LIFE21-CET-ENERCOM-JALON-101076395/joining-actors-for-local-development-of-new-large-scale-regional-energy-communitie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ebgate.ec.europa.eu/funding-tenders-opportunities/display/OM/Online+Manual" TargetMode="External"/><Relationship Id="rId13" Type="http://schemas.openxmlformats.org/officeDocument/2006/relationships/hyperlink" Target="http://lifeprogramhrvatska.hr/wp-content/uploads/2025/02/Opci-predlozak-Ugovora-o-dodjeli-bespovratnih-sredstava-EUa_-HR_verzija-2024.pdf" TargetMode="External"/><Relationship Id="rId1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hyperlink" Target="https://ec.europa.eu/info/funding-tenders/opportunities/docs/2021-2027/life/wp-call/2025/call-fiche_life-2025-cet_en.pdf" TargetMode="External"/><Relationship Id="rId12" Type="http://schemas.openxmlformats.org/officeDocument/2006/relationships/hyperlink" Target="https://ec.europa.eu/info/funding-tenders/opportunities/docs/2021-2027/common/guidance/aga_en.pdf" TargetMode="External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6" Type="http://schemas.openxmlformats.org/officeDocument/2006/relationships/hyperlink" Target="https://cinea.ec.europa.eu/programmes/life/life-support-applicants_en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ebgate.ec.europa.eu/life/publicWebsite/search" TargetMode="External"/><Relationship Id="rId11" Type="http://schemas.openxmlformats.org/officeDocument/2006/relationships/hyperlink" Target="https://circabc.europa.eu/ui/group/73d306c9-1ee6-4e70-81f0-56fecf4cd18c/library/ce976713-0506-4fd0-b19a-6f4dc6c23fe6" TargetMode="External"/><Relationship Id="rId5" Type="http://schemas.openxmlformats.org/officeDocument/2006/relationships/hyperlink" Target="https://dashboard.tech.ec.europa.eu/qs_digit_dashboard_mt/public/sense/app/8298c020-48a6-4b84-91f4-f6f2665c0f99/overview" TargetMode="External"/><Relationship Id="rId15" Type="http://schemas.openxmlformats.org/officeDocument/2006/relationships/hyperlink" Target="https://vo-europe.swoogo.com/eu-life-info-days-2025/CET-sessions" TargetMode="External"/><Relationship Id="rId10" Type="http://schemas.openxmlformats.org/officeDocument/2006/relationships/hyperlink" Target="https://ec.europa.eu/info/funding-tenders/opportunities/docs/2021-2027/life/temp-form/af/af_life-sap-oag_en.pdf" TargetMode="External"/><Relationship Id="rId4" Type="http://schemas.openxmlformats.org/officeDocument/2006/relationships/image" Target="../media/image9.jpeg"/><Relationship Id="rId9" Type="http://schemas.openxmlformats.org/officeDocument/2006/relationships/hyperlink" Target="https://cinea.ec.europa.eu/document/download/1ba4023c-28e1-4376-a1f6-237380d481d2_en?filename=250604_LIFE_2025_CET_FAQs_published.pdf" TargetMode="External"/><Relationship Id="rId14" Type="http://schemas.openxmlformats.org/officeDocument/2006/relationships/hyperlink" Target="http://lifeprogramhrvatska.hr/wp-content/uploads/2024/07/Life-projekti-u-Hrvatskoj-Prijelaz-na-cistu-energiju-web.pdf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jp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jpe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sv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4" Type="http://schemas.openxmlformats.org/officeDocument/2006/relationships/image" Target="../media/image55.svg"/><Relationship Id="rId9" Type="http://schemas.openxmlformats.org/officeDocument/2006/relationships/image" Target="../media/image60.png"/><Relationship Id="rId14" Type="http://schemas.openxmlformats.org/officeDocument/2006/relationships/image" Target="../media/image6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feprogramhrvatska.hr/" TargetMode="External"/><Relationship Id="rId7" Type="http://schemas.openxmlformats.org/officeDocument/2006/relationships/hyperlink" Target="mailto:nikolina.petkovicgregoric@mingo.hr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mailto:life@mzozt.hr" TargetMode="External"/><Relationship Id="rId5" Type="http://schemas.openxmlformats.org/officeDocument/2006/relationships/hyperlink" Target="https://www.linkedin.com/company/program-life-hr-nacionalna-kontakt-to%C4%8Dka/about/" TargetMode="External"/><Relationship Id="rId4" Type="http://schemas.openxmlformats.org/officeDocument/2006/relationships/hyperlink" Target="https://www.facebook.com/people/Program-LIFE-HR-Nacionalna-kontakt-to%C4%8Dka/100084629990492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C0B6F-36C3-4FB9-BBAD-96115D3BE9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04" r="10693"/>
          <a:stretch>
            <a:fillRect/>
          </a:stretch>
        </p:blipFill>
        <p:spPr>
          <a:xfrm>
            <a:off x="1289303" y="1119116"/>
            <a:ext cx="6423655" cy="2213635"/>
          </a:xfrm>
          <a:prstGeom prst="rect">
            <a:avLst/>
          </a:prstGeom>
        </p:spPr>
      </p:pic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422F5E-0711-BF18-7002-9D7D898BD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304" y="3429000"/>
            <a:ext cx="8921672" cy="1713305"/>
          </a:xfrm>
        </p:spPr>
        <p:txBody>
          <a:bodyPr anchor="b">
            <a:normAutofit/>
          </a:bodyPr>
          <a:lstStyle/>
          <a:p>
            <a:pPr algn="l"/>
            <a:r>
              <a:rPr lang="hr-HR" sz="8000" b="1">
                <a:latin typeface="Calibri" panose="020F0502020204030204" pitchFamily="34" charset="0"/>
                <a:cs typeface="Calibri" panose="020F0502020204030204" pitchFamily="34" charset="0"/>
              </a:rPr>
              <a:t>1. srpnja 2025.</a:t>
            </a:r>
          </a:p>
        </p:txBody>
      </p:sp>
    </p:spTree>
    <p:extLst>
      <p:ext uri="{BB962C8B-B14F-4D97-AF65-F5344CB8AC3E}">
        <p14:creationId xmlns:p14="http://schemas.microsoft.com/office/powerpoint/2010/main" val="367205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A9196-E3B0-EBB8-3560-72E8C5CE7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BBD6E-A324-B376-3DCD-B9F2D629B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Gdje pronaći sve informacije?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Slika 6">
            <a:extLst>
              <a:ext uri="{FF2B5EF4-FFF2-40B4-BE49-F238E27FC236}">
                <a16:creationId xmlns:a16="http://schemas.microsoft.com/office/drawing/2014/main" id="{33B073B1-7A4D-711A-BF29-192B0F49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2F396FD7-5E00-98ED-55F1-E3FB6F36501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E76F97B-9B1D-DB5B-06FD-58FC6DDFA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268956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711E91-B419-A945-AD94-9D216E0CDD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1375808"/>
            <a:ext cx="10173386" cy="39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77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7AA2-C5DC-92C9-8E79-648420036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085" y="-386498"/>
            <a:ext cx="11042715" cy="1527142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 projektnog prijedloga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72BC04-F6B2-E314-ED8D-6B2EDA465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2" y="6245965"/>
            <a:ext cx="688908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0797AE-E471-8247-2D9C-045FD46AC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602" y="6213441"/>
            <a:ext cx="463336" cy="55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DB2674-DDF1-058E-CCEA-B19F9FFDB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002" y="6305792"/>
            <a:ext cx="2725148" cy="4267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ADB7D2-ED2E-3187-3A19-9939B748D1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63193" y="780881"/>
            <a:ext cx="8097790" cy="5396081"/>
          </a:xfrm>
        </p:spPr>
      </p:pic>
    </p:spTree>
    <p:extLst>
      <p:ext uri="{BB962C8B-B14F-4D97-AF65-F5344CB8AC3E}">
        <p14:creationId xmlns:p14="http://schemas.microsoft.com/office/powerpoint/2010/main" val="256115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F05E6-7EDC-7E80-BB82-E2EA58516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68591-C996-1D94-18BB-A71D3E23F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291" y="365126"/>
            <a:ext cx="10618509" cy="778816"/>
          </a:xfrm>
        </p:spPr>
        <p:txBody>
          <a:bodyPr>
            <a:normAutofit/>
          </a:bodyPr>
          <a:lstStyle/>
          <a:p>
            <a:r>
              <a:rPr lang="hr-HR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Sadržaj opisnog dijela projektnog prijedloga – Obrazac B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B931C9DF-523A-E297-9FAD-E6E2C6E2AB14}"/>
              </a:ext>
            </a:extLst>
          </p:cNvPr>
          <p:cNvSpPr/>
          <p:nvPr/>
        </p:nvSpPr>
        <p:spPr>
          <a:xfrm>
            <a:off x="6044545" y="3454341"/>
            <a:ext cx="332884" cy="2061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0D911F-415B-00DF-2C73-F1C5BEE55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92" y="6245965"/>
            <a:ext cx="688908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A0E892-A94D-0322-7E1C-92AC50BF7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3602" y="6213441"/>
            <a:ext cx="463336" cy="55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9762E9-3607-6AD9-340F-C4B9A223A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002" y="6305792"/>
            <a:ext cx="2725148" cy="42675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97B64A-9F22-0B18-BD53-EB97D2364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57557" y="1143942"/>
            <a:ext cx="7956445" cy="5153024"/>
          </a:xfrm>
        </p:spPr>
      </p:pic>
    </p:spTree>
    <p:extLst>
      <p:ext uri="{BB962C8B-B14F-4D97-AF65-F5344CB8AC3E}">
        <p14:creationId xmlns:p14="http://schemas.microsoft.com/office/powerpoint/2010/main" val="313498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59B81-3786-6110-498B-6BA8346D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31556" cy="840220"/>
          </a:xfrm>
        </p:spPr>
        <p:txBody>
          <a:bodyPr/>
          <a:lstStyle/>
          <a:p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ajčešće greške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E943A-FE73-3587-EC94-461948334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37" y="1291472"/>
            <a:ext cx="10753319" cy="4885491"/>
          </a:xfrm>
        </p:spPr>
        <p:txBody>
          <a:bodyPr/>
          <a:lstStyle/>
          <a:p>
            <a:pPr marL="0" indent="0">
              <a:buNone/>
            </a:pPr>
            <a:endParaRPr lang="hr-HR"/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5A0F6154-CE09-1A25-B191-EB8C07D711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9763640"/>
              </p:ext>
            </p:extLst>
          </p:nvPr>
        </p:nvGraphicFramePr>
        <p:xfrm>
          <a:off x="716438" y="1291472"/>
          <a:ext cx="10453630" cy="4440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0E8AD64-B492-6078-60BC-31B6B1D02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92" y="6245965"/>
            <a:ext cx="688908" cy="4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94EA0-67BD-DEF0-171F-4DCD3D5C17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3602" y="6213441"/>
            <a:ext cx="463336" cy="55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3393E-CA0C-B9E5-A60F-7764361585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2962" y="6315075"/>
            <a:ext cx="2919746" cy="45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48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70E9-8102-05AB-A4DC-A8729CDD6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36" y="365125"/>
            <a:ext cx="10328564" cy="1325563"/>
          </a:xfrm>
        </p:spPr>
        <p:txBody>
          <a:bodyPr/>
          <a:lstStyle/>
          <a:p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Osnovni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uvjeti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prihvatljivosti</a:t>
            </a:r>
            <a:endParaRPr lang="hr-HR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4800F-C119-E135-148D-AD5FA69400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3826" y="1610139"/>
            <a:ext cx="5155974" cy="4566824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Admissibility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Dostavljeno prije roka i elektronskim putem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Kompletirano i korišteni su dostavljeni obrasci/predlošci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Čitljivo (ne manje od </a:t>
            </a:r>
            <a:r>
              <a:rPr kumimoji="0" lang="hr-HR" sz="16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Arial 10</a:t>
            </a: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i pripremljeno za ispis (A4)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Maksimalno </a:t>
            </a:r>
            <a:r>
              <a:rPr kumimoji="0" lang="hr-HR" sz="1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 stranica </a:t>
            </a:r>
            <a:r>
              <a:rPr kumimoji="0" lang="hr-HR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(uključujući upute)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 brisati upute unutar obrasca za prijavu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D10EE-653C-F9DD-0145-7B7140AA02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Eligibility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Prihvatljivi korisnici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Sastav konzorcija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Prihvatljive aktivnosti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unutar područja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Geografski položaj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hr-HR" dirty="0"/>
          </a:p>
        </p:txBody>
      </p:sp>
      <p:pic>
        <p:nvPicPr>
          <p:cNvPr id="5" name="Slika 6">
            <a:extLst>
              <a:ext uri="{FF2B5EF4-FFF2-40B4-BE49-F238E27FC236}">
                <a16:creationId xmlns:a16="http://schemas.microsoft.com/office/drawing/2014/main" id="{DFB94FF5-BE9E-62BD-CBEE-4ADD619D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19EFF9EF-E1BA-1934-44CB-4C79D084AA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84256AC-CC60-FED6-D117-AD28C71C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268956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lose up of checklist">
            <a:extLst>
              <a:ext uri="{FF2B5EF4-FFF2-40B4-BE49-F238E27FC236}">
                <a16:creationId xmlns:a16="http://schemas.microsoft.com/office/drawing/2014/main" id="{5F2C330A-12B2-39A1-25B9-A5D6190FB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197" y="3657601"/>
            <a:ext cx="3251752" cy="216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20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D4222-8E5E-8F28-368B-8854D7EAC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E6570-AA0C-67F4-EEFA-5D739CCEE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LIFE – kriteriji za ocjenjivanje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3B9D0F-C292-1820-B841-CB6265DD5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765" y="2379387"/>
            <a:ext cx="11135673" cy="2858084"/>
          </a:xfrm>
        </p:spPr>
      </p:pic>
      <p:sp>
        <p:nvSpPr>
          <p:cNvPr id="6" name="Arrow: Left 5">
            <a:extLst>
              <a:ext uri="{FF2B5EF4-FFF2-40B4-BE49-F238E27FC236}">
                <a16:creationId xmlns:a16="http://schemas.microsoft.com/office/drawing/2014/main" id="{1B5EA17E-6889-C2D2-53A7-20FF7EB29CFB}"/>
              </a:ext>
            </a:extLst>
          </p:cNvPr>
          <p:cNvSpPr/>
          <p:nvPr/>
        </p:nvSpPr>
        <p:spPr>
          <a:xfrm>
            <a:off x="11353800" y="3621811"/>
            <a:ext cx="332884" cy="20611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AAB5E-CC80-4360-B9DC-872E044EC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92" y="6245965"/>
            <a:ext cx="688908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25E016-5CE2-C98F-52F6-EC2C18ACD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602" y="6213441"/>
            <a:ext cx="463336" cy="55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B3E1AA-E473-4676-DCD5-4CC1A56F55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002" y="6305792"/>
            <a:ext cx="2725148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27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45D4F7-6F62-C637-C77D-158E2FAC0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71503"/>
            <a:ext cx="9843654" cy="1899912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Učinci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indikatori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 (</a:t>
            </a:r>
            <a:r>
              <a:rPr lang="en-US" b="1" i="1">
                <a:solidFill>
                  <a:schemeClr val="accent1">
                    <a:lumMod val="75000"/>
                  </a:schemeClr>
                </a:solidFill>
                <a:latin typeface="+mn-lt"/>
              </a:rPr>
              <a:t>Impacts &amp; Indicators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  <a:endParaRPr lang="hr-HR" b="1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E208-BE31-BCB3-016B-873F7BB8A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994" y="1620570"/>
            <a:ext cx="4956840" cy="4556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1. </a:t>
            </a:r>
            <a:r>
              <a:rPr lang="en-US" sz="1900" dirty="0" err="1"/>
              <a:t>Kvantificirati</a:t>
            </a:r>
            <a:r>
              <a:rPr lang="en-US" sz="1900" dirty="0"/>
              <a:t> </a:t>
            </a:r>
            <a:r>
              <a:rPr lang="en-US" sz="1900" dirty="0" err="1"/>
              <a:t>učinke</a:t>
            </a:r>
            <a:r>
              <a:rPr lang="en-US" sz="1900" dirty="0"/>
              <a:t> </a:t>
            </a:r>
            <a:r>
              <a:rPr lang="en-US" sz="1900" dirty="0" err="1"/>
              <a:t>koristeći</a:t>
            </a:r>
            <a:r>
              <a:rPr lang="en-US" sz="1900" dirty="0"/>
              <a:t> </a:t>
            </a:r>
            <a:r>
              <a:rPr lang="en-US" sz="1900" dirty="0" err="1"/>
              <a:t>unutar</a:t>
            </a:r>
            <a:r>
              <a:rPr lang="en-US" sz="1900" dirty="0"/>
              <a:t> </a:t>
            </a:r>
            <a:r>
              <a:rPr lang="en-US" sz="1900" dirty="0" err="1"/>
              <a:t>teme</a:t>
            </a:r>
            <a:r>
              <a:rPr lang="en-US" sz="1900" dirty="0"/>
              <a:t> </a:t>
            </a:r>
            <a:r>
              <a:rPr lang="en-US" sz="1900" dirty="0" err="1"/>
              <a:t>navedene</a:t>
            </a:r>
            <a:r>
              <a:rPr lang="en-US" sz="1900" dirty="0"/>
              <a:t> </a:t>
            </a:r>
            <a:r>
              <a:rPr lang="en-US" sz="1900" dirty="0" err="1"/>
              <a:t>indikatore</a:t>
            </a:r>
            <a:r>
              <a:rPr lang="en-US" sz="1900" dirty="0"/>
              <a:t>  - </a:t>
            </a:r>
            <a:r>
              <a:rPr lang="en-US" sz="1900" dirty="0" err="1"/>
              <a:t>gdje</a:t>
            </a:r>
            <a:r>
              <a:rPr lang="en-US" sz="1900" dirty="0"/>
              <a:t> je </a:t>
            </a:r>
            <a:r>
              <a:rPr lang="en-US" sz="1900" dirty="0" err="1"/>
              <a:t>relevantno</a:t>
            </a:r>
            <a:endParaRPr lang="en-US" sz="1900" dirty="0"/>
          </a:p>
          <a:p>
            <a:pPr marL="0" indent="0">
              <a:buNone/>
            </a:pPr>
            <a:r>
              <a:rPr lang="en-US" sz="1900" dirty="0"/>
              <a:t>2. </a:t>
            </a:r>
            <a:r>
              <a:rPr lang="en-US" sz="1900" dirty="0" err="1"/>
              <a:t>Predložiti</a:t>
            </a:r>
            <a:r>
              <a:rPr lang="en-US" sz="1900" dirty="0"/>
              <a:t> </a:t>
            </a:r>
            <a:r>
              <a:rPr lang="en-US" sz="1900" dirty="0" err="1"/>
              <a:t>dodatne</a:t>
            </a:r>
            <a:r>
              <a:rPr lang="en-US" sz="1900" dirty="0"/>
              <a:t> </a:t>
            </a:r>
            <a:r>
              <a:rPr lang="en-US" sz="1900" dirty="0" err="1"/>
              <a:t>indikatore</a:t>
            </a:r>
            <a:r>
              <a:rPr lang="en-US" sz="1900" dirty="0"/>
              <a:t> koji </a:t>
            </a:r>
            <a:r>
              <a:rPr lang="en-US" sz="1900" dirty="0" err="1"/>
              <a:t>su</a:t>
            </a:r>
            <a:r>
              <a:rPr lang="en-US" sz="1900" dirty="0"/>
              <a:t> </a:t>
            </a:r>
            <a:r>
              <a:rPr lang="en-US" sz="1900" dirty="0" err="1"/>
              <a:t>specifični</a:t>
            </a:r>
            <a:r>
              <a:rPr lang="en-US" sz="1900" dirty="0"/>
              <a:t> za </a:t>
            </a:r>
            <a:r>
              <a:rPr lang="en-US" sz="1900" dirty="0" err="1"/>
              <a:t>predložene</a:t>
            </a:r>
            <a:r>
              <a:rPr lang="en-US" sz="1900" dirty="0"/>
              <a:t> </a:t>
            </a:r>
            <a:r>
              <a:rPr lang="en-US" sz="1900" dirty="0" err="1"/>
              <a:t>aktivnosti</a:t>
            </a:r>
            <a:r>
              <a:rPr lang="en-US" sz="1900" dirty="0"/>
              <a:t> </a:t>
            </a:r>
          </a:p>
          <a:p>
            <a:pPr marL="0" indent="0">
              <a:buNone/>
            </a:pPr>
            <a:r>
              <a:rPr lang="en-US" sz="1900" dirty="0"/>
              <a:t>3. </a:t>
            </a:r>
            <a:r>
              <a:rPr lang="en-US" sz="1900" dirty="0" err="1"/>
              <a:t>Baviti</a:t>
            </a:r>
            <a:r>
              <a:rPr lang="en-US" sz="1900" dirty="0"/>
              <a:t> se </a:t>
            </a:r>
            <a:r>
              <a:rPr lang="en-US" sz="1900" dirty="0" err="1"/>
              <a:t>učincima</a:t>
            </a:r>
            <a:r>
              <a:rPr lang="en-US" sz="1900" dirty="0"/>
              <a:t> koji se </a:t>
            </a:r>
            <a:r>
              <a:rPr lang="en-US" sz="1900" dirty="0" err="1"/>
              <a:t>odnose</a:t>
            </a:r>
            <a:r>
              <a:rPr lang="en-US" sz="1900" dirty="0"/>
              <a:t> </a:t>
            </a:r>
            <a:r>
              <a:rPr lang="en-US" sz="1900" dirty="0" err="1"/>
              <a:t>na</a:t>
            </a:r>
            <a:r>
              <a:rPr lang="en-US" sz="1900" dirty="0"/>
              <a:t> </a:t>
            </a:r>
            <a:r>
              <a:rPr lang="en-US" sz="1900" dirty="0" err="1"/>
              <a:t>zajedničke</a:t>
            </a:r>
            <a:r>
              <a:rPr lang="en-US" sz="1900" dirty="0"/>
              <a:t> </a:t>
            </a:r>
            <a:r>
              <a:rPr lang="en-US" sz="1900" dirty="0" err="1"/>
              <a:t>indikatore</a:t>
            </a:r>
            <a:r>
              <a:rPr lang="en-US" sz="1900" dirty="0"/>
              <a:t> za </a:t>
            </a:r>
            <a:r>
              <a:rPr lang="en-US" sz="1900" dirty="0" err="1"/>
              <a:t>potprogram</a:t>
            </a:r>
            <a:r>
              <a:rPr lang="en-US" sz="1900" dirty="0"/>
              <a:t> LIFE-CET – </a:t>
            </a:r>
            <a:r>
              <a:rPr lang="en-US" sz="1900" dirty="0" err="1"/>
              <a:t>štednja</a:t>
            </a:r>
            <a:r>
              <a:rPr lang="en-US" sz="1900" dirty="0"/>
              <a:t> </a:t>
            </a:r>
            <a:r>
              <a:rPr lang="en-US" sz="1900" dirty="0" err="1"/>
              <a:t>energije</a:t>
            </a:r>
            <a:r>
              <a:rPr lang="en-US" sz="1900" dirty="0"/>
              <a:t>, </a:t>
            </a:r>
            <a:r>
              <a:rPr lang="en-US" sz="1900" dirty="0" err="1"/>
              <a:t>ulaganja</a:t>
            </a:r>
            <a:r>
              <a:rPr lang="en-US" sz="1900" dirty="0"/>
              <a:t> u </a:t>
            </a:r>
            <a:r>
              <a:rPr lang="en-US" sz="1900" dirty="0" err="1"/>
              <a:t>obnovljive</a:t>
            </a:r>
            <a:r>
              <a:rPr lang="en-US" sz="1900" dirty="0"/>
              <a:t> </a:t>
            </a:r>
            <a:r>
              <a:rPr lang="en-US" sz="1900" dirty="0" err="1"/>
              <a:t>izvore</a:t>
            </a:r>
            <a:r>
              <a:rPr lang="en-US" sz="1900" dirty="0"/>
              <a:t> </a:t>
            </a:r>
            <a:r>
              <a:rPr lang="en-US" sz="1900" dirty="0" err="1"/>
              <a:t>energije</a:t>
            </a:r>
            <a:r>
              <a:rPr lang="hr-HR" sz="1900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9420D-4DA3-07D7-D722-A9C1FBF4D2AF}"/>
              </a:ext>
            </a:extLst>
          </p:cNvPr>
          <p:cNvSpPr txBox="1"/>
          <p:nvPr/>
        </p:nvSpPr>
        <p:spPr>
          <a:xfrm>
            <a:off x="6975566" y="2203268"/>
            <a:ext cx="283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F7689D1-25E2-EE92-8891-ED8630B30A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609152"/>
              </p:ext>
            </p:extLst>
          </p:nvPr>
        </p:nvGraphicFramePr>
        <p:xfrm>
          <a:off x="339365" y="3959258"/>
          <a:ext cx="5938887" cy="2355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F043A73-5743-A9DE-2CC2-FD7EC4D9E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292" y="6245965"/>
            <a:ext cx="688908" cy="4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4BFEDF-6B3B-60A1-1BDD-63AE87BCA9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83602" y="6213441"/>
            <a:ext cx="463336" cy="558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622959-A0BC-36EC-3EE5-B9EB9CE741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22962" y="6315075"/>
            <a:ext cx="2919746" cy="4572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3B3238-C3B5-4D92-2862-E9C7B60706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78382" y="2203268"/>
            <a:ext cx="6388383" cy="298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56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Naslov 1">
            <a:extLst>
              <a:ext uri="{FF2B5EF4-FFF2-40B4-BE49-F238E27FC236}">
                <a16:creationId xmlns:a16="http://schemas.microsoft.com/office/drawing/2014/main" id="{9275DF30-C9E6-7504-ADBB-422666285CD5}"/>
              </a:ext>
            </a:extLst>
          </p:cNvPr>
          <p:cNvSpPr txBox="1">
            <a:spLocks/>
          </p:cNvSpPr>
          <p:nvPr/>
        </p:nvSpPr>
        <p:spPr>
          <a:xfrm>
            <a:off x="657518" y="390111"/>
            <a:ext cx="10515600" cy="787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Nacionalno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sufinanciranje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hr-HR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CET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LIFE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projekata</a:t>
            </a:r>
            <a:endParaRPr kumimoji="0" lang="hr-HR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60CF85-2853-36E7-977B-34471FCD2D28}"/>
              </a:ext>
            </a:extLst>
          </p:cNvPr>
          <p:cNvGrpSpPr/>
          <p:nvPr/>
        </p:nvGrpSpPr>
        <p:grpSpPr>
          <a:xfrm>
            <a:off x="4572000" y="1537359"/>
            <a:ext cx="2228621" cy="1513659"/>
            <a:chOff x="961534" y="1447299"/>
            <a:chExt cx="1875934" cy="121724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FC03E28-376E-EE4D-5A19-0344E2FD96ED}"/>
                </a:ext>
              </a:extLst>
            </p:cNvPr>
            <p:cNvSpPr/>
            <p:nvPr/>
          </p:nvSpPr>
          <p:spPr>
            <a:xfrm>
              <a:off x="961534" y="1447299"/>
              <a:ext cx="1875934" cy="121724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1560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r-H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8" name="Slika 6">
              <a:extLst>
                <a:ext uri="{FF2B5EF4-FFF2-40B4-BE49-F238E27FC236}">
                  <a16:creationId xmlns:a16="http://schemas.microsoft.com/office/drawing/2014/main" id="{CC5B7A82-CB71-4C9E-4E13-B3C0339D3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21385" y="1547890"/>
              <a:ext cx="1556232" cy="846492"/>
            </a:xfrm>
            <a:prstGeom prst="rect">
              <a:avLst/>
            </a:prstGeom>
          </p:spPr>
        </p:pic>
      </p:grp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6AF0F6-DB51-0FBF-8457-A82A52A05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685532"/>
              </p:ext>
            </p:extLst>
          </p:nvPr>
        </p:nvGraphicFramePr>
        <p:xfrm>
          <a:off x="1065657" y="3176104"/>
          <a:ext cx="10946644" cy="2144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BE378E53-2970-D4A4-377B-E32AA0AE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738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9A1E-D4BA-FDAE-191B-3303D3C6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177" y="-612776"/>
            <a:ext cx="4464430" cy="1790411"/>
          </a:xfrm>
        </p:spPr>
        <p:txBody>
          <a:bodyPr>
            <a:normAutofit/>
          </a:bodyPr>
          <a:lstStyle/>
          <a:p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Preporuke</a:t>
            </a:r>
            <a:endParaRPr lang="hr-HR" sz="440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725BD19-701E-D4E9-C357-CEFE0F2C45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020633"/>
              </p:ext>
            </p:extLst>
          </p:nvPr>
        </p:nvGraphicFramePr>
        <p:xfrm>
          <a:off x="4772025" y="518474"/>
          <a:ext cx="7181163" cy="5342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418B73C-E1BC-CF11-B72A-497EC2623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177" y="2542030"/>
            <a:ext cx="3870288" cy="2583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9C2D1-D2BC-816B-6B1D-70CAF0A1AA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2611" y="1357740"/>
            <a:ext cx="2259414" cy="1004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F0337-27A2-99E0-AB26-DD10776430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9292" y="6245965"/>
            <a:ext cx="688908" cy="493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652419-AC4B-E817-CA8F-A14545ED9D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4332" y="6249494"/>
            <a:ext cx="463336" cy="56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5454CC-5EEC-BA12-1F93-7033591858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15729" y="6330169"/>
            <a:ext cx="29202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6906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BBF47-ADF6-DC25-B06D-644DA4CC87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381" y="1302327"/>
            <a:ext cx="2975325" cy="1233055"/>
          </a:xfrm>
        </p:spPr>
        <p:txBody>
          <a:bodyPr>
            <a:normAutofit/>
          </a:bodyPr>
          <a:lstStyle/>
          <a:p>
            <a:r>
              <a:rPr lang="hr-HR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6952B-F519-518C-41F2-64E899B1D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3651" y="4072533"/>
            <a:ext cx="5724698" cy="886835"/>
          </a:xfrm>
        </p:spPr>
        <p:txBody>
          <a:bodyPr/>
          <a:lstStyle/>
          <a:p>
            <a:endParaRPr lang="hr-HR"/>
          </a:p>
        </p:txBody>
      </p:sp>
      <p:pic>
        <p:nvPicPr>
          <p:cNvPr id="9" name="Image 7">
            <a:extLst>
              <a:ext uri="{FF2B5EF4-FFF2-40B4-BE49-F238E27FC236}">
                <a16:creationId xmlns:a16="http://schemas.microsoft.com/office/drawing/2014/main" id="{25E8D14D-52D2-618B-E27A-377AF87EB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6" t="64109" r="38554" b="6566"/>
          <a:stretch/>
        </p:blipFill>
        <p:spPr>
          <a:xfrm>
            <a:off x="4901106" y="708563"/>
            <a:ext cx="2389787" cy="2198093"/>
          </a:xfrm>
          <a:prstGeom prst="rect">
            <a:avLst/>
          </a:prstGeom>
        </p:spPr>
      </p:pic>
      <p:sp>
        <p:nvSpPr>
          <p:cNvPr id="4" name="AutoShape 2" descr="slika">
            <a:extLst>
              <a:ext uri="{FF2B5EF4-FFF2-40B4-BE49-F238E27FC236}">
                <a16:creationId xmlns:a16="http://schemas.microsoft.com/office/drawing/2014/main" id="{0BF6A66D-5924-7335-8F60-D1B56B60C6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C992EF6-6172-C2DC-46BC-852CC8C52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970086"/>
            <a:ext cx="12192000" cy="2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266113-9AFE-60E4-5AFE-AF6F4416C39F}"/>
              </a:ext>
            </a:extLst>
          </p:cNvPr>
          <p:cNvSpPr txBox="1"/>
          <p:nvPr/>
        </p:nvSpPr>
        <p:spPr>
          <a:xfrm>
            <a:off x="1539089" y="3087233"/>
            <a:ext cx="92888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400" b="1">
                <a:solidFill>
                  <a:srgbClr val="0634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Prijelaz na čistu energiju - natječaj </a:t>
            </a:r>
          </a:p>
          <a:p>
            <a:pPr algn="ctr"/>
            <a:r>
              <a:rPr lang="hr-HR" sz="2400" b="1">
                <a:solidFill>
                  <a:srgbClr val="0634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Clean Energy Transition - CET</a:t>
            </a:r>
          </a:p>
        </p:txBody>
      </p:sp>
    </p:spTree>
    <p:extLst>
      <p:ext uri="{BB962C8B-B14F-4D97-AF65-F5344CB8AC3E}">
        <p14:creationId xmlns:p14="http://schemas.microsoft.com/office/powerpoint/2010/main" val="3795437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0CEED20-A22C-4FC3-BC0E-F4FE53FDE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56ED4B-EBD3-DC02-8C3F-D8F980AC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825248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400" kern="120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Raspored</a:t>
            </a:r>
            <a:r>
              <a:rPr lang="en-US" sz="5400" kern="120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kern="120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događanja</a:t>
            </a:r>
            <a:endParaRPr lang="en-US" sz="5400" kern="120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849524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CFAD24-D298-7F20-D6EC-24ABA95597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35494" y="1547162"/>
            <a:ext cx="4600460" cy="4351338"/>
          </a:xfrm>
        </p:spPr>
      </p:pic>
    </p:spTree>
    <p:extLst>
      <p:ext uri="{BB962C8B-B14F-4D97-AF65-F5344CB8AC3E}">
        <p14:creationId xmlns:p14="http://schemas.microsoft.com/office/powerpoint/2010/main" val="1050818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22849-E510-2CAB-ECC3-44AEE421C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30C45-1910-1CE4-CD0B-748CEE42F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CET - Ukratko o pozivu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339F4-16EB-7697-75F0-D57F00155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r-HR" dirty="0">
                <a:solidFill>
                  <a:prstClr val="black"/>
                </a:solidFill>
                <a:latin typeface="Aptos" panose="02110004020202020204"/>
              </a:rPr>
              <a:t>ROKOVI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: 24. travnja 2025.</a:t>
            </a:r>
          </a:p>
          <a:p>
            <a:pPr marL="0" indent="0">
              <a:buNone/>
              <a:defRPr/>
            </a:pPr>
            <a:r>
              <a:rPr lang="hr-HR" dirty="0">
                <a:solidFill>
                  <a:prstClr val="black"/>
                </a:solidFill>
                <a:latin typeface="Aptos" panose="02110004020202020204"/>
              </a:rPr>
              <a:t>                      </a:t>
            </a:r>
            <a:r>
              <a:rPr lang="hr-HR" dirty="0">
                <a:solidFill>
                  <a:srgbClr val="C00000"/>
                </a:solidFill>
                <a:latin typeface="Aptos" panose="02110004020202020204"/>
              </a:rPr>
              <a:t>23. rujna 2025. u 17h!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+/- 91,4 mil EUR 45-50 projekata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12 tema – konzorcij 3 prihvatljiva korisnika iz 3 različite prihvatljive zemlje osim za teme - BUILDSKILLS, PRIVAFIN, OSS i PDA- 1 korisnik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Do 95% sufinanciranje!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Prijava projektnih prijedloga preko </a:t>
            </a:r>
            <a:r>
              <a:rPr kumimoji="0" lang="hr-H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3"/>
              </a:rPr>
              <a:t>Funding and Tenders Portala</a:t>
            </a: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indent="0">
              <a:buNone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endParaRPr lang="hr-H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FE194C-D8CA-896E-E0C6-161697F9B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373" y="111125"/>
            <a:ext cx="2179434" cy="304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36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EF403-B834-A152-D650-88C400429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kumimoji="0" lang="hr-HR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CET – Djelovanja koordinacije i potpore (CSA)</a:t>
            </a:r>
            <a:endParaRPr lang="hr-HR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3683C-4FF2-CC0C-8AD9-770D6D472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hr-HR"/>
              <a:t>Fokus na </a:t>
            </a:r>
            <a:r>
              <a:rPr lang="hr-HR" u="sng"/>
              <a:t>netehnološkim preprekama</a:t>
            </a:r>
            <a:r>
              <a:rPr lang="hr-HR"/>
              <a:t> prijelazu na čistu energiju</a:t>
            </a:r>
          </a:p>
          <a:p>
            <a:r>
              <a:rPr lang="hr-HR"/>
              <a:t>Projekti koji nisu namijenjeni financiranju razvoja tehnologija </a:t>
            </a:r>
          </a:p>
          <a:p>
            <a:endParaRPr lang="hr-HR"/>
          </a:p>
          <a:p>
            <a:pPr marL="0" indent="0">
              <a:buNone/>
            </a:pPr>
            <a:r>
              <a:rPr lang="hr-HR"/>
              <a:t>...</a:t>
            </a:r>
            <a:r>
              <a:rPr lang="hr-HR" sz="2200">
                <a:solidFill>
                  <a:srgbClr val="FF0000"/>
                </a:solidFill>
              </a:rPr>
              <a:t>kroz ovaj natječaj ne možete kupiti opremu, aplikacije ili proizvode i instalirati ih!  Ideja je da omogućite dugoročno ostvarivanje politika kroz djelovanja – </a:t>
            </a:r>
            <a:r>
              <a:rPr lang="hr-HR" sz="2200" i="1">
                <a:solidFill>
                  <a:srgbClr val="FF0000"/>
                </a:solidFill>
              </a:rPr>
              <a:t>turning policy into action!</a:t>
            </a:r>
          </a:p>
        </p:txBody>
      </p:sp>
      <p:pic>
        <p:nvPicPr>
          <p:cNvPr id="5" name="Picture 4" descr="Ladder and cloud">
            <a:extLst>
              <a:ext uri="{FF2B5EF4-FFF2-40B4-BE49-F238E27FC236}">
                <a16:creationId xmlns:a16="http://schemas.microsoft.com/office/drawing/2014/main" id="{3423E581-C8AA-0F97-A216-548CF19E2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3"/>
          <a:stretch>
            <a:fillRect/>
          </a:stretch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28299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2B543-B74A-688C-BF3E-6A9DFF502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0BE2F-6B82-3631-69C0-22D17F22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hr-HR"/>
            </a:br>
            <a:endParaRPr lang="hr-HR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19F8FF9-81A8-3122-7B63-54D4B6454A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51402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E6D96CA-6D97-0A59-CF9B-D26848224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4944" y="167319"/>
            <a:ext cx="2581464" cy="1453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BDDE5-A599-ECEC-B468-D1638069E1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7041" y="186194"/>
            <a:ext cx="2737918" cy="14532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0FA478-D977-C425-5545-775FC4F5A9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05592" y="186194"/>
            <a:ext cx="2102177" cy="146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9D3A0D-F75A-C25E-9F14-C46E541820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483" y="134414"/>
            <a:ext cx="1590897" cy="1486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E9CBF-FE4C-9C98-D824-629B7587154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6476" y="186194"/>
            <a:ext cx="1552792" cy="145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95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0723A-8373-92B9-F195-A3DACFC4A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solidFill>
                  <a:schemeClr val="tx2">
                    <a:lumMod val="75000"/>
                    <a:lumOff val="25000"/>
                  </a:schemeClr>
                </a:solidFill>
              </a:rPr>
              <a:t>CET – Prioritetna područja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79584A9-B1B8-EA64-5EA2-540A3D8995F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354090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2B789-7A77-3884-B9A9-382EA0DBF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4D7AB1-B120-F3D1-E7D6-153E80702B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67166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6">
            <a:extLst>
              <a:ext uri="{FF2B5EF4-FFF2-40B4-BE49-F238E27FC236}">
                <a16:creationId xmlns:a16="http://schemas.microsoft.com/office/drawing/2014/main" id="{5CE2B120-3AFD-42AD-228A-2F1CB0422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Teme natječaja I.dio</a:t>
            </a:r>
          </a:p>
        </p:txBody>
      </p:sp>
    </p:spTree>
    <p:extLst>
      <p:ext uri="{BB962C8B-B14F-4D97-AF65-F5344CB8AC3E}">
        <p14:creationId xmlns:p14="http://schemas.microsoft.com/office/powerpoint/2010/main" val="282580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EE71D-9727-06F5-E0BB-AA101213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1F2117-E1CB-986D-1BB4-0057AFEB82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964891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D123802F-18D1-4DB7-2824-BCD88CDC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Teme natječaja II. dio</a:t>
            </a:r>
          </a:p>
        </p:txBody>
      </p:sp>
    </p:spTree>
    <p:extLst>
      <p:ext uri="{BB962C8B-B14F-4D97-AF65-F5344CB8AC3E}">
        <p14:creationId xmlns:p14="http://schemas.microsoft.com/office/powerpoint/2010/main" val="3489667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B095A-999E-CF44-ABF2-1301DF0CD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5761-FB70-E16A-3A07-5AC67896B4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3381" y="1302327"/>
            <a:ext cx="2975325" cy="1233055"/>
          </a:xfrm>
        </p:spPr>
        <p:txBody>
          <a:bodyPr>
            <a:normAutofit/>
          </a:bodyPr>
          <a:lstStyle/>
          <a:p>
            <a:r>
              <a:rPr lang="hr-HR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BBD1C-2774-18A0-FE1A-27C669BFC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3651" y="4072533"/>
            <a:ext cx="5724698" cy="886835"/>
          </a:xfrm>
        </p:spPr>
        <p:txBody>
          <a:bodyPr/>
          <a:lstStyle/>
          <a:p>
            <a:endParaRPr lang="hr-HR"/>
          </a:p>
        </p:txBody>
      </p:sp>
      <p:pic>
        <p:nvPicPr>
          <p:cNvPr id="9" name="Image 7">
            <a:extLst>
              <a:ext uri="{FF2B5EF4-FFF2-40B4-BE49-F238E27FC236}">
                <a16:creationId xmlns:a16="http://schemas.microsoft.com/office/drawing/2014/main" id="{0C68AE4A-45A1-73FB-6FB6-15EE53D41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916" t="64109" r="38554" b="6566"/>
          <a:stretch/>
        </p:blipFill>
        <p:spPr>
          <a:xfrm>
            <a:off x="4901106" y="708563"/>
            <a:ext cx="2389787" cy="2198093"/>
          </a:xfrm>
          <a:prstGeom prst="rect">
            <a:avLst/>
          </a:prstGeom>
        </p:spPr>
      </p:pic>
      <p:sp>
        <p:nvSpPr>
          <p:cNvPr id="4" name="AutoShape 2" descr="slika">
            <a:extLst>
              <a:ext uri="{FF2B5EF4-FFF2-40B4-BE49-F238E27FC236}">
                <a16:creationId xmlns:a16="http://schemas.microsoft.com/office/drawing/2014/main" id="{0B2B8320-E68C-1768-A03B-3C97419911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F632D87-7FE6-B179-B5E8-F09488FF5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3970086"/>
            <a:ext cx="12192000" cy="288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D4FB4-E42D-68D8-349B-42B298CC6B19}"/>
              </a:ext>
            </a:extLst>
          </p:cNvPr>
          <p:cNvSpPr txBox="1"/>
          <p:nvPr/>
        </p:nvSpPr>
        <p:spPr>
          <a:xfrm>
            <a:off x="1451571" y="3083246"/>
            <a:ext cx="92888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5400" b="1" dirty="0">
                <a:solidFill>
                  <a:srgbClr val="0634B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TEME NATJEČAJA</a:t>
            </a:r>
          </a:p>
        </p:txBody>
      </p:sp>
    </p:spTree>
    <p:extLst>
      <p:ext uri="{BB962C8B-B14F-4D97-AF65-F5344CB8AC3E}">
        <p14:creationId xmlns:p14="http://schemas.microsoft.com/office/powerpoint/2010/main" val="3224447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9" y="110928"/>
            <a:ext cx="11088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LOCAL- Planovi i strategije energetske tranzicije u gradovima i regijama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341745" y="1136073"/>
            <a:ext cx="821746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Tema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ima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za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cilj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it-IT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dostaviti i implementirati u gradovima i regijama</a:t>
            </a: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prijelaz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čistu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energiju</a:t>
            </a:r>
            <a:r>
              <a:rPr kumimoji="0" lang="hr-HR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endParaRPr kumimoji="0"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Osnovno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prihvatljiva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partnera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različite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sufinanciranje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do: 1.75 mil EUR,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ukupan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7 mil EUR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hr-HR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(do 4 projekta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sz="2000" b="1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hr-HR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A. Provedba integriranog plana dekarbonizacije</a:t>
            </a:r>
          </a:p>
          <a:p>
            <a:r>
              <a:rPr lang="hr-HR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B. Razvoj metodologija, predložaka, nacrta i strategija za pripremu planova lokalnog grijanja i hlađenja</a:t>
            </a:r>
          </a:p>
          <a:p>
            <a:endParaRPr lang="hr-HR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hr-HR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Primjeri projekata:</a:t>
            </a:r>
            <a:r>
              <a:rPr lang="hr-HR" u="sng" dirty="0">
                <a:hlinkClick r:id="rId5"/>
              </a:rPr>
              <a:t>CET-LOCAL-REGIO1ST</a:t>
            </a:r>
            <a:r>
              <a:rPr lang="hr-HR" u="sng" dirty="0"/>
              <a:t>,</a:t>
            </a:r>
            <a:r>
              <a:rPr lang="hr-HR" dirty="0"/>
              <a:t> </a:t>
            </a:r>
            <a:r>
              <a:rPr lang="hr-HR" u="sng" dirty="0">
                <a:hlinkClick r:id="rId6"/>
              </a:rPr>
              <a:t>CET-LOCAL-GoGREEN</a:t>
            </a:r>
            <a:r>
              <a:rPr lang="hr-HR" u="sng" dirty="0"/>
              <a:t>, </a:t>
            </a:r>
            <a:endParaRPr lang="hr-HR" dirty="0"/>
          </a:p>
          <a:p>
            <a:r>
              <a:rPr lang="hr-HR" u="sng" dirty="0">
                <a:hlinkClick r:id="rId7"/>
              </a:rPr>
              <a:t>CET-LOCAL-IN-PLAN</a:t>
            </a:r>
            <a:endParaRPr lang="hr-HR" dirty="0"/>
          </a:p>
          <a:p>
            <a:endParaRPr lang="en-GB" sz="2400" b="1" dirty="0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13CDC24-A821-4243-19F3-D786E543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81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B1D060-FD66-D600-C3ED-7426A5786A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2352" y="1624427"/>
            <a:ext cx="2152075" cy="3609145"/>
          </a:xfrm>
          <a:prstGeom prst="rect">
            <a:avLst/>
          </a:prstGeom>
          <a:effectLst>
            <a:softEdge rad="292100"/>
          </a:effectLst>
        </p:spPr>
      </p:pic>
    </p:spTree>
    <p:extLst>
      <p:ext uri="{BB962C8B-B14F-4D97-AF65-F5344CB8AC3E}">
        <p14:creationId xmlns:p14="http://schemas.microsoft.com/office/powerpoint/2010/main" val="1399761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9" y="110928"/>
            <a:ext cx="11088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POLICY- Prema učinkovitoj provedbi ključnog zakonodavstva u području održive energije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330528" y="1238250"/>
            <a:ext cx="87881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Podrška nacionalnim, regionalnim i lokalnim tijelima u razvoju provedbi politika, strategija i zakonodavstva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po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ukupan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i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	(do 2 projekta)</a:t>
            </a:r>
            <a:endParaRPr lang="en-GB" sz="20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indent="-342900">
              <a:buAutoNum type="alphaUcPeriod"/>
            </a:pPr>
            <a:endParaRPr lang="en-GB" sz="20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hr-HR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B. </a:t>
            </a:r>
            <a:r>
              <a:rPr lang="en-GB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Potpora</a:t>
            </a:r>
            <a:r>
              <a:rPr lang="en-GB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provedbi</a:t>
            </a:r>
            <a:r>
              <a:rPr lang="en-GB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Direktive</a:t>
            </a:r>
            <a:r>
              <a:rPr lang="en-GB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o </a:t>
            </a:r>
            <a:r>
              <a:rPr lang="en-GB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obnovljivoj</a:t>
            </a:r>
            <a:r>
              <a:rPr lang="en-GB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energiji</a:t>
            </a:r>
            <a:r>
              <a:rPr lang="en-GB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(RED)</a:t>
            </a:r>
            <a:endParaRPr lang="hr-HR" sz="20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457200" indent="-457200">
              <a:buAutoNum type="arabicPeriod"/>
            </a:pP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Postupci izdavanja dozvola i obnovljiva područja ubrzanja</a:t>
            </a:r>
          </a:p>
          <a:p>
            <a:pPr marL="457200" indent="-457200">
              <a:buAutoNum type="arabicPeriod"/>
            </a:pPr>
            <a:r>
              <a:rPr lang="en-GB" sz="2000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ška</a:t>
            </a:r>
            <a:r>
              <a:rPr lang="en-GB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državn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im</a:t>
            </a:r>
            <a:r>
              <a:rPr lang="en-GB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tijel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ima</a:t>
            </a:r>
            <a:r>
              <a:rPr lang="en-GB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lang="en-GB" sz="2000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provedbi</a:t>
            </a:r>
            <a:r>
              <a:rPr lang="en-GB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dirty="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članka</a:t>
            </a:r>
            <a:r>
              <a:rPr lang="en-GB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18. RED-a</a:t>
            </a:r>
          </a:p>
          <a:p>
            <a:r>
              <a:rPr lang="hr-HR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hr-HR" sz="2000" b="1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Primjeri projekata: </a:t>
            </a:r>
            <a:r>
              <a:rPr lang="hr-HR" u="sng" dirty="0">
                <a:hlinkClick r:id="rId5"/>
              </a:rPr>
              <a:t>CET-POLICY-OdysseeMure-fit</a:t>
            </a:r>
            <a:r>
              <a:rPr lang="hr-HR" u="sng" dirty="0"/>
              <a:t>, </a:t>
            </a:r>
            <a:r>
              <a:rPr lang="hr-HR" dirty="0"/>
              <a:t> </a:t>
            </a:r>
            <a:r>
              <a:rPr lang="hr-HR" u="sng" dirty="0">
                <a:hlinkClick r:id="rId6"/>
              </a:rPr>
              <a:t>CET-POLICY-ENSMOV-Plus</a:t>
            </a:r>
            <a:endParaRPr lang="hr-HR" dirty="0"/>
          </a:p>
          <a:p>
            <a:r>
              <a:rPr lang="hr-HR" u="sng" dirty="0">
                <a:hlinkClick r:id="rId7"/>
              </a:rPr>
              <a:t>CET-POLICY-REDI4HEAT</a:t>
            </a:r>
            <a:endParaRPr lang="hr-HR" dirty="0"/>
          </a:p>
          <a:p>
            <a:endParaRPr lang="en-GB" sz="2000" b="1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en-GB" sz="2400" b="1" dirty="0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13CDC24-A821-4243-19F3-D786E543F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81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879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8" y="110928"/>
            <a:ext cx="1151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OSS - Integrirane usluge za prijelaz na čistu energiju u zgradama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179699" y="801278"/>
            <a:ext cx="8822900" cy="5827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Osnovno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prihvatljiv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prijavitelj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jedne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zemlje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područjima A i B sufinanciranje po projektu iznosi do 1.5 mil EUR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Minimalno 3 prihvatljiva prijavitelja u području C sufinanciranje po projektu 2-2.5 mil EUR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kupan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raspoloživ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10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mil E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UR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Potpora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stvaranju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ili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replikaciji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One-Stop-Shop-ova,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predlažući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integrirane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usluge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za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prijelaz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čistu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energiju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zgradama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poduzećima</a:t>
            </a:r>
            <a:endParaRPr lang="en-GB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UcPeriod"/>
            </a:pPr>
            <a:r>
              <a:rPr lang="en-US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Integrirane</a:t>
            </a:r>
            <a:r>
              <a:rPr lang="en-US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usluge</a:t>
            </a:r>
            <a:r>
              <a:rPr lang="en-US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renoviranja</a:t>
            </a:r>
            <a:r>
              <a:rPr lang="en-US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US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doma</a:t>
            </a:r>
            <a:endParaRPr lang="en-US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lphaUcPeriod"/>
            </a:pP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Integrirane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usluge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za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energetsku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nadogradnju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privatnog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stambenog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prostora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za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iznajmljivanje</a:t>
            </a:r>
            <a:endParaRPr lang="hr-HR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zajednica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praktičara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"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Integrirane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usluge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obnove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domova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„</a:t>
            </a:r>
            <a:endParaRPr lang="hr-HR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hr-HR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Primjeri projekata: </a:t>
            </a:r>
            <a:r>
              <a:rPr lang="hr-HR" sz="2000" u="sng" kern="10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LIFE23-CET-OSS-HABITAT</a:t>
            </a:r>
            <a:r>
              <a:rPr lang="hr-HR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2000" u="sng" kern="10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LIFE23-CET-RENPOWER</a:t>
            </a:r>
            <a:r>
              <a:rPr lang="hr-HR" sz="2000" kern="10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2000" u="sng" kern="10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LIFE23-CET-GiDomus</a:t>
            </a:r>
            <a:endParaRPr lang="hr-HR" sz="20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GB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A55A639-C8C9-2208-9D14-1250392C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52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963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slov 1">
            <a:extLst>
              <a:ext uri="{FF2B5EF4-FFF2-40B4-BE49-F238E27FC236}">
                <a16:creationId xmlns:a16="http://schemas.microsoft.com/office/drawing/2014/main" id="{569F1155-8F6C-C93B-4D4B-7F877A6C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- </a:t>
            </a:r>
            <a:r>
              <a:rPr lang="en-GB" b="1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Centralizirani</a:t>
            </a:r>
            <a:r>
              <a:rPr lang="en-GB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EU program</a:t>
            </a:r>
            <a:endParaRPr lang="hr-HR" b="1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Rezervirano mjesto sadržaja 5">
            <a:extLst>
              <a:ext uri="{FF2B5EF4-FFF2-40B4-BE49-F238E27FC236}">
                <a16:creationId xmlns:a16="http://schemas.microsoft.com/office/drawing/2014/main" id="{31F31746-343F-FFEB-5F3A-B3A9918D1E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348163" y="2449447"/>
            <a:ext cx="2462159" cy="2495657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2ED3B1-CA06-18BE-DEEB-1720E239B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966" y="2827989"/>
            <a:ext cx="4662519" cy="11575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8FE89D-7396-C662-8E66-01C5245425DB}"/>
              </a:ext>
            </a:extLst>
          </p:cNvPr>
          <p:cNvSpPr txBox="1"/>
          <p:nvPr/>
        </p:nvSpPr>
        <p:spPr>
          <a:xfrm>
            <a:off x="7690452" y="2643323"/>
            <a:ext cx="4321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Nacionalna</a:t>
            </a:r>
            <a:r>
              <a:rPr lang="en-US"/>
              <a:t> </a:t>
            </a:r>
            <a:r>
              <a:rPr lang="en-US" err="1"/>
              <a:t>kontakt</a:t>
            </a:r>
            <a:r>
              <a:rPr lang="en-US"/>
              <a:t> </a:t>
            </a:r>
            <a:r>
              <a:rPr lang="en-US" err="1"/>
              <a:t>točka</a:t>
            </a:r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3B8549-C5F1-394C-432B-17771B495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30" y="628738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354CA-2394-3B8F-E61B-DF4132CA9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6352" y="3139353"/>
            <a:ext cx="948659" cy="12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647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338210" y="0"/>
            <a:ext cx="1151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PDA- Pomoć u razvoju projekata za </a:t>
            </a:r>
            <a:r>
              <a:rPr lang="pl-PL" sz="3200" b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ulaganja</a:t>
            </a:r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održivu energiju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179699" y="1292100"/>
            <a:ext cx="9067996" cy="542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Osnovno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 </a:t>
            </a:r>
            <a:r>
              <a:rPr kumimoji="0" lang="en-GB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natječaju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prihvatljiv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prijavitelj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jedne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sufinanciranje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po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od 1 -1,5 mil EUR, od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ukupno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8.4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mil EUR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hr-HR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Pomoć u razvoju projekata (PDA) nudi tehničku pomoć za pretvaranje ideja za projekte održive energije u stvarna ulaganja. Podržava javne i privatnim nositeljima projekata u kako bi se ostvarila ambiciozna i velika ulaganja u održivu energiju.</a:t>
            </a:r>
          </a:p>
          <a:p>
            <a:endParaRPr lang="hr-HR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mil </a:t>
            </a:r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potpore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=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15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milijuna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eura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ulaganja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održivu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energiju</a:t>
            </a:r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stambene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zgrade</a:t>
            </a:r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1 mil EUR= </a:t>
            </a:r>
            <a:r>
              <a:rPr lang="en-GB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10 mi</a:t>
            </a:r>
            <a:r>
              <a:rPr lang="hr-HR" sz="2000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 EUR</a:t>
            </a:r>
            <a:endParaRPr lang="en-GB" sz="2000" dirty="0">
              <a:solidFill>
                <a:srgbClr val="C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sz="2000" dirty="0">
              <a:solidFill>
                <a:srgbClr val="C00000"/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hr-HR" sz="2000" dirty="0">
              <a:solidFill>
                <a:schemeClr val="accent1">
                  <a:lumMod val="60000"/>
                  <a:lumOff val="40000"/>
                </a:schemeClr>
              </a:solidFill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hr-HR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Primjeri projekata: </a:t>
            </a:r>
            <a:r>
              <a:rPr lang="hr-HR" sz="2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LIFE21-CET-PDA-D2Heat</a:t>
            </a:r>
            <a:r>
              <a:rPr lang="hr-H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2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LIFE21-CET-PDA-3DIVERSE</a:t>
            </a:r>
            <a:r>
              <a:rPr lang="hr-HR" sz="20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hr-HR" sz="2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LIFE21-CET-PDA-FLAG-FICET</a:t>
            </a:r>
            <a:endParaRPr lang="hr-HR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hr-HR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hr-HR" sz="2000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en-GB" sz="14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A55A639-C8C9-2208-9D14-1250392C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52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rrows pointing up">
            <a:extLst>
              <a:ext uri="{FF2B5EF4-FFF2-40B4-BE49-F238E27FC236}">
                <a16:creationId xmlns:a16="http://schemas.microsoft.com/office/drawing/2014/main" id="{06A4943C-0EAC-264A-486B-633BC5C11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47" y="992222"/>
            <a:ext cx="2904342" cy="1987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32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69172C-C31D-5FE0-45FA-2D112B582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D422529B-678A-472C-682C-3BDC1521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2D48BB4C-3263-92BB-8B3F-C61829DBC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242A72E-3E3E-9500-5659-25C62A4355EE}"/>
              </a:ext>
            </a:extLst>
          </p:cNvPr>
          <p:cNvSpPr txBox="1"/>
          <p:nvPr/>
        </p:nvSpPr>
        <p:spPr>
          <a:xfrm>
            <a:off x="179699" y="110928"/>
            <a:ext cx="110886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 i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European City Facility </a:t>
            </a:r>
            <a:r>
              <a:rPr lang="hr-HR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– EUCF </a:t>
            </a:r>
          </a:p>
          <a:p>
            <a:r>
              <a:rPr lang="hr-HR" sz="28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Podrška gradovima u razvoju investicijskih planova za prijelaz na čistu energiju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8A21E9-E57A-8197-167B-E363B4ECF213}"/>
              </a:ext>
            </a:extLst>
          </p:cNvPr>
          <p:cNvSpPr txBox="1"/>
          <p:nvPr/>
        </p:nvSpPr>
        <p:spPr>
          <a:xfrm>
            <a:off x="179699" y="1238250"/>
            <a:ext cx="89389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Traži se </a:t>
            </a:r>
            <a:r>
              <a:rPr lang="hr-HR" sz="2000" b="1">
                <a:solidFill>
                  <a:srgbClr val="FF0000"/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jedan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 razini natječaja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15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Projektni prijedlog bi se trebao temeljiti na iskustvima trenutnog EUCF-a i predvidjeti odgovarajuće praćenje i proširenje.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Očekuje se da će prijedlozi pružiti financijsku podršku trećim stranama, u obliku jednokratnih bespovratnih sredstava gradovima, općinama ili njihovim skupinama, što bi trebalo predstavljati 70-75% proračuna.</a:t>
            </a:r>
            <a:r>
              <a:rPr lang="hr-HR" sz="2000" i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	</a:t>
            </a:r>
            <a:endParaRPr lang="en-GB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hr-HR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</a:p>
          <a:p>
            <a:r>
              <a:rPr lang="hr-HR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Primjer projekta iz natječaja 2021: </a:t>
            </a:r>
            <a:r>
              <a:rPr lang="hr-HR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5"/>
              </a:rPr>
              <a:t>LIFE-EUCF</a:t>
            </a:r>
            <a:endParaRPr lang="hr-HR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en-GB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en-GB" sz="24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64ABED3F-A73A-A66C-AE82-A3CB2E0A1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681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2354F3-4F8E-08F3-F658-2F569C5C9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6127" y="1084377"/>
            <a:ext cx="2429214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4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8" y="110928"/>
            <a:ext cx="11515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PRIVAFIN- </a:t>
            </a:r>
            <a:r>
              <a:rPr lang="pl-PL" sz="3200" b="1" i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Crowding-in</a:t>
            </a:r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privatnih investicija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179698" y="1292099"/>
            <a:ext cx="97278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 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1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prijavitelj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jedne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 po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od 1,5 mil EUR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ukupan raspoloživ iznos 7 mil EUR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Tema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ima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cilj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povećati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količinu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privatnog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financiranja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namijenjenog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energetskoj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učinkovitosti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obnovljivim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izvorima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energije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uspostavom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inovativnih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programa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financiranja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  <a:endParaRPr kumimoji="0" lang="hr-HR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Primjeri projekata: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5"/>
              </a:rPr>
              <a:t>LIFE23-CET-REFINEE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6"/>
              </a:rPr>
              <a:t>LIFE23-CET-DeliverEEM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7"/>
              </a:rPr>
              <a:t>LIFE23-CET-BanPER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8"/>
              </a:rPr>
              <a:t>LIFE23-CET-Scaling-Super-Heero</a:t>
            </a: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5A55A639-C8C9-2208-9D14-1250392C0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52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FA3094-88FA-4F79-4295-C60CA859A9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8782" y="4057328"/>
            <a:ext cx="2881885" cy="2040845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41030676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9" y="284202"/>
            <a:ext cx="934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ENERPOV</a:t>
            </a:r>
            <a:r>
              <a:rPr lang="pl-PL" sz="24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- Ublažavanje energetskog siromaštva kućanstava u Europi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179699" y="745868"/>
            <a:ext cx="9280441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 o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lang="en-GB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 po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1.75 mil EUR,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ukupan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6 mil EUR</a:t>
            </a:r>
          </a:p>
          <a:p>
            <a:endParaRPr lang="en-GB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Projektne aktivnosti bi trebale doprinijeti ublažavanju energetskog siromaštva i nadograditi se na alate, pokazatelje i resurse postojećih inicijativa. </a:t>
            </a: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Prijavitelj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odabire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maksimalno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2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A: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Politička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koordinacijska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podrška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javnim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tijelima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dionicima</a:t>
            </a: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B: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Potpora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obnovu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stambenih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višestambenih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zgrada</a:t>
            </a:r>
            <a:endParaRPr lang="en-GB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Primjeri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projekata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5"/>
              </a:rPr>
              <a:t>LIFE22-CET-ComActivate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6"/>
              </a:rPr>
              <a:t>LIFE22-CET-LIFE-ReHABITA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7"/>
              </a:rPr>
              <a:t>LIFE22-CET-CEESEN-BENDER</a:t>
            </a:r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endParaRPr lang="en-GB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endParaRPr lang="en-GB" sz="20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en-GB" sz="24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en-GB" sz="24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endParaRPr lang="en-GB" sz="24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indent="-342900">
              <a:buFontTx/>
              <a:buChar char="-"/>
            </a:pPr>
            <a:endParaRPr lang="hr-HR" sz="24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7D665CE-6381-FCD0-0526-28C61A2E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88" y="6242401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725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441789" y="186974"/>
            <a:ext cx="10096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ENERCOM - Usluge podrške za energetske zajednice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179699" y="1254764"/>
            <a:ext cx="1108284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po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1.75 mil EUR,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ukupan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7 mil EUR</a:t>
            </a: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Ova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tema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ima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cilj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uspostaviti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ili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proširiti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usluge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koje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podržavaju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uspostavu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rast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energetskih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zajednica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Korisne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poveznice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https://energy-communities-repository.ec.europa.eu/index_en</a:t>
            </a:r>
            <a:endParaRPr lang="en-US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https://energy-communities-repository.ec.europa.eu/energy-communities-repository-support/energy-communities-repository-toolbox-0_en</a:t>
            </a:r>
            <a:endParaRPr lang="en-US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000" dirty="0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Primjeri projekata: 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7"/>
              </a:rPr>
              <a:t>LIFE21-CET-ENERCOM-CONNECTHEAT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8"/>
              </a:rPr>
              <a:t>LIFE21-CET-ENERCOM-TANDEMS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  <a:hlinkClick r:id="rId9"/>
              </a:rPr>
              <a:t>LIFE21-CET-ENERCOM-JALON</a:t>
            </a:r>
            <a:r>
              <a:rPr lang="hr-HR" sz="2000" dirty="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000" dirty="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7D665CE-6381-FCD0-0526-28C61A2E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88" y="6242401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4391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521762" y="298845"/>
            <a:ext cx="934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BETTERRENO- Energetska učinovitost zgrada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7D665CE-6381-FCD0-0526-28C61A2E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88" y="6242401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06B74-5832-712E-BC10-4C065BB0CD9A}"/>
              </a:ext>
            </a:extLst>
          </p:cNvPr>
          <p:cNvSpPr txBox="1"/>
          <p:nvPr/>
        </p:nvSpPr>
        <p:spPr>
          <a:xfrm>
            <a:off x="252919" y="868977"/>
            <a:ext cx="969246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 o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kumimoji="0" lang="en-GB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 po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</a:t>
            </a:r>
            <a:r>
              <a:rPr lang="hr-HR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2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EUR,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ukupan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</a:t>
            </a:r>
            <a:r>
              <a:rPr kumimoji="0" lang="en-GB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6 mil EUR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r-HR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Tema doprinosi ciljevima Strategije vala obnoveza EU (</a:t>
            </a:r>
            <a:r>
              <a:rPr kumimoji="0" lang="hr-HR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EU Renovation Wave Strategy</a:t>
            </a:r>
            <a:r>
              <a:rPr kumimoji="0" lang="hr-H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) i EPBD direktive 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r-HR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A: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Poticanje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energetskih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obnova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konkurentnosti</a:t>
            </a:r>
            <a:endParaRPr kumimoji="0" lang="en-GB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1. Povećavanje stope obnove i ostvarenje napredka prema postizanju potpuno dekarboniziranog fonda zgrada s nultom emisijom do 2050. godine, kako je definirano u EPBD </a:t>
            </a:r>
            <a:r>
              <a:rPr lang="hr-HR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</a:t>
            </a:r>
            <a:r>
              <a:rPr kumimoji="0" lang="hr-HR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irektivi.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r-HR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2. Poboljšavanje kapaciteta i produktivnosti tvrtki u građevinskom sektoru kako bi se ostvario cilj dekarboniziranog fonda zgrada </a:t>
            </a:r>
            <a:endParaRPr kumimoji="0" lang="en-GB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r-HR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 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B.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Energetski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podaci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usluge</a:t>
            </a:r>
            <a:r>
              <a:rPr kumimoji="0" lang="en-GB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zgradarstvu</a:t>
            </a:r>
            <a:endParaRPr kumimoji="0" lang="hr-HR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endParaRPr kumimoji="0" lang="en-GB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644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9" y="284202"/>
            <a:ext cx="9343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DHC- Potpora centraliziranom grijanju i hlađenju 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E7D665CE-6381-FCD0-0526-28C61A2E3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088" y="6242401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06B74-5832-712E-BC10-4C065BB0CD9A}"/>
              </a:ext>
            </a:extLst>
          </p:cNvPr>
          <p:cNvSpPr txBox="1"/>
          <p:nvPr/>
        </p:nvSpPr>
        <p:spPr>
          <a:xfrm>
            <a:off x="278296" y="1133061"/>
            <a:ext cx="890297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 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 po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2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EUR,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ukupan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6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Prijavitelj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odabire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jedno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Rad s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operaterima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/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vlasnicima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postojećih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sustava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potrebna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tehnička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podrška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pripremu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investicijskih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planova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promjenu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goriva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postojećih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sustava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grijanja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sukladno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EED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modernizacija</a:t>
            </a: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Rad s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općinama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ili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relevantnim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ključnim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dionicima</a:t>
            </a: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razvoju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investicijskih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planova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nove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mreže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daljinskog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grijanja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/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ili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hlađenja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pod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uvjetom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da se u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potpunosti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temelje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obnovljivoj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energiji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ili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otpadnoj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toplini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s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posebnim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osvrtom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postojeće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zgrade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418145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8" y="284202"/>
            <a:ext cx="114027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BUILDSKILLS – BUILD UP Skills – Nacionalne platforme za vještine energetske učinkovitosti s ciljem prijelaza na čistu energiju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441789" y="1643865"/>
            <a:ext cx="1114061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Osnovno 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natječaju</a:t>
            </a:r>
            <a:endParaRPr lang="en-GB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rihvatljiv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prijavitelj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1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prihvat</a:t>
            </a:r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jive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zemlje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,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sufinanciranje po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projektu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od 1,5 mil EUR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kupan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iznos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za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navedenu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temu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je : 6 mil EUR</a:t>
            </a:r>
          </a:p>
          <a:p>
            <a:endParaRPr lang="hr-HR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Područje</a:t>
            </a:r>
            <a:r>
              <a:rPr lang="en-GB" sz="2000" b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A: </a:t>
            </a:r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Podrška</a:t>
            </a:r>
            <a:r>
              <a:rPr lang="en-GB" sz="2000" b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radu</a:t>
            </a:r>
            <a:r>
              <a:rPr lang="en-GB" sz="2000" b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postojećih</a:t>
            </a:r>
            <a:r>
              <a:rPr lang="en-GB" sz="2000" b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nacionalnih</a:t>
            </a:r>
            <a:r>
              <a:rPr lang="en-GB" sz="2000" b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platformi</a:t>
            </a:r>
            <a:r>
              <a:rPr lang="en-GB" sz="2000" b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b="1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vještina</a:t>
            </a:r>
            <a:endParaRPr lang="hr-HR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Za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zemlje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koje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ispunjavaju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uvjete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u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kojima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nacionalna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platforma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već</a:t>
            </a:r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en-GB" sz="2000" err="1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funkcionira</a:t>
            </a:r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 (HR)</a:t>
            </a:r>
            <a:endParaRPr lang="en-GB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hr-HR" sz="2000" b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Područje </a:t>
            </a:r>
            <a:r>
              <a:rPr lang="en-US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B</a:t>
            </a:r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: Područje B: (Ponovno) uspostavljanje nacionalnih platformi vještina</a:t>
            </a:r>
            <a:endParaRPr lang="en-US" sz="2000" i="1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endParaRPr lang="hr-HR" sz="20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r>
              <a:rPr lang="hr-HR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Korisne poveznice: </a:t>
            </a:r>
          </a:p>
          <a:p>
            <a:r>
              <a:rPr lang="en-GB" sz="200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https://build-up.ec.europa.eu/en/resources-and-tools/tools/build-skills-advisor-app-easy-tool-professional-trainings</a:t>
            </a:r>
          </a:p>
          <a:p>
            <a:endParaRPr lang="en-GB" sz="14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2F127D6-DFCC-9BA0-F5F4-3DE2D0DC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057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97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905F5E31-3C21-EF44-FA9B-577BC18142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9" name="Slika 6">
            <a:extLst>
              <a:ext uri="{FF2B5EF4-FFF2-40B4-BE49-F238E27FC236}">
                <a16:creationId xmlns:a16="http://schemas.microsoft.com/office/drawing/2014/main" id="{EF835A03-0180-2D9E-CB19-B52EA69C9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ABDC27-414B-B392-8113-07414C9F2520}"/>
              </a:ext>
            </a:extLst>
          </p:cNvPr>
          <p:cNvSpPr txBox="1"/>
          <p:nvPr/>
        </p:nvSpPr>
        <p:spPr>
          <a:xfrm>
            <a:off x="179698" y="284202"/>
            <a:ext cx="11402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INDUSTRY - Potpora prijelazu na čistu energiju europskog poslovnog sektora i industrije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05A37A-647E-B7F0-DFF3-C923D06B29A3}"/>
              </a:ext>
            </a:extLst>
          </p:cNvPr>
          <p:cNvSpPr txBox="1"/>
          <p:nvPr/>
        </p:nvSpPr>
        <p:spPr>
          <a:xfrm>
            <a:off x="357809" y="1361419"/>
            <a:ext cx="9017100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Osnovno o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natječaju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</a:p>
          <a:p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minimalno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partnera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3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različite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prihvatljive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zemlje</a:t>
            </a:r>
            <a:endParaRPr lang="en-GB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sufinanciranje po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projektu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iznosu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do: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2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mil EUR,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ukupan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iznos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: </a:t>
            </a:r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9 mil </a:t>
            </a:r>
            <a:r>
              <a:rPr lang="en-GB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EUR</a:t>
            </a:r>
          </a:p>
          <a:p>
            <a:endParaRPr lang="hr-HR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hr-HR" sz="2000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Opći cilj ove teme je podržati prijelaz na čistu energiju i dekarbonizaciju industrije/ proizvodnog sektora</a:t>
            </a:r>
          </a:p>
          <a:p>
            <a:endParaRPr lang="hr-HR" sz="2000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A: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Suradnja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između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industrijskih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sektora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pružatelja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tehnologije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za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optimizaciju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i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primjenu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tehnologije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čiste</a:t>
            </a:r>
            <a:r>
              <a:rPr lang="en-GB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en-GB" sz="2000" b="1" err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energije</a:t>
            </a:r>
            <a:endParaRPr lang="en-GB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endParaRPr lang="en-US" sz="2000" b="1"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  <a:p>
            <a:r>
              <a:rPr lang="sv-SE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Područje B: Energetska suradnja među in</a:t>
            </a:r>
            <a:r>
              <a:rPr lang="hr-HR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dustrijskim sektorima</a:t>
            </a:r>
            <a:r>
              <a:rPr lang="sv-SE" sz="2000" b="1"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  <a:t> u blizini radi poticanja čiste, pristupačne i održive upotrebe energije</a:t>
            </a:r>
          </a:p>
          <a:p>
            <a:endParaRPr lang="en-GB" sz="1400" b="1">
              <a:solidFill>
                <a:schemeClr val="bg1"/>
              </a:solidFill>
              <a:latin typeface="Calibri Light" panose="020F0302020204030204" pitchFamily="34" charset="0"/>
              <a:ea typeface="Verdan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E2F127D6-DFCC-9BA0-F5F4-3DE2D0DC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057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27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31080-3CC3-F837-E5A8-B16B065CA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504F2-1B31-CC04-95D1-0B6C39B73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hr-HR">
                <a:solidFill>
                  <a:schemeClr val="tx2">
                    <a:lumMod val="75000"/>
                    <a:lumOff val="25000"/>
                  </a:schemeClr>
                </a:solidFill>
              </a:rPr>
              <a:t>Teme natječaja pregled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AA118E-7805-4FD8-5184-553FA0F10E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4589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80EAE38-82FE-6140-3C79-6A8A0B733899}"/>
              </a:ext>
            </a:extLst>
          </p:cNvPr>
          <p:cNvSpPr txBox="1">
            <a:spLocks/>
          </p:cNvSpPr>
          <p:nvPr/>
        </p:nvSpPr>
        <p:spPr>
          <a:xfrm>
            <a:off x="838200" y="51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LIFE 4 </a:t>
            </a:r>
            <a:r>
              <a:rPr kumimoji="0" lang="en-GB" sz="4400" b="1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potprograma</a:t>
            </a:r>
            <a:endParaRPr kumimoji="0" lang="hr-HR" sz="4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376D4773-5781-6611-8066-DE2109A89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55" y="1160897"/>
            <a:ext cx="1221658" cy="4477903"/>
          </a:xfrm>
          <a:prstGeom prst="rect">
            <a:avLst/>
          </a:prstGeom>
        </p:spPr>
      </p:pic>
      <p:sp>
        <p:nvSpPr>
          <p:cNvPr id="10" name="TekstniOkvir 14">
            <a:extLst>
              <a:ext uri="{FF2B5EF4-FFF2-40B4-BE49-F238E27FC236}">
                <a16:creationId xmlns:a16="http://schemas.microsoft.com/office/drawing/2014/main" id="{B34A0654-EADC-78F5-206F-AF619E5E24CC}"/>
              </a:ext>
            </a:extLst>
          </p:cNvPr>
          <p:cNvSpPr txBox="1"/>
          <p:nvPr/>
        </p:nvSpPr>
        <p:spPr>
          <a:xfrm>
            <a:off x="1921311" y="1160897"/>
            <a:ext cx="6289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err="1">
                <a:solidFill>
                  <a:srgbClr val="70AD47"/>
                </a:solidFill>
                <a:latin typeface="Calibri" panose="020F0502020204030204"/>
              </a:rPr>
              <a:t>Priroda</a:t>
            </a:r>
            <a:r>
              <a:rPr lang="en-GB" sz="2400" b="1">
                <a:solidFill>
                  <a:srgbClr val="70AD47"/>
                </a:solidFill>
                <a:latin typeface="Calibri" panose="020F0502020204030204"/>
              </a:rPr>
              <a:t> </a:t>
            </a:r>
            <a:r>
              <a:rPr lang="en-GB" sz="2400" b="1" err="1">
                <a:solidFill>
                  <a:srgbClr val="70AD47"/>
                </a:solidFill>
                <a:latin typeface="Calibri" panose="020F0502020204030204"/>
              </a:rPr>
              <a:t>i</a:t>
            </a:r>
            <a:r>
              <a:rPr lang="en-GB" sz="2400" b="1">
                <a:solidFill>
                  <a:srgbClr val="70AD47"/>
                </a:solidFill>
                <a:latin typeface="Calibri" panose="020F0502020204030204"/>
              </a:rPr>
              <a:t> </a:t>
            </a:r>
            <a:r>
              <a:rPr lang="en-GB" sz="2400" b="1" err="1">
                <a:solidFill>
                  <a:srgbClr val="70AD47"/>
                </a:solidFill>
                <a:latin typeface="Calibri" panose="020F0502020204030204"/>
              </a:rPr>
              <a:t>bioraznolikost</a:t>
            </a:r>
            <a:endParaRPr lang="en-GB" sz="2400" b="1">
              <a:solidFill>
                <a:srgbClr val="70AD47"/>
              </a:solidFill>
              <a:latin typeface="Calibri" panose="020F0502020204030204"/>
            </a:endParaRPr>
          </a:p>
          <a:p>
            <a:r>
              <a:rPr lang="hr-HR">
                <a:solidFill>
                  <a:prstClr val="black"/>
                </a:solidFill>
                <a:latin typeface="Calibri" panose="020F0502020204030204"/>
              </a:rPr>
              <a:t>zaštit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lang="hr-HR">
                <a:solidFill>
                  <a:prstClr val="black"/>
                </a:solidFill>
                <a:latin typeface="Calibri" panose="020F0502020204030204"/>
              </a:rPr>
              <a:t> i obnov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lang="hr-HR">
                <a:solidFill>
                  <a:prstClr val="black"/>
                </a:solidFill>
                <a:latin typeface="Calibri" panose="020F0502020204030204"/>
              </a:rPr>
              <a:t> prirod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hr-HR">
                <a:solidFill>
                  <a:prstClr val="black"/>
                </a:solidFill>
                <a:latin typeface="Calibri" panose="020F0502020204030204"/>
              </a:rPr>
              <a:t> u Europi </a:t>
            </a:r>
            <a:r>
              <a:rPr lang="en-GB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GB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>
                <a:solidFill>
                  <a:prstClr val="black"/>
                </a:solidFill>
                <a:latin typeface="Calibri" panose="020F0502020204030204"/>
              </a:rPr>
              <a:t>zaust</a:t>
            </a:r>
            <a:r>
              <a:rPr lang="en-US" err="1">
                <a:solidFill>
                  <a:prstClr val="black"/>
                </a:solidFill>
                <a:latin typeface="Calibri" panose="020F0502020204030204"/>
              </a:rPr>
              <a:t>avljanje</a:t>
            </a:r>
            <a:r>
              <a:rPr lang="hr-HR">
                <a:solidFill>
                  <a:prstClr val="black"/>
                </a:solidFill>
                <a:latin typeface="Calibri" panose="020F0502020204030204"/>
              </a:rPr>
              <a:t> gubitk</a:t>
            </a:r>
            <a:r>
              <a:rPr lang="en-US">
                <a:solidFill>
                  <a:prstClr val="black"/>
                </a:solidFill>
                <a:latin typeface="Calibri" panose="020F0502020204030204"/>
              </a:rPr>
              <a:t>a</a:t>
            </a:r>
            <a:r>
              <a:rPr lang="hr-HR">
                <a:solidFill>
                  <a:prstClr val="black"/>
                </a:solidFill>
                <a:latin typeface="Calibri" panose="020F0502020204030204"/>
              </a:rPr>
              <a:t> bioraznolikosti</a:t>
            </a:r>
          </a:p>
        </p:txBody>
      </p:sp>
      <p:sp>
        <p:nvSpPr>
          <p:cNvPr id="11" name="TekstniOkvir 15">
            <a:extLst>
              <a:ext uri="{FF2B5EF4-FFF2-40B4-BE49-F238E27FC236}">
                <a16:creationId xmlns:a16="http://schemas.microsoft.com/office/drawing/2014/main" id="{25EE3AE2-B373-FAB6-4695-D263B7669A27}"/>
              </a:ext>
            </a:extLst>
          </p:cNvPr>
          <p:cNvSpPr txBox="1"/>
          <p:nvPr/>
        </p:nvSpPr>
        <p:spPr>
          <a:xfrm>
            <a:off x="1905149" y="3403532"/>
            <a:ext cx="74582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err="1">
                <a:solidFill>
                  <a:srgbClr val="ED7D31"/>
                </a:solidFill>
                <a:latin typeface="Calibri" panose="020F0502020204030204"/>
              </a:rPr>
              <a:t>Ublažavanje</a:t>
            </a:r>
            <a:r>
              <a:rPr lang="en-GB" sz="2400" b="1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en-GB" sz="2400" b="1" err="1">
                <a:solidFill>
                  <a:srgbClr val="ED7D31"/>
                </a:solidFill>
                <a:latin typeface="Calibri" panose="020F0502020204030204"/>
              </a:rPr>
              <a:t>klimatskih</a:t>
            </a:r>
            <a:r>
              <a:rPr lang="en-GB" sz="2400" b="1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en-GB" sz="2400" b="1" err="1">
                <a:solidFill>
                  <a:srgbClr val="ED7D31"/>
                </a:solidFill>
                <a:latin typeface="Calibri" panose="020F0502020204030204"/>
              </a:rPr>
              <a:t>promjena</a:t>
            </a:r>
            <a:r>
              <a:rPr lang="en-GB" sz="2400" b="1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en-GB" sz="2400" b="1" err="1">
                <a:solidFill>
                  <a:srgbClr val="ED7D31"/>
                </a:solidFill>
                <a:latin typeface="Calibri" panose="020F0502020204030204"/>
              </a:rPr>
              <a:t>i</a:t>
            </a:r>
            <a:r>
              <a:rPr lang="en-GB" sz="2400" b="1">
                <a:solidFill>
                  <a:srgbClr val="ED7D31"/>
                </a:solidFill>
                <a:latin typeface="Calibri" panose="020F0502020204030204"/>
              </a:rPr>
              <a:t> </a:t>
            </a:r>
            <a:r>
              <a:rPr lang="en-GB" sz="2400" b="1" err="1">
                <a:solidFill>
                  <a:srgbClr val="ED7D31"/>
                </a:solidFill>
                <a:latin typeface="Calibri" panose="020F0502020204030204"/>
              </a:rPr>
              <a:t>prilagodba</a:t>
            </a:r>
            <a:endParaRPr lang="en-GB" sz="2400" b="1">
              <a:solidFill>
                <a:srgbClr val="ED7D31"/>
              </a:solidFill>
              <a:latin typeface="Calibri" panose="020F0502020204030204"/>
            </a:endParaRPr>
          </a:p>
          <a:p>
            <a:r>
              <a:rPr lang="hr-HR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podupiranje </a:t>
            </a:r>
            <a:r>
              <a:rPr lang="hr-HR" b="1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provedbe okvira </a:t>
            </a:r>
            <a:r>
              <a:rPr lang="en-GB" b="1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EU </a:t>
            </a:r>
            <a:r>
              <a:rPr lang="hr-HR" b="1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energetske i klimatske politike</a:t>
            </a:r>
            <a:r>
              <a:rPr lang="hr-HR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, cilja EU o klimatskoj neutralnosti do 2050. i nove strategije EU o </a:t>
            </a:r>
            <a:r>
              <a:rPr lang="hr-HR" b="1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prilagodbi klimatskim promjenama</a:t>
            </a:r>
            <a:r>
              <a:rPr lang="hr-HR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hr-HR" kern="100">
              <a:solidFill>
                <a:prstClr val="black"/>
              </a:solidFill>
              <a:highlight>
                <a:srgbClr val="FFFFFF"/>
              </a:highlight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kstniOkvir 16">
            <a:extLst>
              <a:ext uri="{FF2B5EF4-FFF2-40B4-BE49-F238E27FC236}">
                <a16:creationId xmlns:a16="http://schemas.microsoft.com/office/drawing/2014/main" id="{79CF9CFB-36B5-96EA-6553-256102B9A772}"/>
              </a:ext>
            </a:extLst>
          </p:cNvPr>
          <p:cNvSpPr txBox="1"/>
          <p:nvPr/>
        </p:nvSpPr>
        <p:spPr>
          <a:xfrm>
            <a:off x="1921311" y="2278968"/>
            <a:ext cx="7294269" cy="1054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4472C4"/>
                </a:solidFill>
                <a:latin typeface="Calibri" panose="020F0502020204030204"/>
              </a:rPr>
              <a:t>Kružno</a:t>
            </a:r>
            <a:r>
              <a:rPr lang="en-GB" sz="2400" b="1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en-GB" sz="2400" b="1" dirty="0" err="1">
                <a:solidFill>
                  <a:srgbClr val="4472C4"/>
                </a:solidFill>
                <a:latin typeface="Calibri" panose="020F0502020204030204"/>
              </a:rPr>
              <a:t>gospodarstvo</a:t>
            </a:r>
            <a:r>
              <a:rPr lang="en-GB" sz="2400" b="1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en-GB" sz="2400" b="1" dirty="0" err="1">
                <a:solidFill>
                  <a:srgbClr val="4472C4"/>
                </a:solidFill>
                <a:latin typeface="Calibri" panose="020F0502020204030204"/>
              </a:rPr>
              <a:t>i</a:t>
            </a:r>
            <a:r>
              <a:rPr lang="en-GB" sz="2400" b="1" dirty="0">
                <a:solidFill>
                  <a:srgbClr val="4472C4"/>
                </a:solidFill>
                <a:latin typeface="Calibri" panose="020F0502020204030204"/>
              </a:rPr>
              <a:t> </a:t>
            </a:r>
            <a:r>
              <a:rPr lang="hr-HR" sz="2400" b="1" dirty="0">
                <a:solidFill>
                  <a:srgbClr val="4472C4"/>
                </a:solidFill>
                <a:latin typeface="Calibri" panose="020F0502020204030204"/>
              </a:rPr>
              <a:t>nulta stopa onečišćenja</a:t>
            </a:r>
            <a:r>
              <a:rPr lang="en-GB" sz="2400" b="1" dirty="0">
                <a:solidFill>
                  <a:srgbClr val="4472C4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10000"/>
              </a:lnSpc>
              <a:spcAft>
                <a:spcPts val="800"/>
              </a:spcAft>
            </a:pPr>
            <a:r>
              <a:rPr lang="hr-HR" kern="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podupiranje prijelaza na </a:t>
            </a:r>
            <a:r>
              <a:rPr lang="hr-HR" b="1" kern="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kružno gospodarstvo</a:t>
            </a:r>
            <a:r>
              <a:rPr lang="hr-HR" kern="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te zaštite i </a:t>
            </a:r>
            <a:r>
              <a:rPr lang="hr-HR" b="1" kern="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poboljšanja kvalitete prirodnih resursa</a:t>
            </a:r>
            <a:r>
              <a:rPr lang="hr-HR" kern="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ea typeface="Times New Roman" panose="02020603050405020304" pitchFamily="18" charset="0"/>
                <a:cs typeface="Arial" panose="020B0604020202020204" pitchFamily="34" charset="0"/>
              </a:rPr>
              <a:t> EU, uključujući zrak, tlo i vodu</a:t>
            </a:r>
            <a:endParaRPr lang="hr-HR" kern="100" dirty="0">
              <a:solidFill>
                <a:prstClr val="black"/>
              </a:solidFill>
              <a:highlight>
                <a:srgbClr val="FFFFFF"/>
              </a:highlight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kstniOkvir 17">
            <a:extLst>
              <a:ext uri="{FF2B5EF4-FFF2-40B4-BE49-F238E27FC236}">
                <a16:creationId xmlns:a16="http://schemas.microsoft.com/office/drawing/2014/main" id="{4BDC5210-5D1E-0FFE-C8F6-44310E6ACF17}"/>
              </a:ext>
            </a:extLst>
          </p:cNvPr>
          <p:cNvSpPr txBox="1"/>
          <p:nvPr/>
        </p:nvSpPr>
        <p:spPr>
          <a:xfrm>
            <a:off x="1921311" y="4632091"/>
            <a:ext cx="66269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FFC000"/>
                </a:solidFill>
                <a:latin typeface="Calibri" panose="020F0502020204030204"/>
              </a:rPr>
              <a:t>Prijelaz na čistu energiju</a:t>
            </a:r>
          </a:p>
          <a:p>
            <a:r>
              <a:rPr lang="hr-HR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cs typeface="Arial" panose="020B0604020202020204" pitchFamily="34" charset="0"/>
              </a:rPr>
              <a:t>izgradnj</a:t>
            </a:r>
            <a:r>
              <a:rPr lang="en-GB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cs typeface="Arial" panose="020B0604020202020204" pitchFamily="34" charset="0"/>
              </a:rPr>
              <a:t>a</a:t>
            </a:r>
            <a:r>
              <a:rPr lang="hr-HR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cs typeface="Arial" panose="020B0604020202020204" pitchFamily="34" charset="0"/>
              </a:rPr>
              <a:t> kapaciteta, poticanje ulaganja i podršk</a:t>
            </a:r>
            <a:r>
              <a:rPr lang="en-GB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cs typeface="Arial" panose="020B0604020202020204" pitchFamily="34" charset="0"/>
              </a:rPr>
              <a:t>a</a:t>
            </a:r>
            <a:r>
              <a:rPr lang="hr-HR" kern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/>
                <a:cs typeface="Arial" panose="020B0604020202020204" pitchFamily="34" charset="0"/>
              </a:rPr>
              <a:t> provedbe politika usmjerenih na energetsku učinkovitost i obnovljive izvore energije</a:t>
            </a:r>
          </a:p>
          <a:p>
            <a:endParaRPr lang="hr-HR" sz="2400" b="1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440A4BA-593E-E584-42A9-1C78B0703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674" y="63057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305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00427F-D8DD-24D8-53CF-A9671CD1EA84}"/>
              </a:ext>
            </a:extLst>
          </p:cNvPr>
          <p:cNvSpPr txBox="1">
            <a:spLocks/>
          </p:cNvSpPr>
          <p:nvPr/>
        </p:nvSpPr>
        <p:spPr>
          <a:xfrm>
            <a:off x="342900" y="-54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Proučiti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prije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početka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prijave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2649F-9009-2696-D8D9-41A20138E197}"/>
              </a:ext>
            </a:extLst>
          </p:cNvPr>
          <p:cNvSpPr txBox="1">
            <a:spLocks/>
          </p:cNvSpPr>
          <p:nvPr/>
        </p:nvSpPr>
        <p:spPr>
          <a:xfrm>
            <a:off x="967373" y="1133301"/>
            <a:ext cx="8053433" cy="480180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Primjeri LIFE projekata –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Dashboard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Primjeri LIFE Projekata - </a:t>
            </a:r>
            <a:r>
              <a:rPr lang="hr-HR" sz="20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LIFE Public Database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r-HR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sz="2000" dirty="0">
                <a:solidFill>
                  <a:prstClr val="black"/>
                </a:solidFill>
                <a:latin typeface="Aptos" panose="02110004020202020204"/>
                <a:hlinkClick r:id="rId7"/>
              </a:rPr>
              <a:t>Funding and Tenders Portal</a:t>
            </a:r>
            <a:endParaRPr lang="hr-HR" sz="2000" dirty="0">
              <a:solidFill>
                <a:prstClr val="black"/>
              </a:solidFill>
              <a:latin typeface="Aptos" panose="02110004020202020204"/>
            </a:endParaRPr>
          </a:p>
          <a:p>
            <a:pPr lvl="1"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/>
              </a:rPr>
              <a:t>Funding and Tenders portal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8"/>
              </a:rPr>
              <a:t>Online+Manual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hr-HR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LIFE 2025 CET FAQs</a:t>
            </a:r>
            <a:endParaRPr lang="hr-HR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hr-HR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Obrazac za prijavu LIFE-sap-oag_en.pdf</a:t>
            </a:r>
            <a:endParaRPr lang="hr-HR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en-US" sz="2000" b="0" i="0" u="sng" dirty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11"/>
              </a:rPr>
              <a:t>LIFE Multiannual Work </a:t>
            </a:r>
            <a:r>
              <a:rPr lang="en-US" sz="2000" b="0" i="0" u="sng" dirty="0" err="1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11"/>
              </a:rPr>
              <a:t>Programme</a:t>
            </a:r>
            <a:r>
              <a:rPr lang="en-US" sz="2000" b="0" i="0" u="sng" dirty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11"/>
              </a:rPr>
              <a:t> 2025-2027</a:t>
            </a:r>
            <a:endParaRPr lang="hr-HR" sz="2000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defRPr/>
            </a:pPr>
            <a:r>
              <a:rPr lang="en-US" sz="2000" b="0" i="0" u="sng" dirty="0">
                <a:solidFill>
                  <a:srgbClr val="004494"/>
                </a:solidFill>
                <a:effectLst/>
                <a:latin typeface="Arial" panose="020B0604020202020204" pitchFamily="34" charset="0"/>
                <a:hlinkClick r:id="rId12"/>
              </a:rPr>
              <a:t>EU Grants AGA — Annotated Model Grant Agreement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sz="1600" b="0" i="0" u="sng" dirty="0">
                <a:solidFill>
                  <a:srgbClr val="0000FF"/>
                </a:solidFill>
                <a:effectLst/>
                <a:latin typeface="Noto Sans" panose="020B0502040504020204" pitchFamily="34" charset="0"/>
                <a:hlinkClick r:id="rId13"/>
              </a:rPr>
              <a:t>LIFE Ugovor o dodjeli bespovratnih sredstava s objašnjenjima – neslužbeni prijevod</a:t>
            </a:r>
            <a:endParaRPr lang="hr-HR" sz="1600" b="0" i="0" u="sng" dirty="0">
              <a:solidFill>
                <a:srgbClr val="0000FF"/>
              </a:solidFill>
              <a:effectLst/>
              <a:latin typeface="Noto Sans" panose="020B050204050402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sz="1600" i="0" u="sng" dirty="0">
                <a:solidFill>
                  <a:srgbClr val="0000FF"/>
                </a:solidFill>
                <a:effectLst/>
                <a:latin typeface="Noto Sans" panose="020B0502040504020204" pitchFamily="34" charset="0"/>
                <a:hlinkClick r:id="rId14"/>
              </a:rPr>
              <a:t>Brošura LIFE CET projekti u Hrvatskoj 2021.-2022.</a:t>
            </a:r>
            <a:r>
              <a:rPr lang="hr-HR" sz="1600" i="0" dirty="0">
                <a:solidFill>
                  <a:srgbClr val="0000FF"/>
                </a:solidFill>
                <a:effectLst/>
                <a:latin typeface="Noto Sans" panose="020B0502040504020204" pitchFamily="34" charset="0"/>
              </a:rPr>
              <a:t> </a:t>
            </a:r>
            <a:endParaRPr lang="hr-HR" sz="2000" dirty="0">
              <a:hlinkClick r:id="rId15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hr-HR" sz="2000" dirty="0">
              <a:hlinkClick r:id="rId15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fr-FR" sz="2000" dirty="0">
                <a:hlinkClick r:id="rId15"/>
              </a:rPr>
              <a:t>CET sessions: EU Life Info Days 2025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CINEA -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Podrška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hlinkClick r:id="rId16"/>
              </a:rPr>
              <a:t>prijaviteljima</a:t>
            </a:r>
            <a:endParaRPr kumimoji="0" lang="hr-H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87BFE8-859D-0879-A26E-A6C89D64D277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8491478" y="735607"/>
            <a:ext cx="2991495" cy="2467149"/>
          </a:xfrm>
          <a:prstGeom prst="rect">
            <a:avLst/>
          </a:prstGeom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56DC39BA-634E-3F82-F5F3-B7A719D7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34944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4896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98A2880-762B-7ADB-4F0C-A63B134A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kern="12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Uloga</a:t>
            </a:r>
            <a:r>
              <a:rPr lang="en-US" sz="3200" b="1" kern="12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LIFE NCP</a:t>
            </a:r>
            <a:endParaRPr lang="en-US" sz="3200" kern="1200" dirty="0">
              <a:solidFill>
                <a:schemeClr val="tx2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495484-7A59-BEE3-E725-E5F5D3E4787B}"/>
              </a:ext>
            </a:extLst>
          </p:cNvPr>
          <p:cNvSpPr txBox="1">
            <a:spLocks/>
          </p:cNvSpPr>
          <p:nvPr/>
        </p:nvSpPr>
        <p:spPr>
          <a:xfrm>
            <a:off x="838200" y="1609356"/>
            <a:ext cx="56959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8" marR="0" lvl="0" indent="-1793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>
                <a:tab pos="180975" algn="l"/>
              </a:tabLst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ružanje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informacija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potencijalnim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prijaviteljima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o </a:t>
            </a: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uvjetima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mogućnostima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prijave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Program LIFE</a:t>
            </a:r>
          </a:p>
          <a:p>
            <a:pPr marL="179388" marR="0" lvl="0" indent="15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rganizacija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LIFE info dana,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radionica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sastanaka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potencijalnim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prijaviteljima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ciljanim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skupinama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radi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uspješnije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projektne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prijave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80975" marR="0" lvl="0" indent="-15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avanje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potpore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projektima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povezivanju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javnim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tijelima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je  to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potrebno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za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provedbu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projektnih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aktivnosti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179388" marR="0" lvl="0" indent="1588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ružanje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podrške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korisnicima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tekućih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u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promociji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diseminaciji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projektnih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rezultata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Grafika 13" descr="Information outline">
            <a:extLst>
              <a:ext uri="{FF2B5EF4-FFF2-40B4-BE49-F238E27FC236}">
                <a16:creationId xmlns:a16="http://schemas.microsoft.com/office/drawing/2014/main" id="{A4573BC4-4F1C-918E-ECAE-3C54384DC5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790" y="1646451"/>
            <a:ext cx="735290" cy="604208"/>
          </a:xfrm>
          <a:prstGeom prst="rect">
            <a:avLst/>
          </a:prstGeom>
        </p:spPr>
      </p:pic>
      <p:pic>
        <p:nvPicPr>
          <p:cNvPr id="7" name="Grafika 15" descr="Meeting outline">
            <a:extLst>
              <a:ext uri="{FF2B5EF4-FFF2-40B4-BE49-F238E27FC236}">
                <a16:creationId xmlns:a16="http://schemas.microsoft.com/office/drawing/2014/main" id="{45D1787A-8A1E-7274-9E62-0A878D0172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87790" y="2422691"/>
            <a:ext cx="708978" cy="708978"/>
          </a:xfrm>
          <a:prstGeom prst="rect">
            <a:avLst/>
          </a:prstGeom>
        </p:spPr>
      </p:pic>
      <p:pic>
        <p:nvPicPr>
          <p:cNvPr id="8" name="Grafika 14" descr="Handshake outline">
            <a:extLst>
              <a:ext uri="{FF2B5EF4-FFF2-40B4-BE49-F238E27FC236}">
                <a16:creationId xmlns:a16="http://schemas.microsoft.com/office/drawing/2014/main" id="{4D122450-6AAD-F664-BEF3-77CC5F8589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7854" y="3401116"/>
            <a:ext cx="708978" cy="708978"/>
          </a:xfrm>
          <a:prstGeom prst="rect">
            <a:avLst/>
          </a:prstGeom>
        </p:spPr>
      </p:pic>
      <p:pic>
        <p:nvPicPr>
          <p:cNvPr id="9" name="Grafika 16" descr="Cycle with people outline">
            <a:extLst>
              <a:ext uri="{FF2B5EF4-FFF2-40B4-BE49-F238E27FC236}">
                <a16:creationId xmlns:a16="http://schemas.microsoft.com/office/drawing/2014/main" id="{22C57465-D465-3EBE-C24A-C8D8D57527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0130" y="4430998"/>
            <a:ext cx="708977" cy="708977"/>
          </a:xfrm>
          <a:prstGeom prst="rect">
            <a:avLst/>
          </a:prstGeom>
        </p:spPr>
      </p:pic>
      <p:pic>
        <p:nvPicPr>
          <p:cNvPr id="12" name="Picture 11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EAE3C7EC-423A-703D-05C1-C4C7442AF0F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06" y="2040221"/>
            <a:ext cx="3150394" cy="2362796"/>
          </a:xfrm>
          <a:prstGeom prst="rect">
            <a:avLst/>
          </a:prstGeom>
          <a:ln>
            <a:noFill/>
          </a:ln>
          <a:effectLst>
            <a:glow rad="76200">
              <a:schemeClr val="bg1">
                <a:alpha val="55000"/>
              </a:schemeClr>
            </a:glow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B7EE6E-C33D-0CAB-FA3B-3317FDD1927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5818"/>
          <a:stretch/>
        </p:blipFill>
        <p:spPr>
          <a:xfrm>
            <a:off x="6848956" y="3659680"/>
            <a:ext cx="2192650" cy="1384373"/>
          </a:xfrm>
          <a:prstGeom prst="rect">
            <a:avLst/>
          </a:prstGeom>
          <a:ln>
            <a:noFill/>
          </a:ln>
          <a:effectLst>
            <a:glow rad="76200">
              <a:schemeClr val="bg1">
                <a:alpha val="55000"/>
              </a:schemeClr>
            </a:glow>
            <a:outerShdw blurRad="190500" algn="tl" rotWithShape="0">
              <a:schemeClr val="bg1">
                <a:alpha val="70000"/>
              </a:schemeClr>
            </a:outerShdw>
          </a:effectLst>
        </p:spPr>
      </p:pic>
      <p:pic>
        <p:nvPicPr>
          <p:cNvPr id="15" name="Picture 14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9F023385-7818-48CC-B77B-81DF87816E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606" y="4419566"/>
            <a:ext cx="3150395" cy="2364274"/>
          </a:xfrm>
          <a:prstGeom prst="rect">
            <a:avLst/>
          </a:prstGeom>
        </p:spPr>
      </p:pic>
      <p:pic>
        <p:nvPicPr>
          <p:cNvPr id="17" name="Picture 16" descr="A person standing in front of a podium&#10;&#10;AI-generated content may be incorrect.">
            <a:extLst>
              <a:ext uri="{FF2B5EF4-FFF2-40B4-BE49-F238E27FC236}">
                <a16:creationId xmlns:a16="http://schemas.microsoft.com/office/drawing/2014/main" id="{74A7D9DC-FF6A-5691-F33C-7244BF3A46F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772" y="0"/>
            <a:ext cx="2698228" cy="2023671"/>
          </a:xfrm>
          <a:prstGeom prst="rect">
            <a:avLst/>
          </a:prstGeom>
        </p:spPr>
      </p:pic>
      <p:pic>
        <p:nvPicPr>
          <p:cNvPr id="19" name="Picture 18" descr="A person standing at a podium&#10;&#10;AI-generated content may be incorrect.">
            <a:extLst>
              <a:ext uri="{FF2B5EF4-FFF2-40B4-BE49-F238E27FC236}">
                <a16:creationId xmlns:a16="http://schemas.microsoft.com/office/drawing/2014/main" id="{AB22D125-8D55-9F77-BCBA-41B12A04A3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5060602"/>
            <a:ext cx="3250406" cy="1775824"/>
          </a:xfrm>
          <a:prstGeom prst="rect">
            <a:avLst/>
          </a:prstGeom>
        </p:spPr>
      </p:pic>
      <p:pic>
        <p:nvPicPr>
          <p:cNvPr id="21" name="Picture 20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42E6F430-2C3F-0427-E67C-E97AED13F0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03"/>
          <a:stretch/>
        </p:blipFill>
        <p:spPr>
          <a:xfrm>
            <a:off x="6221873" y="21573"/>
            <a:ext cx="3250406" cy="1966062"/>
          </a:xfrm>
          <a:prstGeom prst="rect">
            <a:avLst/>
          </a:prstGeom>
        </p:spPr>
      </p:pic>
      <p:pic>
        <p:nvPicPr>
          <p:cNvPr id="23" name="Picture 2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A180EE0A-2E4D-FE3D-04B0-A1B65002D8D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956" y="2040221"/>
            <a:ext cx="2192650" cy="155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5312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ntact Us - Cumulations Technologies">
            <a:extLst>
              <a:ext uri="{FF2B5EF4-FFF2-40B4-BE49-F238E27FC236}">
                <a16:creationId xmlns:a16="http://schemas.microsoft.com/office/drawing/2014/main" id="{853815E1-2234-5FD7-DF2F-0C93A5E20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90" y="1"/>
            <a:ext cx="2992347" cy="296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B66B7C-9DEB-A080-0D93-E7F76393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19" y="0"/>
            <a:ext cx="4598668" cy="158370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KONTAKTI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BAA9B-D7AD-D418-8619-30AE15019A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877" y="2324912"/>
            <a:ext cx="9114817" cy="3307404"/>
          </a:xfrm>
        </p:spPr>
        <p:txBody>
          <a:bodyPr>
            <a:normAutofit/>
          </a:bodyPr>
          <a:lstStyle/>
          <a:p>
            <a:pPr algn="ctr"/>
            <a:r>
              <a:rPr lang="en-US" sz="2400">
                <a:ea typeface="Calibri" panose="020F0502020204030204" pitchFamily="34" charset="0"/>
              </a:rPr>
              <a:t>Web </a:t>
            </a:r>
            <a:r>
              <a:rPr lang="en-US" sz="2400" err="1">
                <a:ea typeface="Calibri" panose="020F0502020204030204" pitchFamily="34" charset="0"/>
              </a:rPr>
              <a:t>stranica</a:t>
            </a:r>
            <a:r>
              <a:rPr lang="en-US" sz="2400">
                <a:ea typeface="Calibri" panose="020F0502020204030204" pitchFamily="34" charset="0"/>
              </a:rPr>
              <a:t>: </a:t>
            </a:r>
            <a:r>
              <a:rPr lang="hr-HR" sz="2400" u="sng">
                <a:solidFill>
                  <a:srgbClr val="2E74B5"/>
                </a:solidFill>
                <a:effectLst/>
                <a:ea typeface="Calibri" panose="020F0502020204030204" pitchFamily="34" charset="0"/>
                <a:hlinkClick r:id="rId3"/>
              </a:rPr>
              <a:t>www.lifeprogramhrvatska.hr</a:t>
            </a:r>
            <a:endParaRPr lang="en-US" sz="2400" b="1" i="0">
              <a:solidFill>
                <a:srgbClr val="050505"/>
              </a:solidFill>
              <a:effectLst/>
            </a:endParaRPr>
          </a:p>
          <a:p>
            <a:pPr algn="ctr"/>
            <a:r>
              <a:rPr lang="en-US" sz="2400" i="0">
                <a:solidFill>
                  <a:srgbClr val="050505"/>
                </a:solidFill>
                <a:effectLst/>
              </a:rPr>
              <a:t>Facebook</a:t>
            </a:r>
            <a:r>
              <a:rPr lang="en-US" sz="2400" b="1" i="0">
                <a:solidFill>
                  <a:srgbClr val="050505"/>
                </a:solidFill>
                <a:effectLst/>
              </a:rPr>
              <a:t>: </a:t>
            </a:r>
            <a:r>
              <a:rPr lang="pl-PL" sz="2400" b="1" i="0">
                <a:solidFill>
                  <a:srgbClr val="050505"/>
                </a:solidFill>
                <a:effectLst/>
                <a:hlinkClick r:id="rId4"/>
              </a:rPr>
              <a:t>Program LIFE - HR Nacionalna kontakt točka</a:t>
            </a:r>
            <a:endParaRPr lang="pl-PL" sz="2400" b="1" i="0">
              <a:solidFill>
                <a:srgbClr val="050505"/>
              </a:solidFill>
              <a:effectLst/>
            </a:endParaRPr>
          </a:p>
          <a:p>
            <a:pPr algn="ctr"/>
            <a:r>
              <a:rPr lang="en-US" sz="2400">
                <a:ea typeface="Calibri" panose="020F0502020204030204" pitchFamily="34" charset="0"/>
              </a:rPr>
              <a:t>LinkedIn: </a:t>
            </a:r>
            <a:r>
              <a:rPr lang="pl-PL" sz="2400">
                <a:ea typeface="Calibri" panose="020F0502020204030204" pitchFamily="34" charset="0"/>
                <a:hlinkClick r:id="rId5"/>
              </a:rPr>
              <a:t>Program LIFE - HR Nacionalna kontakt točka</a:t>
            </a:r>
            <a:endParaRPr lang="en-US" sz="2400">
              <a:ea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2400">
              <a:ea typeface="Calibri" panose="020F0502020204030204" pitchFamily="34" charset="0"/>
            </a:endParaRPr>
          </a:p>
          <a:p>
            <a:pPr algn="ctr"/>
            <a:r>
              <a:rPr lang="en-US" sz="2400">
                <a:ea typeface="Calibri" panose="020F0502020204030204" pitchFamily="34" charset="0"/>
              </a:rPr>
              <a:t>E-mail:</a:t>
            </a:r>
          </a:p>
          <a:p>
            <a:pPr marL="0" indent="0" algn="ctr">
              <a:buNone/>
            </a:pPr>
            <a:r>
              <a:rPr lang="hr-HR" sz="2400" b="1">
                <a:solidFill>
                  <a:schemeClr val="accent6"/>
                </a:solidFill>
                <a:hlinkClick r:id="rId6"/>
              </a:rPr>
              <a:t>life@mzozt.hr</a:t>
            </a:r>
            <a:endParaRPr lang="hr-HR" sz="2400" b="1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hr-HR" sz="2400" b="1">
                <a:solidFill>
                  <a:schemeClr val="accent6"/>
                </a:solidFill>
                <a:hlinkClick r:id="rId7"/>
              </a:rPr>
              <a:t>nikolina.petkovicgregoric@mzozt.hr</a:t>
            </a:r>
            <a:endParaRPr lang="hr-HR" sz="2400" b="1">
              <a:solidFill>
                <a:schemeClr val="accent6"/>
              </a:solidFill>
            </a:endParaRPr>
          </a:p>
          <a:p>
            <a:pPr algn="ctr"/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234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85057-7C76-20CA-988B-ADA024E8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4400" b="1">
                <a:solidFill>
                  <a:schemeClr val="tx2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Verdana" panose="020B0604030504040204" pitchFamily="34" charset="0"/>
                <a:cs typeface="Calibri Light" panose="020F0302020204030204" pitchFamily="34" charset="0"/>
              </a:rPr>
            </a:br>
            <a:r>
              <a:rPr lang="hr-HR" sz="4400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Hvala na pažnji! </a:t>
            </a:r>
            <a:br>
              <a:rPr lang="hr-HR"/>
            </a:br>
            <a:endParaRPr lang="hr-HR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Content Placeholder 4" descr="Large skydiving group mid-air">
            <a:extLst>
              <a:ext uri="{FF2B5EF4-FFF2-40B4-BE49-F238E27FC236}">
                <a16:creationId xmlns:a16="http://schemas.microsoft.com/office/drawing/2014/main" id="{FD7FF272-8685-BDE6-C4AB-32F0F2CEC6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306" y="1825625"/>
            <a:ext cx="6533387" cy="4351338"/>
          </a:xfrm>
        </p:spPr>
      </p:pic>
    </p:spTree>
    <p:extLst>
      <p:ext uri="{BB962C8B-B14F-4D97-AF65-F5344CB8AC3E}">
        <p14:creationId xmlns:p14="http://schemas.microsoft.com/office/powerpoint/2010/main" val="1970487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1CBE55E-DB9D-0B03-DE25-EF6DB30A094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Vrste</a:t>
            </a:r>
            <a:r>
              <a:rPr kumimoji="0" lang="hr-HR" sz="4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</a:t>
            </a:r>
            <a:r>
              <a:rPr kumimoji="0" lang="hr-HR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projekata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5C892F5-C7A8-1063-5E12-82D40FCEE1E6}"/>
              </a:ext>
            </a:extLst>
          </p:cNvPr>
          <p:cNvSpPr txBox="1">
            <a:spLocks/>
          </p:cNvSpPr>
          <p:nvPr/>
        </p:nvSpPr>
        <p:spPr>
          <a:xfrm>
            <a:off x="718127" y="16906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Projekti standardnih djelovanja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hr-H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SAP</a:t>
            </a:r>
            <a:endParaRPr kumimoji="0" lang="hr-HR" sz="2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Strateški projekti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Strateški projekti za prirodu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SNAP</a:t>
            </a:r>
            <a:endParaRPr kumimoji="0" lang="hr-HR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Strateški integrirani projekti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SIP</a:t>
            </a: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(klima, vode, zrak, otpad)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Projekti tehničke pomoći </a:t>
            </a: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TA-PP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TA-R</a:t>
            </a: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Druga djelovanja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Djelovanja koordinacije i potpore 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(Coordination and Support Actions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CSA</a:t>
            </a:r>
            <a:r>
              <a:rPr kumimoji="0" lang="hr-HR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hr-HR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7000"/>
              </a:lnSpc>
              <a:spcBef>
                <a:spcPts val="50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5BD5285-4DAB-9DE0-03C4-3AAD5986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5379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38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A9B41-74E9-81C9-4F97-A1A16BBC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182" y="180355"/>
            <a:ext cx="10515600" cy="1325563"/>
          </a:xfrm>
        </p:spPr>
        <p:txBody>
          <a:bodyPr/>
          <a:lstStyle/>
          <a:p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Gdje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 se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može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odvijati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 LIFE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</a:rPr>
              <a:t>projekt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</a:rPr>
              <a:t>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F4CCF13-CE2D-3AEC-615A-E32059364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4230856"/>
              </p:ext>
            </p:extLst>
          </p:nvPr>
        </p:nvGraphicFramePr>
        <p:xfrm>
          <a:off x="681182" y="1412111"/>
          <a:ext cx="5527889" cy="44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DF7970A-0694-5800-3187-085BA44BD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3402" y="1348737"/>
            <a:ext cx="4787239" cy="374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5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409C68-DBDC-CCCA-5769-8515DFA70F23}"/>
              </a:ext>
            </a:extLst>
          </p:cNvPr>
          <p:cNvSpPr txBox="1">
            <a:spLocks/>
          </p:cNvSpPr>
          <p:nvPr/>
        </p:nvSpPr>
        <p:spPr>
          <a:xfrm>
            <a:off x="881130" y="4070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 </a:t>
            </a:r>
            <a:r>
              <a:rPr lang="hr-HR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prihvatljivi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err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prijavitelji</a:t>
            </a:r>
            <a:r>
              <a:rPr lang="en-US" b="1">
                <a:solidFill>
                  <a:schemeClr val="tx2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D262C-9F97-FF2C-25E8-21CAC63D800C}"/>
              </a:ext>
            </a:extLst>
          </p:cNvPr>
          <p:cNvSpPr txBox="1"/>
          <p:nvPr/>
        </p:nvSpPr>
        <p:spPr>
          <a:xfrm>
            <a:off x="787162" y="1576578"/>
            <a:ext cx="87719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US" sz="2400" b="1" err="1">
                <a:solidFill>
                  <a:prstClr val="black"/>
                </a:solidFill>
                <a:latin typeface="Calibri" panose="020F0502020204030204"/>
              </a:rPr>
              <a:t>ravn</a:t>
            </a:r>
            <a:r>
              <a:rPr lang="hr-HR" sz="2400" b="1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b="1" err="1">
                <a:solidFill>
                  <a:prstClr val="black"/>
                </a:solidFill>
                <a:latin typeface="Calibri" panose="020F0502020204030204"/>
              </a:rPr>
              <a:t>osob</a:t>
            </a:r>
            <a:r>
              <a:rPr lang="hr-HR" sz="2400" b="1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registriran</a:t>
            </a:r>
            <a:r>
              <a:rPr lang="hr-HR" sz="240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na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području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LIFE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prihvatljivih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zemalja</a:t>
            </a:r>
            <a:endParaRPr lang="en-US" sz="2400">
              <a:solidFill>
                <a:prstClr val="black"/>
              </a:solidFill>
              <a:latin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Javna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tijela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Privatne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r-HR" sz="2400">
                <a:solidFill>
                  <a:prstClr val="black"/>
                </a:solidFill>
                <a:latin typeface="Calibri" panose="020F0502020204030204"/>
              </a:rPr>
              <a:t>tvrtke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Neprofitne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organizacije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400" err="1">
                <a:solidFill>
                  <a:prstClr val="black"/>
                </a:solidFill>
                <a:latin typeface="Calibri" panose="020F0502020204030204"/>
              </a:rPr>
              <a:t>udruge</a:t>
            </a: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)</a:t>
            </a:r>
            <a:br>
              <a:rPr lang="en-US" sz="2400">
                <a:solidFill>
                  <a:prstClr val="black"/>
                </a:solidFill>
                <a:latin typeface="Calibri" panose="020F0502020204030204"/>
              </a:rPr>
            </a:br>
            <a:endParaRPr lang="en-US" sz="24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1564B-88D9-58EF-64EB-ADDF1CA70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5388" y="2176742"/>
            <a:ext cx="4687363" cy="2677656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91DCD78D-AB5E-2CC9-282A-E262B19E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1844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84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66B93438-EC6D-254C-6DDF-EEA57922D50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Slika 6">
            <a:extLst>
              <a:ext uri="{FF2B5EF4-FFF2-40B4-BE49-F238E27FC236}">
                <a16:creationId xmlns:a16="http://schemas.microsoft.com/office/drawing/2014/main" id="{C053A59F-2C6A-F9E5-F8E0-457AC2E4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403839E-6CAF-7417-1DBE-EFE5A084F627}"/>
              </a:ext>
            </a:extLst>
          </p:cNvPr>
          <p:cNvSpPr txBox="1">
            <a:spLocks/>
          </p:cNvSpPr>
          <p:nvPr/>
        </p:nvSpPr>
        <p:spPr>
          <a:xfrm>
            <a:off x="739878" y="3270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kumimoji="0" lang="hr-HR" sz="4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  <a:lumOff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topa EU sufinanciranja?</a:t>
            </a:r>
            <a:br>
              <a:rPr kumimoji="0" lang="hr-HR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endParaRPr kumimoji="0" lang="hr-HR" sz="4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2C1B8779-DD7F-C458-19F0-8C61D9E2FE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303677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C32D0B9-E5E1-467A-B375-9F8DA2F14E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498250"/>
              </p:ext>
            </p:extLst>
          </p:nvPr>
        </p:nvGraphicFramePr>
        <p:xfrm>
          <a:off x="697117" y="1430448"/>
          <a:ext cx="10656683" cy="437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7894">
                  <a:extLst>
                    <a:ext uri="{9D8B030D-6E8A-4147-A177-3AD203B41FA5}">
                      <a16:colId xmlns:a16="http://schemas.microsoft.com/office/drawing/2014/main" val="1058644663"/>
                    </a:ext>
                  </a:extLst>
                </a:gridCol>
                <a:gridCol w="2528789">
                  <a:extLst>
                    <a:ext uri="{9D8B030D-6E8A-4147-A177-3AD203B41FA5}">
                      <a16:colId xmlns:a16="http://schemas.microsoft.com/office/drawing/2014/main" val="2543354543"/>
                    </a:ext>
                  </a:extLst>
                </a:gridCol>
              </a:tblGrid>
              <a:tr h="809184">
                <a:tc>
                  <a:txBody>
                    <a:bodyPr/>
                    <a:lstStyle/>
                    <a:p>
                      <a:r>
                        <a:rPr lang="en-GB" sz="2400"/>
                        <a:t>LIFE </a:t>
                      </a:r>
                      <a:r>
                        <a:rPr lang="en-GB" sz="2400" err="1"/>
                        <a:t>projekti</a:t>
                      </a:r>
                      <a:endParaRPr lang="hr-H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Stopa sufinanciranja</a:t>
                      </a:r>
                      <a:endParaRPr lang="hr-H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97227"/>
                  </a:ext>
                </a:extLst>
              </a:tr>
              <a:tr h="540884">
                <a:tc>
                  <a:txBody>
                    <a:bodyPr/>
                    <a:lstStyle/>
                    <a:p>
                      <a:r>
                        <a:rPr lang="en-GB" sz="2400" b="1" err="1"/>
                        <a:t>Projekti</a:t>
                      </a:r>
                      <a:r>
                        <a:rPr lang="en-GB" sz="2400" b="1"/>
                        <a:t> </a:t>
                      </a:r>
                      <a:r>
                        <a:rPr lang="en-GB" sz="2400" b="1" err="1"/>
                        <a:t>standardnog</a:t>
                      </a:r>
                      <a:r>
                        <a:rPr lang="en-GB" sz="2400" b="1"/>
                        <a:t> </a:t>
                      </a:r>
                      <a:r>
                        <a:rPr lang="en-GB" sz="2400" b="1" err="1"/>
                        <a:t>djelovanja</a:t>
                      </a:r>
                      <a:r>
                        <a:rPr lang="en-GB" sz="2400" b="1"/>
                        <a:t> (SAP)</a:t>
                      </a:r>
                      <a:endParaRPr lang="hr-HR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/>
                        <a:t>60 %</a:t>
                      </a:r>
                      <a:endParaRPr lang="hr-HR" sz="2400" b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193465"/>
                  </a:ext>
                </a:extLst>
              </a:tr>
              <a:tr h="809184">
                <a:tc>
                  <a:txBody>
                    <a:bodyPr/>
                    <a:lstStyle/>
                    <a:p>
                      <a:pPr lvl="1"/>
                      <a:r>
                        <a:rPr lang="en-GB" sz="2400"/>
                        <a:t>  - SAP-PRIRODA: </a:t>
                      </a:r>
                      <a:r>
                        <a:rPr lang="en-GB" sz="2400" err="1"/>
                        <a:t>projekti</a:t>
                      </a:r>
                      <a:r>
                        <a:rPr lang="en-GB" sz="2400"/>
                        <a:t> </a:t>
                      </a:r>
                      <a:r>
                        <a:rPr lang="en-GB" sz="2400" err="1"/>
                        <a:t>usmjereni</a:t>
                      </a:r>
                      <a:r>
                        <a:rPr lang="en-GB" sz="2400"/>
                        <a:t> </a:t>
                      </a:r>
                      <a:r>
                        <a:rPr lang="en-GB" sz="2400" b="1" err="1"/>
                        <a:t>isključivo</a:t>
                      </a:r>
                      <a:r>
                        <a:rPr lang="en-GB" sz="2400"/>
                        <a:t> </a:t>
                      </a:r>
                      <a:r>
                        <a:rPr lang="en-GB" sz="2400" err="1"/>
                        <a:t>na</a:t>
                      </a:r>
                      <a:r>
                        <a:rPr lang="en-GB" sz="2400"/>
                        <a:t> </a:t>
                      </a:r>
                      <a:r>
                        <a:rPr lang="en-GB" sz="2400" err="1"/>
                        <a:t>prioritetna</a:t>
                      </a:r>
                      <a:r>
                        <a:rPr lang="en-GB" sz="2400"/>
                        <a:t> </a:t>
                      </a:r>
                      <a:r>
                        <a:rPr lang="en-GB" sz="2400" err="1"/>
                        <a:t>staništa</a:t>
                      </a:r>
                      <a:r>
                        <a:rPr lang="en-GB" sz="2400"/>
                        <a:t> </a:t>
                      </a:r>
                      <a:r>
                        <a:rPr lang="en-GB" sz="2400" err="1"/>
                        <a:t>i</a:t>
                      </a:r>
                      <a:r>
                        <a:rPr lang="en-GB" sz="2400"/>
                        <a:t>/</a:t>
                      </a:r>
                      <a:r>
                        <a:rPr lang="en-GB" sz="2400" err="1"/>
                        <a:t>ili</a:t>
                      </a:r>
                      <a:r>
                        <a:rPr lang="en-GB" sz="2400"/>
                        <a:t> v</a:t>
                      </a:r>
                      <a:r>
                        <a:rPr lang="hr-HR" sz="2400"/>
                        <a:t>rste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/>
                        <a:t>75 %</a:t>
                      </a:r>
                      <a:endParaRPr lang="hr-H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408924"/>
                  </a:ext>
                </a:extLst>
              </a:tr>
              <a:tr h="809184">
                <a:tc>
                  <a:txBody>
                    <a:bodyPr/>
                    <a:lstStyle/>
                    <a:p>
                      <a:r>
                        <a:rPr lang="en-GB" sz="2400" b="1"/>
                        <a:t>S</a:t>
                      </a:r>
                      <a:r>
                        <a:rPr lang="hr-HR" sz="2400" b="1"/>
                        <a:t>trateški prirodni i integrirani projekti</a:t>
                      </a:r>
                      <a:r>
                        <a:rPr lang="en-GB" sz="2400" b="1"/>
                        <a:t> (SIP/SNAP)</a:t>
                      </a:r>
                      <a:endParaRPr lang="hr-HR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/>
                        <a:t>60 %</a:t>
                      </a:r>
                      <a:endParaRPr lang="hr-HR" sz="2400" b="1"/>
                    </a:p>
                    <a:p>
                      <a:endParaRPr lang="hr-H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220248"/>
                  </a:ext>
                </a:extLst>
              </a:tr>
              <a:tr h="809184">
                <a:tc>
                  <a:txBody>
                    <a:bodyPr/>
                    <a:lstStyle/>
                    <a:p>
                      <a:r>
                        <a:rPr lang="hr-HR" sz="2400" b="1"/>
                        <a:t>Projekti tehničke pomoći (TA-PP i TA-R</a:t>
                      </a:r>
                      <a:r>
                        <a:rPr lang="en-GB" sz="2400" b="1"/>
                        <a:t>)</a:t>
                      </a:r>
                      <a:endParaRPr lang="hr-HR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/>
                        <a:t>60 %</a:t>
                      </a:r>
                      <a:endParaRPr lang="hr-HR" sz="2400"/>
                    </a:p>
                    <a:p>
                      <a:endParaRPr lang="hr-H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147240"/>
                  </a:ext>
                </a:extLst>
              </a:tr>
              <a:tr h="540884">
                <a:tc>
                  <a:txBody>
                    <a:bodyPr/>
                    <a:lstStyle/>
                    <a:p>
                      <a:r>
                        <a:rPr lang="hr-HR" sz="2400" b="1">
                          <a:solidFill>
                            <a:srgbClr val="FF0000"/>
                          </a:solidFill>
                        </a:rPr>
                        <a:t>CET - CSA – projekti potpore i koordinacije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>
                          <a:solidFill>
                            <a:srgbClr val="FF0000"/>
                          </a:solidFill>
                        </a:rPr>
                        <a:t>95 %</a:t>
                      </a:r>
                      <a:endParaRPr lang="hr-HR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0257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078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DBDBE-31FD-D395-7D96-D5F39C188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Kako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 se </a:t>
            </a:r>
            <a:r>
              <a:rPr lang="en-US" b="1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prijaviti</a:t>
            </a:r>
            <a:r>
              <a:rPr lang="en-US" b="1">
                <a:solidFill>
                  <a:schemeClr val="accent1">
                    <a:lumMod val="75000"/>
                  </a:schemeClr>
                </a:solidFill>
                <a:latin typeface="+mn-lt"/>
              </a:rPr>
              <a:t>?</a:t>
            </a:r>
          </a:p>
        </p:txBody>
      </p:sp>
      <p:pic>
        <p:nvPicPr>
          <p:cNvPr id="3" name="Slika 6">
            <a:extLst>
              <a:ext uri="{FF2B5EF4-FFF2-40B4-BE49-F238E27FC236}">
                <a16:creationId xmlns:a16="http://schemas.microsoft.com/office/drawing/2014/main" id="{93AA1F97-EFB2-E9F0-6971-3EB3E6AEB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9" y="6252340"/>
            <a:ext cx="684127" cy="49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a red green and blue design&#10;&#10;Description automatically generated">
            <a:extLst>
              <a:ext uri="{FF2B5EF4-FFF2-40B4-BE49-F238E27FC236}">
                <a16:creationId xmlns:a16="http://schemas.microsoft.com/office/drawing/2014/main" id="{7AD403DF-E41A-E04C-E450-3548821ACF8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54" y="6256557"/>
            <a:ext cx="466692" cy="47781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3FEBD49-5817-66BE-AE92-951857E1D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151" y="6268956"/>
            <a:ext cx="27241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099AFF-A2D0-0AB8-5787-B45BBDB247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929" y="1690688"/>
            <a:ext cx="8775290" cy="40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05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BEBD0F909D9A439333ACB67295CF91" ma:contentTypeVersion="14" ma:contentTypeDescription="Stvaranje novog dokumenta." ma:contentTypeScope="" ma:versionID="cba1c650c435e7feb9888ef55f110c00">
  <xsd:schema xmlns:xsd="http://www.w3.org/2001/XMLSchema" xmlns:xs="http://www.w3.org/2001/XMLSchema" xmlns:p="http://schemas.microsoft.com/office/2006/metadata/properties" xmlns:ns2="7b8df15f-7fbd-4a6f-86da-4c644315da6b" xmlns:ns3="7bcd58c4-1237-44a3-a98f-cb8fb1461117" targetNamespace="http://schemas.microsoft.com/office/2006/metadata/properties" ma:root="true" ma:fieldsID="a44f290f6f6476d4449fed1900662acc" ns2:_="" ns3:_="">
    <xsd:import namespace="7b8df15f-7fbd-4a6f-86da-4c644315da6b"/>
    <xsd:import namespace="7bcd58c4-1237-44a3-a98f-cb8fb14611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df15f-7fbd-4a6f-86da-4c644315da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Oznake slika" ma:readOnly="false" ma:fieldId="{5cf76f15-5ced-4ddc-b409-7134ff3c332f}" ma:taxonomyMulti="true" ma:sspId="6608d627-829f-4c60-a247-a46e3095a5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cd58c4-1237-44a3-a98f-cb8fb146111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14ab9b3-b945-462e-80cd-082e2ff05ad9}" ma:internalName="TaxCatchAll" ma:showField="CatchAllData" ma:web="7bcd58c4-1237-44a3-a98f-cb8fb14611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cd58c4-1237-44a3-a98f-cb8fb1461117" xsi:nil="true"/>
    <lcf76f155ced4ddcb4097134ff3c332f xmlns="7b8df15f-7fbd-4a6f-86da-4c644315da6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7B3726-4AFC-43DB-A0E4-A5DE2C5199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19AF4D-1F7B-4F62-85AF-E44BDA00BFC2}"/>
</file>

<file path=customXml/itemProps3.xml><?xml version="1.0" encoding="utf-8"?>
<ds:datastoreItem xmlns:ds="http://schemas.openxmlformats.org/officeDocument/2006/customXml" ds:itemID="{6A610838-407F-4A34-A252-3ADCABD4C636}">
  <ds:schemaRefs>
    <ds:schemaRef ds:uri="http://schemas.microsoft.com/office/2006/metadata/properties"/>
    <ds:schemaRef ds:uri="http://schemas.microsoft.com/office/infopath/2007/PartnerControls"/>
    <ds:schemaRef ds:uri="7bcd58c4-1237-44a3-a98f-cb8fb1461117"/>
    <ds:schemaRef ds:uri="7b8df15f-7fbd-4a6f-86da-4c644315da6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6168</Words>
  <Application>Microsoft Office PowerPoint</Application>
  <PresentationFormat>Widescreen</PresentationFormat>
  <Paragraphs>545</Paragraphs>
  <Slides>43</Slides>
  <Notes>42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Aptos</vt:lpstr>
      <vt:lpstr>Aptos Display</vt:lpstr>
      <vt:lpstr>Arial</vt:lpstr>
      <vt:lpstr>Calibri</vt:lpstr>
      <vt:lpstr>Calibri Light</vt:lpstr>
      <vt:lpstr>Courier New</vt:lpstr>
      <vt:lpstr>Noto Sans</vt:lpstr>
      <vt:lpstr>Wingdings</vt:lpstr>
      <vt:lpstr>Office Theme</vt:lpstr>
      <vt:lpstr>Office Theme</vt:lpstr>
      <vt:lpstr>Office Theme</vt:lpstr>
      <vt:lpstr>Office Theme</vt:lpstr>
      <vt:lpstr>1. srpnja 2025.</vt:lpstr>
      <vt:lpstr>Raspored događanja</vt:lpstr>
      <vt:lpstr>LIFE - Centralizirani EU program</vt:lpstr>
      <vt:lpstr>PowerPoint Presentation</vt:lpstr>
      <vt:lpstr>PowerPoint Presentation</vt:lpstr>
      <vt:lpstr>Gdje se može odvijati LIFE projekt?</vt:lpstr>
      <vt:lpstr>PowerPoint Presentation</vt:lpstr>
      <vt:lpstr>PowerPoint Presentation</vt:lpstr>
      <vt:lpstr>Kako se prijaviti?</vt:lpstr>
      <vt:lpstr>Gdje pronaći sve informacije?</vt:lpstr>
      <vt:lpstr>Format projektnog prijedloga</vt:lpstr>
      <vt:lpstr>Sadržaj opisnog dijela projektnog prijedloga – Obrazac B</vt:lpstr>
      <vt:lpstr>Najčešće greške</vt:lpstr>
      <vt:lpstr>Osnovni uvjeti prihvatljivosti</vt:lpstr>
      <vt:lpstr>Program LIFE – kriteriji za ocjenjivanje</vt:lpstr>
      <vt:lpstr>Učinci i indikatori (Impacts &amp; Indicators)</vt:lpstr>
      <vt:lpstr>PowerPoint Presentation</vt:lpstr>
      <vt:lpstr>Preporuke</vt:lpstr>
      <vt:lpstr> </vt:lpstr>
      <vt:lpstr>CET - Ukratko o pozivu</vt:lpstr>
      <vt:lpstr>CET – Djelovanja koordinacije i potpore (CSA)</vt:lpstr>
      <vt:lpstr> </vt:lpstr>
      <vt:lpstr>CET – Prioritetna područja</vt:lpstr>
      <vt:lpstr>Teme natječaja I.dio</vt:lpstr>
      <vt:lpstr>Teme natječaja II. dio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Teme natječaja pregled</vt:lpstr>
      <vt:lpstr>PowerPoint Presentation</vt:lpstr>
      <vt:lpstr>Uloga LIFE NCP</vt:lpstr>
      <vt:lpstr>KONTAKTI</vt:lpstr>
      <vt:lpstr> Hvala na pažnji!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Tihana Hrnjak</dc:creator>
  <cp:lastModifiedBy>Tihana Hrnjak</cp:lastModifiedBy>
  <cp:revision>7</cp:revision>
  <dcterms:created xsi:type="dcterms:W3CDTF">2025-06-12T11:55:31Z</dcterms:created>
  <dcterms:modified xsi:type="dcterms:W3CDTF">2025-07-01T11:47:17Z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0x010100FFBEBD0F909D9A439333ACB67295CF91</vt:lpwstr>
  </property>
  <property fmtid="{D5CDD505-2E9C-101B-9397-08002B2CF9AE}" pid="3" name="MediaServiceImageTags">
    <vt:lpwstr/>
  </property>
</Properties>
</file>