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99" r:id="rId3"/>
    <p:sldId id="258" r:id="rId4"/>
    <p:sldId id="298" r:id="rId5"/>
    <p:sldId id="259" r:id="rId6"/>
    <p:sldId id="260" r:id="rId7"/>
    <p:sldId id="261" r:id="rId8"/>
    <p:sldId id="262" r:id="rId9"/>
    <p:sldId id="263" r:id="rId10"/>
    <p:sldId id="265" r:id="rId11"/>
    <p:sldId id="276" r:id="rId12"/>
    <p:sldId id="303" r:id="rId13"/>
    <p:sldId id="279" r:id="rId14"/>
    <p:sldId id="325" r:id="rId15"/>
    <p:sldId id="305" r:id="rId16"/>
    <p:sldId id="307" r:id="rId17"/>
    <p:sldId id="309" r:id="rId18"/>
    <p:sldId id="310" r:id="rId19"/>
    <p:sldId id="311" r:id="rId20"/>
    <p:sldId id="312" r:id="rId21"/>
    <p:sldId id="313" r:id="rId22"/>
    <p:sldId id="300" r:id="rId23"/>
    <p:sldId id="302" r:id="rId24"/>
    <p:sldId id="314" r:id="rId25"/>
    <p:sldId id="316" r:id="rId26"/>
    <p:sldId id="315" r:id="rId27"/>
    <p:sldId id="274" r:id="rId28"/>
    <p:sldId id="318" r:id="rId29"/>
    <p:sldId id="320" r:id="rId30"/>
    <p:sldId id="321" r:id="rId31"/>
    <p:sldId id="319" r:id="rId32"/>
    <p:sldId id="322" r:id="rId33"/>
    <p:sldId id="323" r:id="rId34"/>
    <p:sldId id="266" r:id="rId35"/>
    <p:sldId id="267" r:id="rId36"/>
    <p:sldId id="268" r:id="rId37"/>
    <p:sldId id="301" r:id="rId38"/>
    <p:sldId id="269" r:id="rId39"/>
    <p:sldId id="272" r:id="rId40"/>
    <p:sldId id="273" r:id="rId41"/>
    <p:sldId id="275" r:id="rId42"/>
    <p:sldId id="324" r:id="rId4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B71"/>
    <a:srgbClr val="21366D"/>
    <a:srgbClr val="60BB45"/>
    <a:srgbClr val="213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2713" autoAdjust="0"/>
  </p:normalViewPr>
  <p:slideViewPr>
    <p:cSldViewPr snapToGrid="0">
      <p:cViewPr varScale="1">
        <p:scale>
          <a:sx n="80" d="100"/>
          <a:sy n="80" d="100"/>
        </p:scale>
        <p:origin x="9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1" d="100"/>
        <a:sy n="10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130B1-1C9D-4763-A7CB-AEAB6A973D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6177164-D769-456E-A90F-EE7E5D94DD0C}">
      <dgm:prSet phldrT="[Text]" custT="1"/>
      <dgm:spPr>
        <a:solidFill>
          <a:srgbClr val="36AB9C">
            <a:alpha val="50000"/>
          </a:srgbClr>
        </a:solidFill>
        <a:ln>
          <a:solidFill>
            <a:srgbClr val="36AB9C"/>
          </a:solidFill>
        </a:ln>
      </dgm:spPr>
      <dgm:t>
        <a:bodyPr/>
        <a:lstStyle/>
        <a:p>
          <a:r>
            <a:rPr lang="hr-HR" sz="2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Informacije o uslugama i izvođačima</a:t>
          </a:r>
        </a:p>
      </dgm:t>
    </dgm:pt>
    <dgm:pt modelId="{3FFD9460-4BD1-4F50-B197-203463589C90}" type="parTrans" cxnId="{E3EC3651-D7FC-4560-AFB1-3AE7E95FA2E1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90CA1940-AF91-4519-9155-8A1720B53804}" type="sibTrans" cxnId="{E3EC3651-D7FC-4560-AFB1-3AE7E95FA2E1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E76B9F2-BBF2-4D0F-86FC-132145F170DB}">
      <dgm:prSet phldrT="[Text]" custT="1"/>
      <dgm:spPr>
        <a:solidFill>
          <a:srgbClr val="36AB9C">
            <a:alpha val="50000"/>
          </a:srgbClr>
        </a:solidFill>
        <a:ln>
          <a:solidFill>
            <a:srgbClr val="36AB9C"/>
          </a:solidFill>
        </a:ln>
      </dgm:spPr>
      <dgm:t>
        <a:bodyPr/>
        <a:lstStyle/>
        <a:p>
          <a:r>
            <a:rPr lang="hr-HR" sz="2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Ocjena izvođača i usluga</a:t>
          </a:r>
        </a:p>
      </dgm:t>
    </dgm:pt>
    <dgm:pt modelId="{4E92C47D-B1D3-4957-AAD2-A9D7C078FC34}" type="parTrans" cxnId="{A58F77D8-AA43-4D42-ABCA-C2691F06C233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A2AFF43-8C3A-4C77-83BB-BF4284F2BFC5}" type="sibTrans" cxnId="{A58F77D8-AA43-4D42-ABCA-C2691F06C233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1D13EC4-F405-4DA8-A977-0C3F1F631DE9}">
      <dgm:prSet phldrT="[Text]" custT="1"/>
      <dgm:spPr>
        <a:solidFill>
          <a:srgbClr val="36AB9C">
            <a:alpha val="50000"/>
          </a:srgbClr>
        </a:solidFill>
        <a:ln>
          <a:solidFill>
            <a:srgbClr val="36AB9C"/>
          </a:solidFill>
        </a:ln>
      </dgm:spPr>
      <dgm:t>
        <a:bodyPr/>
        <a:lstStyle/>
        <a:p>
          <a:r>
            <a:rPr lang="hr-HR" sz="2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Ponuda &amp; Potražnja</a:t>
          </a:r>
        </a:p>
      </dgm:t>
    </dgm:pt>
    <dgm:pt modelId="{2F0E3E91-F13E-4187-8F4B-6EBD154D0B77}" type="parTrans" cxnId="{F5D7BD36-4167-4ED4-8F37-9193281C1C50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9D75E75D-A643-46AB-BDE3-06E52E2F0233}" type="sibTrans" cxnId="{F5D7BD36-4167-4ED4-8F37-9193281C1C50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CD61DD73-346D-43B9-83F2-7B0E2D89E13B}" type="pres">
      <dgm:prSet presAssocID="{D42130B1-1C9D-4763-A7CB-AEAB6A973DF6}" presName="compositeShape" presStyleCnt="0">
        <dgm:presLayoutVars>
          <dgm:chMax val="7"/>
          <dgm:dir/>
          <dgm:resizeHandles val="exact"/>
        </dgm:presLayoutVars>
      </dgm:prSet>
      <dgm:spPr/>
    </dgm:pt>
    <dgm:pt modelId="{939512AA-C2B4-4DAB-939D-B936181D18A6}" type="pres">
      <dgm:prSet presAssocID="{56177164-D769-456E-A90F-EE7E5D94DD0C}" presName="circ1" presStyleLbl="vennNode1" presStyleIdx="0" presStyleCnt="3"/>
      <dgm:spPr/>
    </dgm:pt>
    <dgm:pt modelId="{BCAC5510-A83B-4054-BAA6-A8EA68377258}" type="pres">
      <dgm:prSet presAssocID="{56177164-D769-456E-A90F-EE7E5D94DD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55913B-B4B4-41B3-A1B7-E8425DA7D7ED}" type="pres">
      <dgm:prSet presAssocID="{1E76B9F2-BBF2-4D0F-86FC-132145F170DB}" presName="circ2" presStyleLbl="vennNode1" presStyleIdx="1" presStyleCnt="3"/>
      <dgm:spPr/>
    </dgm:pt>
    <dgm:pt modelId="{09322BCA-37F3-40C5-8976-56BC15D3A5BC}" type="pres">
      <dgm:prSet presAssocID="{1E76B9F2-BBF2-4D0F-86FC-132145F170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C80DCC3-35F0-4206-AC5C-A7410E6EBCE0}" type="pres">
      <dgm:prSet presAssocID="{51D13EC4-F405-4DA8-A977-0C3F1F631DE9}" presName="circ3" presStyleLbl="vennNode1" presStyleIdx="2" presStyleCnt="3"/>
      <dgm:spPr/>
    </dgm:pt>
    <dgm:pt modelId="{60C19CCF-8DEB-44F8-8CFD-514DB50E12CC}" type="pres">
      <dgm:prSet presAssocID="{51D13EC4-F405-4DA8-A977-0C3F1F631D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C32BC0F-DE23-41CF-83F1-240963B33F84}" type="presOf" srcId="{51D13EC4-F405-4DA8-A977-0C3F1F631DE9}" destId="{60C19CCF-8DEB-44F8-8CFD-514DB50E12CC}" srcOrd="1" destOrd="0" presId="urn:microsoft.com/office/officeart/2005/8/layout/venn1"/>
    <dgm:cxn modelId="{F5D7BD36-4167-4ED4-8F37-9193281C1C50}" srcId="{D42130B1-1C9D-4763-A7CB-AEAB6A973DF6}" destId="{51D13EC4-F405-4DA8-A977-0C3F1F631DE9}" srcOrd="2" destOrd="0" parTransId="{2F0E3E91-F13E-4187-8F4B-6EBD154D0B77}" sibTransId="{9D75E75D-A643-46AB-BDE3-06E52E2F0233}"/>
    <dgm:cxn modelId="{1BC0AA3E-08C0-4E3D-B048-7BC59F7AB096}" type="presOf" srcId="{56177164-D769-456E-A90F-EE7E5D94DD0C}" destId="{939512AA-C2B4-4DAB-939D-B936181D18A6}" srcOrd="0" destOrd="0" presId="urn:microsoft.com/office/officeart/2005/8/layout/venn1"/>
    <dgm:cxn modelId="{1B43B15F-1CE8-42AC-AB2E-DA51EBFDDE34}" type="presOf" srcId="{56177164-D769-456E-A90F-EE7E5D94DD0C}" destId="{BCAC5510-A83B-4054-BAA6-A8EA68377258}" srcOrd="1" destOrd="0" presId="urn:microsoft.com/office/officeart/2005/8/layout/venn1"/>
    <dgm:cxn modelId="{C6343B6D-E6D8-41BE-9C73-3869E73F4E05}" type="presOf" srcId="{D42130B1-1C9D-4763-A7CB-AEAB6A973DF6}" destId="{CD61DD73-346D-43B9-83F2-7B0E2D89E13B}" srcOrd="0" destOrd="0" presId="urn:microsoft.com/office/officeart/2005/8/layout/venn1"/>
    <dgm:cxn modelId="{E3EC3651-D7FC-4560-AFB1-3AE7E95FA2E1}" srcId="{D42130B1-1C9D-4763-A7CB-AEAB6A973DF6}" destId="{56177164-D769-456E-A90F-EE7E5D94DD0C}" srcOrd="0" destOrd="0" parTransId="{3FFD9460-4BD1-4F50-B197-203463589C90}" sibTransId="{90CA1940-AF91-4519-9155-8A1720B53804}"/>
    <dgm:cxn modelId="{DA219A59-15CC-4C0E-B644-141738597D64}" type="presOf" srcId="{1E76B9F2-BBF2-4D0F-86FC-132145F170DB}" destId="{09322BCA-37F3-40C5-8976-56BC15D3A5BC}" srcOrd="1" destOrd="0" presId="urn:microsoft.com/office/officeart/2005/8/layout/venn1"/>
    <dgm:cxn modelId="{A58F77D8-AA43-4D42-ABCA-C2691F06C233}" srcId="{D42130B1-1C9D-4763-A7CB-AEAB6A973DF6}" destId="{1E76B9F2-BBF2-4D0F-86FC-132145F170DB}" srcOrd="1" destOrd="0" parTransId="{4E92C47D-B1D3-4957-AAD2-A9D7C078FC34}" sibTransId="{5A2AFF43-8C3A-4C77-83BB-BF4284F2BFC5}"/>
    <dgm:cxn modelId="{F1003EEC-F397-4B4F-8926-59DFE0B3B2A5}" type="presOf" srcId="{51D13EC4-F405-4DA8-A977-0C3F1F631DE9}" destId="{BC80DCC3-35F0-4206-AC5C-A7410E6EBCE0}" srcOrd="0" destOrd="0" presId="urn:microsoft.com/office/officeart/2005/8/layout/venn1"/>
    <dgm:cxn modelId="{186AD3FA-3CF9-4827-AE4C-AE8AFFBA9181}" type="presOf" srcId="{1E76B9F2-BBF2-4D0F-86FC-132145F170DB}" destId="{A255913B-B4B4-41B3-A1B7-E8425DA7D7ED}" srcOrd="0" destOrd="0" presId="urn:microsoft.com/office/officeart/2005/8/layout/venn1"/>
    <dgm:cxn modelId="{D9446648-EFAF-4BC6-B2A9-06C4F66B3FD8}" type="presParOf" srcId="{CD61DD73-346D-43B9-83F2-7B0E2D89E13B}" destId="{939512AA-C2B4-4DAB-939D-B936181D18A6}" srcOrd="0" destOrd="0" presId="urn:microsoft.com/office/officeart/2005/8/layout/venn1"/>
    <dgm:cxn modelId="{BB4CEC2E-8918-46F7-96FE-AAF2B56E5D6E}" type="presParOf" srcId="{CD61DD73-346D-43B9-83F2-7B0E2D89E13B}" destId="{BCAC5510-A83B-4054-BAA6-A8EA68377258}" srcOrd="1" destOrd="0" presId="urn:microsoft.com/office/officeart/2005/8/layout/venn1"/>
    <dgm:cxn modelId="{2E1FB6D0-CA82-4283-9013-598E8421C811}" type="presParOf" srcId="{CD61DD73-346D-43B9-83F2-7B0E2D89E13B}" destId="{A255913B-B4B4-41B3-A1B7-E8425DA7D7ED}" srcOrd="2" destOrd="0" presId="urn:microsoft.com/office/officeart/2005/8/layout/venn1"/>
    <dgm:cxn modelId="{4508CC9A-60A9-404B-9448-3BF54D52A7B4}" type="presParOf" srcId="{CD61DD73-346D-43B9-83F2-7B0E2D89E13B}" destId="{09322BCA-37F3-40C5-8976-56BC15D3A5BC}" srcOrd="3" destOrd="0" presId="urn:microsoft.com/office/officeart/2005/8/layout/venn1"/>
    <dgm:cxn modelId="{9794AFA0-121F-464B-936A-0D7FB854AAA0}" type="presParOf" srcId="{CD61DD73-346D-43B9-83F2-7B0E2D89E13B}" destId="{BC80DCC3-35F0-4206-AC5C-A7410E6EBCE0}" srcOrd="4" destOrd="0" presId="urn:microsoft.com/office/officeart/2005/8/layout/venn1"/>
    <dgm:cxn modelId="{6DB166E3-F507-4A6C-B2CE-4C3BF12641FB}" type="presParOf" srcId="{CD61DD73-346D-43B9-83F2-7B0E2D89E13B}" destId="{60C19CCF-8DEB-44F8-8CFD-514DB50E12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2130B1-1C9D-4763-A7CB-AEAB6A973D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6177164-D769-456E-A90F-EE7E5D94DD0C}">
      <dgm:prSet phldrT="[Text]" custT="1"/>
      <dgm:spPr>
        <a:solidFill>
          <a:srgbClr val="36AB9C">
            <a:alpha val="50000"/>
          </a:srgbClr>
        </a:solidFill>
        <a:ln>
          <a:solidFill>
            <a:srgbClr val="36AB9C"/>
          </a:solidFill>
        </a:ln>
      </dgm:spPr>
      <dgm:t>
        <a:bodyPr/>
        <a:lstStyle/>
        <a:p>
          <a:r>
            <a:rPr lang="hr-HR" sz="28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Građani</a:t>
          </a:r>
        </a:p>
      </dgm:t>
    </dgm:pt>
    <dgm:pt modelId="{3FFD9460-4BD1-4F50-B197-203463589C90}" type="parTrans" cxnId="{E3EC3651-D7FC-4560-AFB1-3AE7E95FA2E1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90CA1940-AF91-4519-9155-8A1720B53804}" type="sibTrans" cxnId="{E3EC3651-D7FC-4560-AFB1-3AE7E95FA2E1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E76B9F2-BBF2-4D0F-86FC-132145F170DB}">
      <dgm:prSet phldrT="[Text]" custT="1"/>
      <dgm:spPr>
        <a:solidFill>
          <a:srgbClr val="36AB9C">
            <a:alpha val="50000"/>
          </a:srgbClr>
        </a:solidFill>
        <a:ln>
          <a:solidFill>
            <a:srgbClr val="36AB9C"/>
          </a:solidFill>
        </a:ln>
      </dgm:spPr>
      <dgm:t>
        <a:bodyPr/>
        <a:lstStyle/>
        <a:p>
          <a:r>
            <a:rPr lang="hr-HR" sz="28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Poslovni sektor</a:t>
          </a:r>
        </a:p>
      </dgm:t>
    </dgm:pt>
    <dgm:pt modelId="{4E92C47D-B1D3-4957-AAD2-A9D7C078FC34}" type="parTrans" cxnId="{A58F77D8-AA43-4D42-ABCA-C2691F06C233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A2AFF43-8C3A-4C77-83BB-BF4284F2BFC5}" type="sibTrans" cxnId="{A58F77D8-AA43-4D42-ABCA-C2691F06C233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1D13EC4-F405-4DA8-A977-0C3F1F631DE9}">
      <dgm:prSet phldrT="[Text]" custT="1"/>
      <dgm:spPr>
        <a:solidFill>
          <a:srgbClr val="36AB9C">
            <a:alpha val="50000"/>
          </a:srgbClr>
        </a:solidFill>
        <a:ln>
          <a:solidFill>
            <a:srgbClr val="36AB9C"/>
          </a:solidFill>
        </a:ln>
      </dgm:spPr>
      <dgm:t>
        <a:bodyPr/>
        <a:lstStyle/>
        <a:p>
          <a:r>
            <a:rPr lang="hr-HR" sz="28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Financijski sektor</a:t>
          </a:r>
        </a:p>
      </dgm:t>
    </dgm:pt>
    <dgm:pt modelId="{2F0E3E91-F13E-4187-8F4B-6EBD154D0B77}" type="parTrans" cxnId="{F5D7BD36-4167-4ED4-8F37-9193281C1C50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9D75E75D-A643-46AB-BDE3-06E52E2F0233}" type="sibTrans" cxnId="{F5D7BD36-4167-4ED4-8F37-9193281C1C50}">
      <dgm:prSet/>
      <dgm:spPr/>
      <dgm:t>
        <a:bodyPr/>
        <a:lstStyle/>
        <a:p>
          <a:endParaRPr lang="hr-HR" sz="35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CD61DD73-346D-43B9-83F2-7B0E2D89E13B}" type="pres">
      <dgm:prSet presAssocID="{D42130B1-1C9D-4763-A7CB-AEAB6A973DF6}" presName="compositeShape" presStyleCnt="0">
        <dgm:presLayoutVars>
          <dgm:chMax val="7"/>
          <dgm:dir/>
          <dgm:resizeHandles val="exact"/>
        </dgm:presLayoutVars>
      </dgm:prSet>
      <dgm:spPr/>
    </dgm:pt>
    <dgm:pt modelId="{939512AA-C2B4-4DAB-939D-B936181D18A6}" type="pres">
      <dgm:prSet presAssocID="{56177164-D769-456E-A90F-EE7E5D94DD0C}" presName="circ1" presStyleLbl="vennNode1" presStyleIdx="0" presStyleCnt="3"/>
      <dgm:spPr/>
    </dgm:pt>
    <dgm:pt modelId="{BCAC5510-A83B-4054-BAA6-A8EA68377258}" type="pres">
      <dgm:prSet presAssocID="{56177164-D769-456E-A90F-EE7E5D94DD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55913B-B4B4-41B3-A1B7-E8425DA7D7ED}" type="pres">
      <dgm:prSet presAssocID="{1E76B9F2-BBF2-4D0F-86FC-132145F170DB}" presName="circ2" presStyleLbl="vennNode1" presStyleIdx="1" presStyleCnt="3"/>
      <dgm:spPr/>
    </dgm:pt>
    <dgm:pt modelId="{09322BCA-37F3-40C5-8976-56BC15D3A5BC}" type="pres">
      <dgm:prSet presAssocID="{1E76B9F2-BBF2-4D0F-86FC-132145F170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C80DCC3-35F0-4206-AC5C-A7410E6EBCE0}" type="pres">
      <dgm:prSet presAssocID="{51D13EC4-F405-4DA8-A977-0C3F1F631DE9}" presName="circ3" presStyleLbl="vennNode1" presStyleIdx="2" presStyleCnt="3"/>
      <dgm:spPr/>
    </dgm:pt>
    <dgm:pt modelId="{60C19CCF-8DEB-44F8-8CFD-514DB50E12CC}" type="pres">
      <dgm:prSet presAssocID="{51D13EC4-F405-4DA8-A977-0C3F1F631D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C32BC0F-DE23-41CF-83F1-240963B33F84}" type="presOf" srcId="{51D13EC4-F405-4DA8-A977-0C3F1F631DE9}" destId="{60C19CCF-8DEB-44F8-8CFD-514DB50E12CC}" srcOrd="1" destOrd="0" presId="urn:microsoft.com/office/officeart/2005/8/layout/venn1"/>
    <dgm:cxn modelId="{F5D7BD36-4167-4ED4-8F37-9193281C1C50}" srcId="{D42130B1-1C9D-4763-A7CB-AEAB6A973DF6}" destId="{51D13EC4-F405-4DA8-A977-0C3F1F631DE9}" srcOrd="2" destOrd="0" parTransId="{2F0E3E91-F13E-4187-8F4B-6EBD154D0B77}" sibTransId="{9D75E75D-A643-46AB-BDE3-06E52E2F0233}"/>
    <dgm:cxn modelId="{1BC0AA3E-08C0-4E3D-B048-7BC59F7AB096}" type="presOf" srcId="{56177164-D769-456E-A90F-EE7E5D94DD0C}" destId="{939512AA-C2B4-4DAB-939D-B936181D18A6}" srcOrd="0" destOrd="0" presId="urn:microsoft.com/office/officeart/2005/8/layout/venn1"/>
    <dgm:cxn modelId="{1B43B15F-1CE8-42AC-AB2E-DA51EBFDDE34}" type="presOf" srcId="{56177164-D769-456E-A90F-EE7E5D94DD0C}" destId="{BCAC5510-A83B-4054-BAA6-A8EA68377258}" srcOrd="1" destOrd="0" presId="urn:microsoft.com/office/officeart/2005/8/layout/venn1"/>
    <dgm:cxn modelId="{C6343B6D-E6D8-41BE-9C73-3869E73F4E05}" type="presOf" srcId="{D42130B1-1C9D-4763-A7CB-AEAB6A973DF6}" destId="{CD61DD73-346D-43B9-83F2-7B0E2D89E13B}" srcOrd="0" destOrd="0" presId="urn:microsoft.com/office/officeart/2005/8/layout/venn1"/>
    <dgm:cxn modelId="{E3EC3651-D7FC-4560-AFB1-3AE7E95FA2E1}" srcId="{D42130B1-1C9D-4763-A7CB-AEAB6A973DF6}" destId="{56177164-D769-456E-A90F-EE7E5D94DD0C}" srcOrd="0" destOrd="0" parTransId="{3FFD9460-4BD1-4F50-B197-203463589C90}" sibTransId="{90CA1940-AF91-4519-9155-8A1720B53804}"/>
    <dgm:cxn modelId="{DA219A59-15CC-4C0E-B644-141738597D64}" type="presOf" srcId="{1E76B9F2-BBF2-4D0F-86FC-132145F170DB}" destId="{09322BCA-37F3-40C5-8976-56BC15D3A5BC}" srcOrd="1" destOrd="0" presId="urn:microsoft.com/office/officeart/2005/8/layout/venn1"/>
    <dgm:cxn modelId="{A58F77D8-AA43-4D42-ABCA-C2691F06C233}" srcId="{D42130B1-1C9D-4763-A7CB-AEAB6A973DF6}" destId="{1E76B9F2-BBF2-4D0F-86FC-132145F170DB}" srcOrd="1" destOrd="0" parTransId="{4E92C47D-B1D3-4957-AAD2-A9D7C078FC34}" sibTransId="{5A2AFF43-8C3A-4C77-83BB-BF4284F2BFC5}"/>
    <dgm:cxn modelId="{F1003EEC-F397-4B4F-8926-59DFE0B3B2A5}" type="presOf" srcId="{51D13EC4-F405-4DA8-A977-0C3F1F631DE9}" destId="{BC80DCC3-35F0-4206-AC5C-A7410E6EBCE0}" srcOrd="0" destOrd="0" presId="urn:microsoft.com/office/officeart/2005/8/layout/venn1"/>
    <dgm:cxn modelId="{186AD3FA-3CF9-4827-AE4C-AE8AFFBA9181}" type="presOf" srcId="{1E76B9F2-BBF2-4D0F-86FC-132145F170DB}" destId="{A255913B-B4B4-41B3-A1B7-E8425DA7D7ED}" srcOrd="0" destOrd="0" presId="urn:microsoft.com/office/officeart/2005/8/layout/venn1"/>
    <dgm:cxn modelId="{D9446648-EFAF-4BC6-B2A9-06C4F66B3FD8}" type="presParOf" srcId="{CD61DD73-346D-43B9-83F2-7B0E2D89E13B}" destId="{939512AA-C2B4-4DAB-939D-B936181D18A6}" srcOrd="0" destOrd="0" presId="urn:microsoft.com/office/officeart/2005/8/layout/venn1"/>
    <dgm:cxn modelId="{BB4CEC2E-8918-46F7-96FE-AAF2B56E5D6E}" type="presParOf" srcId="{CD61DD73-346D-43B9-83F2-7B0E2D89E13B}" destId="{BCAC5510-A83B-4054-BAA6-A8EA68377258}" srcOrd="1" destOrd="0" presId="urn:microsoft.com/office/officeart/2005/8/layout/venn1"/>
    <dgm:cxn modelId="{2E1FB6D0-CA82-4283-9013-598E8421C811}" type="presParOf" srcId="{CD61DD73-346D-43B9-83F2-7B0E2D89E13B}" destId="{A255913B-B4B4-41B3-A1B7-E8425DA7D7ED}" srcOrd="2" destOrd="0" presId="urn:microsoft.com/office/officeart/2005/8/layout/venn1"/>
    <dgm:cxn modelId="{4508CC9A-60A9-404B-9448-3BF54D52A7B4}" type="presParOf" srcId="{CD61DD73-346D-43B9-83F2-7B0E2D89E13B}" destId="{09322BCA-37F3-40C5-8976-56BC15D3A5BC}" srcOrd="3" destOrd="0" presId="urn:microsoft.com/office/officeart/2005/8/layout/venn1"/>
    <dgm:cxn modelId="{9794AFA0-121F-464B-936A-0D7FB854AAA0}" type="presParOf" srcId="{CD61DD73-346D-43B9-83F2-7B0E2D89E13B}" destId="{BC80DCC3-35F0-4206-AC5C-A7410E6EBCE0}" srcOrd="4" destOrd="0" presId="urn:microsoft.com/office/officeart/2005/8/layout/venn1"/>
    <dgm:cxn modelId="{6DB166E3-F507-4A6C-B2CE-4C3BF12641FB}" type="presParOf" srcId="{CD61DD73-346D-43B9-83F2-7B0E2D89E13B}" destId="{60C19CCF-8DEB-44F8-8CFD-514DB50E12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62FB2-837A-4382-A95A-9964F8CDCEC4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</dgm:pt>
    <dgm:pt modelId="{982A28A1-A0F3-4F54-98D8-6830F2DA4D54}">
      <dgm:prSet phldrT="[Text]" custT="1"/>
      <dgm:spPr>
        <a:xfrm rot="10800000">
          <a:off x="3026294" y="2711"/>
          <a:ext cx="10996041" cy="1026458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r-HR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20.9.2024 – otvoren OSS u Križevcima</a:t>
          </a:r>
          <a:endParaRPr lang="hr-HR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02E0C0-8749-446F-9052-3971FFFF103E}" type="parTrans" cxnId="{4DE5CAB8-7DF0-4CE4-A85F-4FBFD2555A78}">
      <dgm:prSet/>
      <dgm:spPr/>
      <dgm:t>
        <a:bodyPr/>
        <a:lstStyle/>
        <a:p>
          <a:endParaRPr lang="hr-HR"/>
        </a:p>
      </dgm:t>
    </dgm:pt>
    <dgm:pt modelId="{1690777D-899D-4223-8F5C-105A5527CB79}" type="sibTrans" cxnId="{4DE5CAB8-7DF0-4CE4-A85F-4FBFD2555A78}">
      <dgm:prSet/>
      <dgm:spPr/>
      <dgm:t>
        <a:bodyPr/>
        <a:lstStyle/>
        <a:p>
          <a:endParaRPr lang="hr-HR"/>
        </a:p>
      </dgm:t>
    </dgm:pt>
    <dgm:pt modelId="{0100FBC0-0C6D-43D6-A44A-69B205867987}">
      <dgm:prSet phldrT="[Text]" custT="1"/>
      <dgm:spPr>
        <a:xfrm rot="10800000">
          <a:off x="3026294" y="1335575"/>
          <a:ext cx="10996041" cy="1026458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25.10.2024. otvoren OSS u Zagreb </a:t>
          </a:r>
        </a:p>
      </dgm:t>
    </dgm:pt>
    <dgm:pt modelId="{FE548CB8-7206-4356-B4E0-2303BEBDAA81}" type="parTrans" cxnId="{CAE46BE1-F896-405C-A529-201CA137CAC7}">
      <dgm:prSet/>
      <dgm:spPr/>
      <dgm:t>
        <a:bodyPr/>
        <a:lstStyle/>
        <a:p>
          <a:endParaRPr lang="hr-HR"/>
        </a:p>
      </dgm:t>
    </dgm:pt>
    <dgm:pt modelId="{508F4241-BB71-4870-9C9E-00410D5C15D7}" type="sibTrans" cxnId="{CAE46BE1-F896-405C-A529-201CA137CAC7}">
      <dgm:prSet/>
      <dgm:spPr/>
      <dgm:t>
        <a:bodyPr/>
        <a:lstStyle/>
        <a:p>
          <a:endParaRPr lang="hr-HR"/>
        </a:p>
      </dgm:t>
    </dgm:pt>
    <dgm:pt modelId="{FAD8963E-7A45-470A-99A1-74A1AC92BDD2}">
      <dgm:prSet phldrT="[Text]" custT="1"/>
      <dgm:spPr>
        <a:xfrm rot="10800000">
          <a:off x="3026294" y="2668438"/>
          <a:ext cx="10996041" cy="1026458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21 energetski savjetnik</a:t>
          </a:r>
        </a:p>
      </dgm:t>
    </dgm:pt>
    <dgm:pt modelId="{281CCFCC-2CBB-472E-A9B6-9F2E1F733B45}" type="parTrans" cxnId="{7CB13147-1EF0-4B6C-833E-9485575585D2}">
      <dgm:prSet/>
      <dgm:spPr/>
      <dgm:t>
        <a:bodyPr/>
        <a:lstStyle/>
        <a:p>
          <a:endParaRPr lang="hr-HR"/>
        </a:p>
      </dgm:t>
    </dgm:pt>
    <dgm:pt modelId="{1CAA7AFA-A023-4217-8205-77F4F7093F65}" type="sibTrans" cxnId="{7CB13147-1EF0-4B6C-833E-9485575585D2}">
      <dgm:prSet/>
      <dgm:spPr/>
      <dgm:t>
        <a:bodyPr/>
        <a:lstStyle/>
        <a:p>
          <a:endParaRPr lang="hr-HR"/>
        </a:p>
      </dgm:t>
    </dgm:pt>
    <dgm:pt modelId="{92C5C362-AD74-40B6-B85B-8A04D937BA36}">
      <dgm:prSet phldrT="[Text]" custT="1"/>
      <dgm:spPr>
        <a:xfrm rot="10800000">
          <a:off x="3026294" y="4001302"/>
          <a:ext cx="10996041" cy="1026458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74 prijave za energetsku obnovu - javni pozivi</a:t>
          </a:r>
        </a:p>
      </dgm:t>
    </dgm:pt>
    <dgm:pt modelId="{2418CB6D-6874-4428-849B-F35FF7A7223F}" type="parTrans" cxnId="{9113FC68-2C43-4BC5-B002-46E86DEA7FE6}">
      <dgm:prSet/>
      <dgm:spPr/>
      <dgm:t>
        <a:bodyPr/>
        <a:lstStyle/>
        <a:p>
          <a:endParaRPr lang="hr-HR"/>
        </a:p>
      </dgm:t>
    </dgm:pt>
    <dgm:pt modelId="{64C0CEB6-CDF5-487A-828A-F47B7A508F06}" type="sibTrans" cxnId="{9113FC68-2C43-4BC5-B002-46E86DEA7FE6}">
      <dgm:prSet/>
      <dgm:spPr/>
      <dgm:t>
        <a:bodyPr/>
        <a:lstStyle/>
        <a:p>
          <a:endParaRPr lang="hr-HR"/>
        </a:p>
      </dgm:t>
    </dgm:pt>
    <dgm:pt modelId="{588D0C0F-B932-4245-8EE6-E4892D62DBE2}">
      <dgm:prSet phldrT="[Text]" custT="1"/>
      <dgm:spPr>
        <a:xfrm rot="10800000">
          <a:off x="3026294" y="6667030"/>
          <a:ext cx="10996041" cy="1026458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Otvoren ZEC – Grad Zagreb REGEA, ZEZ , DOOR (replikacija)</a:t>
          </a:r>
        </a:p>
      </dgm:t>
    </dgm:pt>
    <dgm:pt modelId="{62FECEFA-AC6F-4851-9C29-05116F6B316C}" type="parTrans" cxnId="{78D62AC7-B1AA-4BAE-B5FF-1E74A952267E}">
      <dgm:prSet/>
      <dgm:spPr/>
      <dgm:t>
        <a:bodyPr/>
        <a:lstStyle/>
        <a:p>
          <a:endParaRPr lang="hr-HR"/>
        </a:p>
      </dgm:t>
    </dgm:pt>
    <dgm:pt modelId="{EBC95515-F12E-477E-B92A-22E837912C54}" type="sibTrans" cxnId="{78D62AC7-B1AA-4BAE-B5FF-1E74A952267E}">
      <dgm:prSet/>
      <dgm:spPr/>
      <dgm:t>
        <a:bodyPr/>
        <a:lstStyle/>
        <a:p>
          <a:endParaRPr lang="hr-HR"/>
        </a:p>
      </dgm:t>
    </dgm:pt>
    <dgm:pt modelId="{676737D1-8A09-41D4-84FE-CD826B6F5106}">
      <dgm:prSet phldrT="[Text]" custT="1"/>
      <dgm:spPr>
        <a:xfrm rot="10800000">
          <a:off x="3026294" y="5334166"/>
          <a:ext cx="10996041" cy="1026458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Standardizirani ugovori za građane, izvođače radova</a:t>
          </a:r>
        </a:p>
      </dgm:t>
    </dgm:pt>
    <dgm:pt modelId="{2155F1D7-B8E2-4FE5-8F15-8E9880DE7101}" type="parTrans" cxnId="{D9207167-168C-4EE0-958A-DF1E22B2D81D}">
      <dgm:prSet/>
      <dgm:spPr/>
      <dgm:t>
        <a:bodyPr/>
        <a:lstStyle/>
        <a:p>
          <a:endParaRPr lang="hr-HR"/>
        </a:p>
      </dgm:t>
    </dgm:pt>
    <dgm:pt modelId="{0F9A491C-8550-47F4-85A0-8E36DC4B469B}" type="sibTrans" cxnId="{D9207167-168C-4EE0-958A-DF1E22B2D81D}">
      <dgm:prSet/>
      <dgm:spPr/>
      <dgm:t>
        <a:bodyPr/>
        <a:lstStyle/>
        <a:p>
          <a:endParaRPr lang="hr-HR"/>
        </a:p>
      </dgm:t>
    </dgm:pt>
    <dgm:pt modelId="{B7D360F6-7646-483F-971D-42CB1EB5E094}" type="pres">
      <dgm:prSet presAssocID="{27562FB2-837A-4382-A95A-9964F8CDCEC4}" presName="linearFlow" presStyleCnt="0">
        <dgm:presLayoutVars>
          <dgm:dir/>
          <dgm:resizeHandles val="exact"/>
        </dgm:presLayoutVars>
      </dgm:prSet>
      <dgm:spPr/>
    </dgm:pt>
    <dgm:pt modelId="{538FD9A9-2899-4E75-8BB3-22AB00114B72}" type="pres">
      <dgm:prSet presAssocID="{982A28A1-A0F3-4F54-98D8-6830F2DA4D54}" presName="composite" presStyleCnt="0"/>
      <dgm:spPr/>
    </dgm:pt>
    <dgm:pt modelId="{9294C8B0-66C2-4327-BFAD-C66C3CFAE764}" type="pres">
      <dgm:prSet presAssocID="{982A28A1-A0F3-4F54-98D8-6830F2DA4D54}" presName="imgShp" presStyleLbl="fgImgPlace1" presStyleIdx="0" presStyleCnt="6"/>
      <dgm:spPr>
        <a:xfrm>
          <a:off x="2513064" y="2711"/>
          <a:ext cx="1026458" cy="10264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C61E370-86B6-4495-BA80-240B1D913CF6}" type="pres">
      <dgm:prSet presAssocID="{982A28A1-A0F3-4F54-98D8-6830F2DA4D54}" presName="txShp" presStyleLbl="node1" presStyleIdx="0" presStyleCnt="6">
        <dgm:presLayoutVars>
          <dgm:bulletEnabled val="1"/>
        </dgm:presLayoutVars>
      </dgm:prSet>
      <dgm:spPr/>
    </dgm:pt>
    <dgm:pt modelId="{83D89E0F-96E8-4842-BFA9-87C81F184247}" type="pres">
      <dgm:prSet presAssocID="{1690777D-899D-4223-8F5C-105A5527CB79}" presName="spacing" presStyleCnt="0"/>
      <dgm:spPr/>
    </dgm:pt>
    <dgm:pt modelId="{B458136F-E9F7-44F7-A9E2-4BBFDCA1C900}" type="pres">
      <dgm:prSet presAssocID="{0100FBC0-0C6D-43D6-A44A-69B205867987}" presName="composite" presStyleCnt="0"/>
      <dgm:spPr/>
    </dgm:pt>
    <dgm:pt modelId="{C352B223-7E25-4E8C-9412-37B499ECCC18}" type="pres">
      <dgm:prSet presAssocID="{0100FBC0-0C6D-43D6-A44A-69B205867987}" presName="imgShp" presStyleLbl="fgImgPlace1" presStyleIdx="1" presStyleCnt="6"/>
      <dgm:spPr>
        <a:xfrm>
          <a:off x="2513064" y="1335575"/>
          <a:ext cx="1026458" cy="10264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9736BCA-F2FB-4A8A-AEEF-BFDC6FB4F17F}" type="pres">
      <dgm:prSet presAssocID="{0100FBC0-0C6D-43D6-A44A-69B205867987}" presName="txShp" presStyleLbl="node1" presStyleIdx="1" presStyleCnt="6">
        <dgm:presLayoutVars>
          <dgm:bulletEnabled val="1"/>
        </dgm:presLayoutVars>
      </dgm:prSet>
      <dgm:spPr/>
    </dgm:pt>
    <dgm:pt modelId="{57A53381-6CC2-46EE-B521-9AECACB575C4}" type="pres">
      <dgm:prSet presAssocID="{508F4241-BB71-4870-9C9E-00410D5C15D7}" presName="spacing" presStyleCnt="0"/>
      <dgm:spPr/>
    </dgm:pt>
    <dgm:pt modelId="{B447212F-161F-499C-BDCA-C5BCA822F1ED}" type="pres">
      <dgm:prSet presAssocID="{FAD8963E-7A45-470A-99A1-74A1AC92BDD2}" presName="composite" presStyleCnt="0"/>
      <dgm:spPr/>
    </dgm:pt>
    <dgm:pt modelId="{5E5116F0-6D52-4563-B647-063E16305425}" type="pres">
      <dgm:prSet presAssocID="{FAD8963E-7A45-470A-99A1-74A1AC92BDD2}" presName="imgShp" presStyleLbl="fgImgPlace1" presStyleIdx="2" presStyleCnt="6"/>
      <dgm:spPr>
        <a:xfrm>
          <a:off x="2513064" y="2668438"/>
          <a:ext cx="1026458" cy="102645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110F60E-8635-43E4-92D9-AE6789849221}" type="pres">
      <dgm:prSet presAssocID="{FAD8963E-7A45-470A-99A1-74A1AC92BDD2}" presName="txShp" presStyleLbl="node1" presStyleIdx="2" presStyleCnt="6">
        <dgm:presLayoutVars>
          <dgm:bulletEnabled val="1"/>
        </dgm:presLayoutVars>
      </dgm:prSet>
      <dgm:spPr/>
    </dgm:pt>
    <dgm:pt modelId="{12809CFC-2FCE-4327-8FEC-59B1700B5308}" type="pres">
      <dgm:prSet presAssocID="{1CAA7AFA-A023-4217-8205-77F4F7093F65}" presName="spacing" presStyleCnt="0"/>
      <dgm:spPr/>
    </dgm:pt>
    <dgm:pt modelId="{F0286EEF-8231-4CEC-A389-2D5AD424221B}" type="pres">
      <dgm:prSet presAssocID="{92C5C362-AD74-40B6-B85B-8A04D937BA36}" presName="composite" presStyleCnt="0"/>
      <dgm:spPr/>
    </dgm:pt>
    <dgm:pt modelId="{417EBBAA-C78C-46AD-9503-5F91C86C9B5A}" type="pres">
      <dgm:prSet presAssocID="{92C5C362-AD74-40B6-B85B-8A04D937BA36}" presName="imgShp" presStyleLbl="fgImgPlace1" presStyleIdx="3" presStyleCnt="6"/>
      <dgm:spPr>
        <a:xfrm>
          <a:off x="2513064" y="4001302"/>
          <a:ext cx="1026458" cy="10264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hecklist RTL"/>
        </a:ext>
      </dgm:extLst>
    </dgm:pt>
    <dgm:pt modelId="{DA692D73-BEA7-4495-BC88-9F2428A1DADD}" type="pres">
      <dgm:prSet presAssocID="{92C5C362-AD74-40B6-B85B-8A04D937BA36}" presName="txShp" presStyleLbl="node1" presStyleIdx="3" presStyleCnt="6">
        <dgm:presLayoutVars>
          <dgm:bulletEnabled val="1"/>
        </dgm:presLayoutVars>
      </dgm:prSet>
      <dgm:spPr/>
    </dgm:pt>
    <dgm:pt modelId="{8751E266-D6D4-409B-A660-049C957CB91E}" type="pres">
      <dgm:prSet presAssocID="{64C0CEB6-CDF5-487A-828A-F47B7A508F06}" presName="spacing" presStyleCnt="0"/>
      <dgm:spPr/>
    </dgm:pt>
    <dgm:pt modelId="{9DF5CBF3-9CC8-4DFF-9729-95CF9A2D7CF7}" type="pres">
      <dgm:prSet presAssocID="{676737D1-8A09-41D4-84FE-CD826B6F5106}" presName="composite" presStyleCnt="0"/>
      <dgm:spPr/>
    </dgm:pt>
    <dgm:pt modelId="{C12A02E1-C344-40E1-AF26-B02CD5F41F87}" type="pres">
      <dgm:prSet presAssocID="{676737D1-8A09-41D4-84FE-CD826B6F5106}" presName="imgShp" presStyleLbl="fgImgPlace1" presStyleIdx="4" presStyleCnt="6"/>
      <dgm:spPr>
        <a:xfrm>
          <a:off x="2513064" y="5334166"/>
          <a:ext cx="1026458" cy="102645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ABDF5F-19EA-48C2-80CF-01718D7FA533}" type="pres">
      <dgm:prSet presAssocID="{676737D1-8A09-41D4-84FE-CD826B6F5106}" presName="txShp" presStyleLbl="node1" presStyleIdx="4" presStyleCnt="6">
        <dgm:presLayoutVars>
          <dgm:bulletEnabled val="1"/>
        </dgm:presLayoutVars>
      </dgm:prSet>
      <dgm:spPr/>
    </dgm:pt>
    <dgm:pt modelId="{181CB84B-2EEB-464B-B5B6-29251D5C5B5F}" type="pres">
      <dgm:prSet presAssocID="{0F9A491C-8550-47F4-85A0-8E36DC4B469B}" presName="spacing" presStyleCnt="0"/>
      <dgm:spPr/>
    </dgm:pt>
    <dgm:pt modelId="{CB3B8797-A8B0-4AB0-A1E7-E6DA652BCFC4}" type="pres">
      <dgm:prSet presAssocID="{588D0C0F-B932-4245-8EE6-E4892D62DBE2}" presName="composite" presStyleCnt="0"/>
      <dgm:spPr/>
    </dgm:pt>
    <dgm:pt modelId="{6CF13943-3749-4AD7-83CE-15F8B9D9625B}" type="pres">
      <dgm:prSet presAssocID="{588D0C0F-B932-4245-8EE6-E4892D62DBE2}" presName="imgShp" presStyleLbl="fgImgPlace1" presStyleIdx="5" presStyleCnt="6" custAng="5214166"/>
      <dgm:spPr>
        <a:xfrm rot="5214166">
          <a:off x="2513064" y="6667030"/>
          <a:ext cx="1026458" cy="102645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8B88D9F-7A04-47B9-B507-DC6A6D095EF9}" type="pres">
      <dgm:prSet presAssocID="{588D0C0F-B932-4245-8EE6-E4892D62DBE2}" presName="txShp" presStyleLbl="node1" presStyleIdx="5" presStyleCnt="6">
        <dgm:presLayoutVars>
          <dgm:bulletEnabled val="1"/>
        </dgm:presLayoutVars>
      </dgm:prSet>
      <dgm:spPr/>
    </dgm:pt>
  </dgm:ptLst>
  <dgm:cxnLst>
    <dgm:cxn modelId="{DB69EE2A-79FB-4ED0-A1AB-70C406A3B888}" type="presOf" srcId="{92C5C362-AD74-40B6-B85B-8A04D937BA36}" destId="{DA692D73-BEA7-4495-BC88-9F2428A1DADD}" srcOrd="0" destOrd="0" presId="urn:microsoft.com/office/officeart/2005/8/layout/vList3"/>
    <dgm:cxn modelId="{CD241635-9E34-4BBC-8D91-A61D7C9FCF62}" type="presOf" srcId="{27562FB2-837A-4382-A95A-9964F8CDCEC4}" destId="{B7D360F6-7646-483F-971D-42CB1EB5E094}" srcOrd="0" destOrd="0" presId="urn:microsoft.com/office/officeart/2005/8/layout/vList3"/>
    <dgm:cxn modelId="{5A867746-0F14-4F2C-8B22-F9134EE1B538}" type="presOf" srcId="{0100FBC0-0C6D-43D6-A44A-69B205867987}" destId="{49736BCA-F2FB-4A8A-AEEF-BFDC6FB4F17F}" srcOrd="0" destOrd="0" presId="urn:microsoft.com/office/officeart/2005/8/layout/vList3"/>
    <dgm:cxn modelId="{7CB13147-1EF0-4B6C-833E-9485575585D2}" srcId="{27562FB2-837A-4382-A95A-9964F8CDCEC4}" destId="{FAD8963E-7A45-470A-99A1-74A1AC92BDD2}" srcOrd="2" destOrd="0" parTransId="{281CCFCC-2CBB-472E-A9B6-9F2E1F733B45}" sibTransId="{1CAA7AFA-A023-4217-8205-77F4F7093F65}"/>
    <dgm:cxn modelId="{D9207167-168C-4EE0-958A-DF1E22B2D81D}" srcId="{27562FB2-837A-4382-A95A-9964F8CDCEC4}" destId="{676737D1-8A09-41D4-84FE-CD826B6F5106}" srcOrd="4" destOrd="0" parTransId="{2155F1D7-B8E2-4FE5-8F15-8E9880DE7101}" sibTransId="{0F9A491C-8550-47F4-85A0-8E36DC4B469B}"/>
    <dgm:cxn modelId="{9113FC68-2C43-4BC5-B002-46E86DEA7FE6}" srcId="{27562FB2-837A-4382-A95A-9964F8CDCEC4}" destId="{92C5C362-AD74-40B6-B85B-8A04D937BA36}" srcOrd="3" destOrd="0" parTransId="{2418CB6D-6874-4428-849B-F35FF7A7223F}" sibTransId="{64C0CEB6-CDF5-487A-828A-F47B7A508F06}"/>
    <dgm:cxn modelId="{35263892-D0A6-4F60-AB9D-90308AA222EE}" type="presOf" srcId="{982A28A1-A0F3-4F54-98D8-6830F2DA4D54}" destId="{FC61E370-86B6-4495-BA80-240B1D913CF6}" srcOrd="0" destOrd="0" presId="urn:microsoft.com/office/officeart/2005/8/layout/vList3"/>
    <dgm:cxn modelId="{C0C3619D-7B5E-47DA-A029-943A39A2FE0A}" type="presOf" srcId="{588D0C0F-B932-4245-8EE6-E4892D62DBE2}" destId="{18B88D9F-7A04-47B9-B507-DC6A6D095EF9}" srcOrd="0" destOrd="0" presId="urn:microsoft.com/office/officeart/2005/8/layout/vList3"/>
    <dgm:cxn modelId="{4DE5CAB8-7DF0-4CE4-A85F-4FBFD2555A78}" srcId="{27562FB2-837A-4382-A95A-9964F8CDCEC4}" destId="{982A28A1-A0F3-4F54-98D8-6830F2DA4D54}" srcOrd="0" destOrd="0" parTransId="{E802E0C0-8749-446F-9052-3971FFFF103E}" sibTransId="{1690777D-899D-4223-8F5C-105A5527CB79}"/>
    <dgm:cxn modelId="{C11D88BD-5759-4773-9F42-C867F37343E9}" type="presOf" srcId="{FAD8963E-7A45-470A-99A1-74A1AC92BDD2}" destId="{5110F60E-8635-43E4-92D9-AE6789849221}" srcOrd="0" destOrd="0" presId="urn:microsoft.com/office/officeart/2005/8/layout/vList3"/>
    <dgm:cxn modelId="{78D62AC7-B1AA-4BAE-B5FF-1E74A952267E}" srcId="{27562FB2-837A-4382-A95A-9964F8CDCEC4}" destId="{588D0C0F-B932-4245-8EE6-E4892D62DBE2}" srcOrd="5" destOrd="0" parTransId="{62FECEFA-AC6F-4851-9C29-05116F6B316C}" sibTransId="{EBC95515-F12E-477E-B92A-22E837912C54}"/>
    <dgm:cxn modelId="{40F49FCF-38DA-4C8F-85C4-F20C95DBC543}" type="presOf" srcId="{676737D1-8A09-41D4-84FE-CD826B6F5106}" destId="{C3ABDF5F-19EA-48C2-80CF-01718D7FA533}" srcOrd="0" destOrd="0" presId="urn:microsoft.com/office/officeart/2005/8/layout/vList3"/>
    <dgm:cxn modelId="{CAE46BE1-F896-405C-A529-201CA137CAC7}" srcId="{27562FB2-837A-4382-A95A-9964F8CDCEC4}" destId="{0100FBC0-0C6D-43D6-A44A-69B205867987}" srcOrd="1" destOrd="0" parTransId="{FE548CB8-7206-4356-B4E0-2303BEBDAA81}" sibTransId="{508F4241-BB71-4870-9C9E-00410D5C15D7}"/>
    <dgm:cxn modelId="{63168728-07D4-41DA-A3FD-36AABF3EEEB7}" type="presParOf" srcId="{B7D360F6-7646-483F-971D-42CB1EB5E094}" destId="{538FD9A9-2899-4E75-8BB3-22AB00114B72}" srcOrd="0" destOrd="0" presId="urn:microsoft.com/office/officeart/2005/8/layout/vList3"/>
    <dgm:cxn modelId="{DDBC5A2C-31E8-4475-B8DE-BB755CC4B551}" type="presParOf" srcId="{538FD9A9-2899-4E75-8BB3-22AB00114B72}" destId="{9294C8B0-66C2-4327-BFAD-C66C3CFAE764}" srcOrd="0" destOrd="0" presId="urn:microsoft.com/office/officeart/2005/8/layout/vList3"/>
    <dgm:cxn modelId="{05661B37-0F19-4829-8DC8-AB9E592C6113}" type="presParOf" srcId="{538FD9A9-2899-4E75-8BB3-22AB00114B72}" destId="{FC61E370-86B6-4495-BA80-240B1D913CF6}" srcOrd="1" destOrd="0" presId="urn:microsoft.com/office/officeart/2005/8/layout/vList3"/>
    <dgm:cxn modelId="{EF1FB7F4-2DC3-4A3F-B662-E08AD36A4B04}" type="presParOf" srcId="{B7D360F6-7646-483F-971D-42CB1EB5E094}" destId="{83D89E0F-96E8-4842-BFA9-87C81F184247}" srcOrd="1" destOrd="0" presId="urn:microsoft.com/office/officeart/2005/8/layout/vList3"/>
    <dgm:cxn modelId="{3502689F-0371-42A0-B222-95B0C89B16E7}" type="presParOf" srcId="{B7D360F6-7646-483F-971D-42CB1EB5E094}" destId="{B458136F-E9F7-44F7-A9E2-4BBFDCA1C900}" srcOrd="2" destOrd="0" presId="urn:microsoft.com/office/officeart/2005/8/layout/vList3"/>
    <dgm:cxn modelId="{6F9E0F92-C8B0-4511-943F-35318258D4CD}" type="presParOf" srcId="{B458136F-E9F7-44F7-A9E2-4BBFDCA1C900}" destId="{C352B223-7E25-4E8C-9412-37B499ECCC18}" srcOrd="0" destOrd="0" presId="urn:microsoft.com/office/officeart/2005/8/layout/vList3"/>
    <dgm:cxn modelId="{C91A5CC2-8E0C-4F37-8FD6-E0A76CCD6FEF}" type="presParOf" srcId="{B458136F-E9F7-44F7-A9E2-4BBFDCA1C900}" destId="{49736BCA-F2FB-4A8A-AEEF-BFDC6FB4F17F}" srcOrd="1" destOrd="0" presId="urn:microsoft.com/office/officeart/2005/8/layout/vList3"/>
    <dgm:cxn modelId="{16BC579F-B1B9-478A-BA75-9195B326AF18}" type="presParOf" srcId="{B7D360F6-7646-483F-971D-42CB1EB5E094}" destId="{57A53381-6CC2-46EE-B521-9AECACB575C4}" srcOrd="3" destOrd="0" presId="urn:microsoft.com/office/officeart/2005/8/layout/vList3"/>
    <dgm:cxn modelId="{4ADB1EF3-2710-4556-BEF0-F5564DC58679}" type="presParOf" srcId="{B7D360F6-7646-483F-971D-42CB1EB5E094}" destId="{B447212F-161F-499C-BDCA-C5BCA822F1ED}" srcOrd="4" destOrd="0" presId="urn:microsoft.com/office/officeart/2005/8/layout/vList3"/>
    <dgm:cxn modelId="{6B186A25-D6DE-414A-8FCA-1B6300AE4870}" type="presParOf" srcId="{B447212F-161F-499C-BDCA-C5BCA822F1ED}" destId="{5E5116F0-6D52-4563-B647-063E16305425}" srcOrd="0" destOrd="0" presId="urn:microsoft.com/office/officeart/2005/8/layout/vList3"/>
    <dgm:cxn modelId="{0655C292-0096-4F91-82C3-790E9A97B75A}" type="presParOf" srcId="{B447212F-161F-499C-BDCA-C5BCA822F1ED}" destId="{5110F60E-8635-43E4-92D9-AE6789849221}" srcOrd="1" destOrd="0" presId="urn:microsoft.com/office/officeart/2005/8/layout/vList3"/>
    <dgm:cxn modelId="{70CDE797-68A2-4DE8-99B4-CC836D84CA8B}" type="presParOf" srcId="{B7D360F6-7646-483F-971D-42CB1EB5E094}" destId="{12809CFC-2FCE-4327-8FEC-59B1700B5308}" srcOrd="5" destOrd="0" presId="urn:microsoft.com/office/officeart/2005/8/layout/vList3"/>
    <dgm:cxn modelId="{3CB89782-0598-430D-8E0C-7C16A6ED8CD8}" type="presParOf" srcId="{B7D360F6-7646-483F-971D-42CB1EB5E094}" destId="{F0286EEF-8231-4CEC-A389-2D5AD424221B}" srcOrd="6" destOrd="0" presId="urn:microsoft.com/office/officeart/2005/8/layout/vList3"/>
    <dgm:cxn modelId="{15FB9769-DCEE-430E-B572-4B4A107177DF}" type="presParOf" srcId="{F0286EEF-8231-4CEC-A389-2D5AD424221B}" destId="{417EBBAA-C78C-46AD-9503-5F91C86C9B5A}" srcOrd="0" destOrd="0" presId="urn:microsoft.com/office/officeart/2005/8/layout/vList3"/>
    <dgm:cxn modelId="{A88525E0-9E7F-4FCF-8A2E-5385565C1CD8}" type="presParOf" srcId="{F0286EEF-8231-4CEC-A389-2D5AD424221B}" destId="{DA692D73-BEA7-4495-BC88-9F2428A1DADD}" srcOrd="1" destOrd="0" presId="urn:microsoft.com/office/officeart/2005/8/layout/vList3"/>
    <dgm:cxn modelId="{F74A7739-89F5-4793-949F-1841F6ADCFA3}" type="presParOf" srcId="{B7D360F6-7646-483F-971D-42CB1EB5E094}" destId="{8751E266-D6D4-409B-A660-049C957CB91E}" srcOrd="7" destOrd="0" presId="urn:microsoft.com/office/officeart/2005/8/layout/vList3"/>
    <dgm:cxn modelId="{EE9015D1-10C7-41DD-9017-D1D6B9A885F9}" type="presParOf" srcId="{B7D360F6-7646-483F-971D-42CB1EB5E094}" destId="{9DF5CBF3-9CC8-4DFF-9729-95CF9A2D7CF7}" srcOrd="8" destOrd="0" presId="urn:microsoft.com/office/officeart/2005/8/layout/vList3"/>
    <dgm:cxn modelId="{678FFED3-5720-4FDC-A8DB-5FECBB0284CD}" type="presParOf" srcId="{9DF5CBF3-9CC8-4DFF-9729-95CF9A2D7CF7}" destId="{C12A02E1-C344-40E1-AF26-B02CD5F41F87}" srcOrd="0" destOrd="0" presId="urn:microsoft.com/office/officeart/2005/8/layout/vList3"/>
    <dgm:cxn modelId="{A8ED56C5-8C43-487D-8108-7D86F0B08C2E}" type="presParOf" srcId="{9DF5CBF3-9CC8-4DFF-9729-95CF9A2D7CF7}" destId="{C3ABDF5F-19EA-48C2-80CF-01718D7FA533}" srcOrd="1" destOrd="0" presId="urn:microsoft.com/office/officeart/2005/8/layout/vList3"/>
    <dgm:cxn modelId="{3EA2E414-29BA-4921-B588-80F0FA153298}" type="presParOf" srcId="{B7D360F6-7646-483F-971D-42CB1EB5E094}" destId="{181CB84B-2EEB-464B-B5B6-29251D5C5B5F}" srcOrd="9" destOrd="0" presId="urn:microsoft.com/office/officeart/2005/8/layout/vList3"/>
    <dgm:cxn modelId="{AF77A8E1-3B9F-4AEB-87FB-9072F1592E4C}" type="presParOf" srcId="{B7D360F6-7646-483F-971D-42CB1EB5E094}" destId="{CB3B8797-A8B0-4AB0-A1E7-E6DA652BCFC4}" srcOrd="10" destOrd="0" presId="urn:microsoft.com/office/officeart/2005/8/layout/vList3"/>
    <dgm:cxn modelId="{A0C5258C-EBDD-4AC3-B70C-73319CECFA07}" type="presParOf" srcId="{CB3B8797-A8B0-4AB0-A1E7-E6DA652BCFC4}" destId="{6CF13943-3749-4AD7-83CE-15F8B9D9625B}" srcOrd="0" destOrd="0" presId="urn:microsoft.com/office/officeart/2005/8/layout/vList3"/>
    <dgm:cxn modelId="{2EE1CA55-13FE-41F8-B72F-1A29C600AA73}" type="presParOf" srcId="{CB3B8797-A8B0-4AB0-A1E7-E6DA652BCFC4}" destId="{18B88D9F-7A04-47B9-B507-DC6A6D095E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C356AB-7A28-4B39-AEC1-3DBEAB49F16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D56B1F-0A48-4C73-BFBA-22567BD6B96C}">
      <dgm:prSet custT="1"/>
      <dgm:spPr/>
      <dgm:t>
        <a:bodyPr/>
        <a:lstStyle/>
        <a:p>
          <a:r>
            <a:rPr lang="hr-HR" sz="1800" b="1" u="sng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Glavni cilj projekta </a:t>
          </a:r>
          <a:r>
            <a:rPr lang="hr-HR" sz="18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je osnažiti i podržati ranjive vlasnike stanova i najmoprimce koji žive u višestambenim zgradama kroz proces energetske obnove identificiranjem glavnih prepreka i stvaranjem pouzdane podrške koja uključuje vlasnike stanova, njihove udruge i upravitelje zgrada. </a:t>
          </a:r>
        </a:p>
      </dgm:t>
    </dgm:pt>
    <dgm:pt modelId="{80523BFC-6F9A-4A8F-BD57-A1BC0B60EA5D}" type="parTrans" cxnId="{1393A71B-0507-4CC2-A343-625539131FF6}">
      <dgm:prSet/>
      <dgm:spPr/>
      <dgm:t>
        <a:bodyPr/>
        <a:lstStyle/>
        <a:p>
          <a:endParaRPr lang="hr-HR" sz="2400"/>
        </a:p>
      </dgm:t>
    </dgm:pt>
    <dgm:pt modelId="{ADC27AEF-61C6-4B4A-8329-E24E76807990}" type="sibTrans" cxnId="{1393A71B-0507-4CC2-A343-625539131FF6}">
      <dgm:prSet/>
      <dgm:spPr/>
      <dgm:t>
        <a:bodyPr/>
        <a:lstStyle/>
        <a:p>
          <a:endParaRPr lang="hr-HR" sz="2400"/>
        </a:p>
      </dgm:t>
    </dgm:pt>
    <dgm:pt modelId="{4A1F7978-93E3-4EE3-8E69-3514DB36F272}">
      <dgm:prSet custT="1"/>
      <dgm:spPr/>
      <dgm:t>
        <a:bodyPr/>
        <a:lstStyle/>
        <a:p>
          <a:r>
            <a:rPr lang="hr-HR" sz="1800" b="1" u="sng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Projekt će se provoditi u 5 regija zemalja partnera srednje i istočne Europe (Poljska, Rumunjska, Slovenija, Estonija i Hrvatska – zgrade na području grada Čakovca), </a:t>
          </a:r>
          <a:r>
            <a:rPr lang="hr-HR" sz="18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 fokus će biti na višestambenim zgradama iz socijalističkog razdoblja </a:t>
          </a:r>
          <a:r>
            <a:rPr lang="hr-HR" sz="18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10 jedinica lokalne samouprave (općine, gradovi) </a:t>
          </a:r>
          <a:r>
            <a:rPr lang="hr-HR" sz="1800" kern="1200" noProof="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rPr>
            <a:t>i </a:t>
          </a:r>
          <a:r>
            <a:rPr lang="hr-HR" sz="1800" kern="12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10 upravitelja višestambenih zgrada (3500 vlasnika stambenih jedinica, najmodavaca i udruga vlasnika stambenih jedinica)</a:t>
          </a:r>
        </a:p>
        <a:p>
          <a:endParaRPr lang="hr-HR" sz="1800" kern="1200" noProof="0" dirty="0">
            <a:solidFill>
              <a:prstClr val="black">
                <a:lumMod val="50000"/>
                <a:lumOff val="5000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  <a:sym typeface="Wingdings" panose="05000000000000000000" pitchFamily="2" charset="2"/>
          </a:endParaRPr>
        </a:p>
        <a:p>
          <a:endParaRPr lang="hr-HR" sz="1800" kern="1200" noProof="0" dirty="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DCE2F5-5E05-4F57-9577-FEE69264A8F9}" type="parTrans" cxnId="{2ABB87A9-4D47-46BE-911E-6D8065DE6039}">
      <dgm:prSet/>
      <dgm:spPr/>
      <dgm:t>
        <a:bodyPr/>
        <a:lstStyle/>
        <a:p>
          <a:endParaRPr lang="hr-HR" sz="2400"/>
        </a:p>
      </dgm:t>
    </dgm:pt>
    <dgm:pt modelId="{4E483A5A-2CD8-4D9A-BBA1-F26453854BAD}" type="sibTrans" cxnId="{2ABB87A9-4D47-46BE-911E-6D8065DE6039}">
      <dgm:prSet/>
      <dgm:spPr/>
      <dgm:t>
        <a:bodyPr/>
        <a:lstStyle/>
        <a:p>
          <a:endParaRPr lang="hr-HR" sz="2400"/>
        </a:p>
      </dgm:t>
    </dgm:pt>
    <dgm:pt modelId="{442574E7-6E9E-4415-A01B-54F06B1A12E3}">
      <dgm:prSet custT="1"/>
      <dgm:spPr/>
      <dgm:t>
        <a:bodyPr/>
        <a:lstStyle/>
        <a:p>
          <a:r>
            <a:rPr lang="hr-HR" sz="1800" b="1" u="sng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Izradit će se smjernice </a:t>
          </a:r>
          <a:r>
            <a:rPr lang="hr-HR" sz="18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koje će davati prednosti energetske obnove zgradama na temelju njihovog potencijala za maksimalno smanjenje emisija putem ušteda energije kao i povećanja kvalitete života i blagostanja za ranjive vlasnike stambenih jedinica.</a:t>
          </a:r>
        </a:p>
        <a:p>
          <a:r>
            <a:rPr lang="hr-HR" sz="18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Pružit će se podrška pilot zgradama u cijeloj fazi energetske obnove: pri izradi planova, podnošenju zahtjeva za dozvole, reviziji i drugim zahtjevima te pri financiranju. U planovima će se zahtijevati </a:t>
          </a:r>
          <a:r>
            <a:rPr lang="hr-HR" sz="1800" noProof="0" dirty="0" err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dekarbonizacija</a:t>
          </a:r>
          <a:r>
            <a:rPr lang="hr-HR" sz="18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grijanja i hlađenja.</a:t>
          </a:r>
        </a:p>
      </dgm:t>
    </dgm:pt>
    <dgm:pt modelId="{C52BEB26-40D1-4DE2-8316-32723273E0B2}" type="parTrans" cxnId="{0F916BC2-0F34-4B30-B6E3-747BCBC14588}">
      <dgm:prSet/>
      <dgm:spPr/>
      <dgm:t>
        <a:bodyPr/>
        <a:lstStyle/>
        <a:p>
          <a:endParaRPr lang="hr-HR" sz="2400"/>
        </a:p>
      </dgm:t>
    </dgm:pt>
    <dgm:pt modelId="{4FD84DF8-28FB-44E7-9355-C18DC3DD6310}" type="sibTrans" cxnId="{0F916BC2-0F34-4B30-B6E3-747BCBC14588}">
      <dgm:prSet/>
      <dgm:spPr/>
      <dgm:t>
        <a:bodyPr/>
        <a:lstStyle/>
        <a:p>
          <a:endParaRPr lang="hr-HR" sz="2400"/>
        </a:p>
      </dgm:t>
    </dgm:pt>
    <dgm:pt modelId="{C39231F9-3067-4FB8-9246-C895D15B08FE}" type="pres">
      <dgm:prSet presAssocID="{EFC356AB-7A28-4B39-AEC1-3DBEAB49F168}" presName="vert0" presStyleCnt="0">
        <dgm:presLayoutVars>
          <dgm:dir/>
          <dgm:animOne val="branch"/>
          <dgm:animLvl val="lvl"/>
        </dgm:presLayoutVars>
      </dgm:prSet>
      <dgm:spPr/>
    </dgm:pt>
    <dgm:pt modelId="{6EA03D86-D904-4D26-AE24-EFEA694C1312}" type="pres">
      <dgm:prSet presAssocID="{07D56B1F-0A48-4C73-BFBA-22567BD6B96C}" presName="thickLine" presStyleLbl="alignNode1" presStyleIdx="0" presStyleCnt="3"/>
      <dgm:spPr/>
    </dgm:pt>
    <dgm:pt modelId="{13159D70-950E-4096-A2F2-EFA12C1C9E25}" type="pres">
      <dgm:prSet presAssocID="{07D56B1F-0A48-4C73-BFBA-22567BD6B96C}" presName="horz1" presStyleCnt="0"/>
      <dgm:spPr/>
    </dgm:pt>
    <dgm:pt modelId="{57CF08C3-FF28-4537-BD39-A29A8E0EB1F4}" type="pres">
      <dgm:prSet presAssocID="{07D56B1F-0A48-4C73-BFBA-22567BD6B96C}" presName="tx1" presStyleLbl="revTx" presStyleIdx="0" presStyleCnt="3" custLinFactNeighborY="2689"/>
      <dgm:spPr/>
    </dgm:pt>
    <dgm:pt modelId="{D4888A5B-2561-4FA1-B948-8E3D679390AE}" type="pres">
      <dgm:prSet presAssocID="{07D56B1F-0A48-4C73-BFBA-22567BD6B96C}" presName="vert1" presStyleCnt="0"/>
      <dgm:spPr/>
    </dgm:pt>
    <dgm:pt modelId="{4D8857F5-EC4B-48F4-B0DE-7C4CA76B6643}" type="pres">
      <dgm:prSet presAssocID="{4A1F7978-93E3-4EE3-8E69-3514DB36F272}" presName="thickLine" presStyleLbl="alignNode1" presStyleIdx="1" presStyleCnt="3"/>
      <dgm:spPr/>
    </dgm:pt>
    <dgm:pt modelId="{91A3D611-6861-486B-9D7E-43C60968A62E}" type="pres">
      <dgm:prSet presAssocID="{4A1F7978-93E3-4EE3-8E69-3514DB36F272}" presName="horz1" presStyleCnt="0"/>
      <dgm:spPr/>
    </dgm:pt>
    <dgm:pt modelId="{AC169A2F-3E9D-4A98-99E8-FF105539D1E6}" type="pres">
      <dgm:prSet presAssocID="{4A1F7978-93E3-4EE3-8E69-3514DB36F272}" presName="tx1" presStyleLbl="revTx" presStyleIdx="1" presStyleCnt="3" custScaleY="103768"/>
      <dgm:spPr/>
    </dgm:pt>
    <dgm:pt modelId="{A1A2FD49-6A02-4BD8-B170-12AF247951D7}" type="pres">
      <dgm:prSet presAssocID="{4A1F7978-93E3-4EE3-8E69-3514DB36F272}" presName="vert1" presStyleCnt="0"/>
      <dgm:spPr/>
    </dgm:pt>
    <dgm:pt modelId="{EB0C4459-ECD2-42CB-93E2-FED447ADC72C}" type="pres">
      <dgm:prSet presAssocID="{442574E7-6E9E-4415-A01B-54F06B1A12E3}" presName="thickLine" presStyleLbl="alignNode1" presStyleIdx="2" presStyleCnt="3"/>
      <dgm:spPr/>
    </dgm:pt>
    <dgm:pt modelId="{49AD26DD-43CD-43FC-9526-D6B4A70A3C9C}" type="pres">
      <dgm:prSet presAssocID="{442574E7-6E9E-4415-A01B-54F06B1A12E3}" presName="horz1" presStyleCnt="0"/>
      <dgm:spPr/>
    </dgm:pt>
    <dgm:pt modelId="{F21E85A0-9070-4161-9620-F03124755272}" type="pres">
      <dgm:prSet presAssocID="{442574E7-6E9E-4415-A01B-54F06B1A12E3}" presName="tx1" presStyleLbl="revTx" presStyleIdx="2" presStyleCnt="3"/>
      <dgm:spPr/>
    </dgm:pt>
    <dgm:pt modelId="{BEBF1FC1-C877-4679-8E43-8441964AD439}" type="pres">
      <dgm:prSet presAssocID="{442574E7-6E9E-4415-A01B-54F06B1A12E3}" presName="vert1" presStyleCnt="0"/>
      <dgm:spPr/>
    </dgm:pt>
  </dgm:ptLst>
  <dgm:cxnLst>
    <dgm:cxn modelId="{1393A71B-0507-4CC2-A343-625539131FF6}" srcId="{EFC356AB-7A28-4B39-AEC1-3DBEAB49F168}" destId="{07D56B1F-0A48-4C73-BFBA-22567BD6B96C}" srcOrd="0" destOrd="0" parTransId="{80523BFC-6F9A-4A8F-BD57-A1BC0B60EA5D}" sibTransId="{ADC27AEF-61C6-4B4A-8329-E24E76807990}"/>
    <dgm:cxn modelId="{F8554122-3B87-4064-9E3A-9C8CEEDE96B7}" type="presOf" srcId="{EFC356AB-7A28-4B39-AEC1-3DBEAB49F168}" destId="{C39231F9-3067-4FB8-9246-C895D15B08FE}" srcOrd="0" destOrd="0" presId="urn:microsoft.com/office/officeart/2008/layout/LinedList"/>
    <dgm:cxn modelId="{2ABB87A9-4D47-46BE-911E-6D8065DE6039}" srcId="{EFC356AB-7A28-4B39-AEC1-3DBEAB49F168}" destId="{4A1F7978-93E3-4EE3-8E69-3514DB36F272}" srcOrd="1" destOrd="0" parTransId="{4DDCE2F5-5E05-4F57-9577-FEE69264A8F9}" sibTransId="{4E483A5A-2CD8-4D9A-BBA1-F26453854BAD}"/>
    <dgm:cxn modelId="{22F59CAC-513E-4051-95C6-E96AF130C94D}" type="presOf" srcId="{442574E7-6E9E-4415-A01B-54F06B1A12E3}" destId="{F21E85A0-9070-4161-9620-F03124755272}" srcOrd="0" destOrd="0" presId="urn:microsoft.com/office/officeart/2008/layout/LinedList"/>
    <dgm:cxn modelId="{0F916BC2-0F34-4B30-B6E3-747BCBC14588}" srcId="{EFC356AB-7A28-4B39-AEC1-3DBEAB49F168}" destId="{442574E7-6E9E-4415-A01B-54F06B1A12E3}" srcOrd="2" destOrd="0" parTransId="{C52BEB26-40D1-4DE2-8316-32723273E0B2}" sibTransId="{4FD84DF8-28FB-44E7-9355-C18DC3DD6310}"/>
    <dgm:cxn modelId="{6D37A3F7-8511-4A3A-91AD-B35B95C2555D}" type="presOf" srcId="{07D56B1F-0A48-4C73-BFBA-22567BD6B96C}" destId="{57CF08C3-FF28-4537-BD39-A29A8E0EB1F4}" srcOrd="0" destOrd="0" presId="urn:microsoft.com/office/officeart/2008/layout/LinedList"/>
    <dgm:cxn modelId="{F657F7F7-09E6-4936-B067-06F344F85B3B}" type="presOf" srcId="{4A1F7978-93E3-4EE3-8E69-3514DB36F272}" destId="{AC169A2F-3E9D-4A98-99E8-FF105539D1E6}" srcOrd="0" destOrd="0" presId="urn:microsoft.com/office/officeart/2008/layout/LinedList"/>
    <dgm:cxn modelId="{F02481E0-9D41-45E3-A825-D394030754AB}" type="presParOf" srcId="{C39231F9-3067-4FB8-9246-C895D15B08FE}" destId="{6EA03D86-D904-4D26-AE24-EFEA694C1312}" srcOrd="0" destOrd="0" presId="urn:microsoft.com/office/officeart/2008/layout/LinedList"/>
    <dgm:cxn modelId="{3AA644B7-3731-4955-87F5-796A2603C124}" type="presParOf" srcId="{C39231F9-3067-4FB8-9246-C895D15B08FE}" destId="{13159D70-950E-4096-A2F2-EFA12C1C9E25}" srcOrd="1" destOrd="0" presId="urn:microsoft.com/office/officeart/2008/layout/LinedList"/>
    <dgm:cxn modelId="{14BC4F54-73B2-4339-BC79-FA4518542B53}" type="presParOf" srcId="{13159D70-950E-4096-A2F2-EFA12C1C9E25}" destId="{57CF08C3-FF28-4537-BD39-A29A8E0EB1F4}" srcOrd="0" destOrd="0" presId="urn:microsoft.com/office/officeart/2008/layout/LinedList"/>
    <dgm:cxn modelId="{336E1F9D-C890-4371-AE1F-A63BBCF3E31B}" type="presParOf" srcId="{13159D70-950E-4096-A2F2-EFA12C1C9E25}" destId="{D4888A5B-2561-4FA1-B948-8E3D679390AE}" srcOrd="1" destOrd="0" presId="urn:microsoft.com/office/officeart/2008/layout/LinedList"/>
    <dgm:cxn modelId="{7E40B63F-4717-4933-9B35-D86D2541D35C}" type="presParOf" srcId="{C39231F9-3067-4FB8-9246-C895D15B08FE}" destId="{4D8857F5-EC4B-48F4-B0DE-7C4CA76B6643}" srcOrd="2" destOrd="0" presId="urn:microsoft.com/office/officeart/2008/layout/LinedList"/>
    <dgm:cxn modelId="{785B9632-A429-4D3A-A5BE-9915FECE7780}" type="presParOf" srcId="{C39231F9-3067-4FB8-9246-C895D15B08FE}" destId="{91A3D611-6861-486B-9D7E-43C60968A62E}" srcOrd="3" destOrd="0" presId="urn:microsoft.com/office/officeart/2008/layout/LinedList"/>
    <dgm:cxn modelId="{A4CC44A5-6746-4334-B9F3-F749D3473C60}" type="presParOf" srcId="{91A3D611-6861-486B-9D7E-43C60968A62E}" destId="{AC169A2F-3E9D-4A98-99E8-FF105539D1E6}" srcOrd="0" destOrd="0" presId="urn:microsoft.com/office/officeart/2008/layout/LinedList"/>
    <dgm:cxn modelId="{EE671C69-6799-41E7-85EE-08141DBAB565}" type="presParOf" srcId="{91A3D611-6861-486B-9D7E-43C60968A62E}" destId="{A1A2FD49-6A02-4BD8-B170-12AF247951D7}" srcOrd="1" destOrd="0" presId="urn:microsoft.com/office/officeart/2008/layout/LinedList"/>
    <dgm:cxn modelId="{449789B2-4F3D-4865-AF32-D6F0799AA1AA}" type="presParOf" srcId="{C39231F9-3067-4FB8-9246-C895D15B08FE}" destId="{EB0C4459-ECD2-42CB-93E2-FED447ADC72C}" srcOrd="4" destOrd="0" presId="urn:microsoft.com/office/officeart/2008/layout/LinedList"/>
    <dgm:cxn modelId="{92B0783C-0193-4BF8-92BB-B61F58E804BE}" type="presParOf" srcId="{C39231F9-3067-4FB8-9246-C895D15B08FE}" destId="{49AD26DD-43CD-43FC-9526-D6B4A70A3C9C}" srcOrd="5" destOrd="0" presId="urn:microsoft.com/office/officeart/2008/layout/LinedList"/>
    <dgm:cxn modelId="{9D6264DE-2701-4447-9A2D-A6E2D758BB4E}" type="presParOf" srcId="{49AD26DD-43CD-43FC-9526-D6B4A70A3C9C}" destId="{F21E85A0-9070-4161-9620-F03124755272}" srcOrd="0" destOrd="0" presId="urn:microsoft.com/office/officeart/2008/layout/LinedList"/>
    <dgm:cxn modelId="{60CA1C09-DC14-4B1A-8E53-233B83CE751D}" type="presParOf" srcId="{49AD26DD-43CD-43FC-9526-D6B4A70A3C9C}" destId="{BEBF1FC1-C877-4679-8E43-8441964AD4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562FB2-837A-4382-A95A-9964F8CDCEC4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</dgm:pt>
    <dgm:pt modelId="{982A28A1-A0F3-4F54-98D8-6830F2DA4D54}">
      <dgm:prSet phldrT="[Text]" custT="1"/>
      <dgm:spPr>
        <a:xfrm rot="10800000">
          <a:off x="3026294" y="2711"/>
          <a:ext cx="10996041" cy="1026458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r-HR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Analizirane zakonodavne </a:t>
          </a:r>
          <a:r>
            <a:rPr lang="en-US" sz="1800" b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prepreke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za </a:t>
          </a:r>
          <a:r>
            <a:rPr lang="en-US" sz="1800" b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energetsku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obnovu</a:t>
          </a:r>
          <a:r>
            <a:rPr lang="hr-HR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višestambenih 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zgrada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u </a:t>
          </a:r>
          <a:r>
            <a:rPr lang="hr-HR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5 </a:t>
          </a:r>
          <a:r>
            <a:rPr lang="en-US" sz="1800" b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zemalja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srednje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istočne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Europe (H</a:t>
          </a:r>
          <a:r>
            <a:rPr lang="hr-HR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S</a:t>
          </a:r>
          <a:r>
            <a:rPr lang="hr-HR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E</a:t>
          </a:r>
          <a:r>
            <a:rPr lang="hr-HR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</a:t>
          </a:r>
          <a:r>
            <a:rPr lang="hr-HR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hr-HR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RO</a:t>
          </a:r>
          <a:r>
            <a:rPr lang="en-US" sz="18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) </a:t>
          </a:r>
          <a:endParaRPr lang="hr-HR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02E0C0-8749-446F-9052-3971FFFF103E}" type="parTrans" cxnId="{4DE5CAB8-7DF0-4CE4-A85F-4FBFD2555A78}">
      <dgm:prSet/>
      <dgm:spPr/>
      <dgm:t>
        <a:bodyPr/>
        <a:lstStyle/>
        <a:p>
          <a:endParaRPr lang="hr-HR"/>
        </a:p>
      </dgm:t>
    </dgm:pt>
    <dgm:pt modelId="{1690777D-899D-4223-8F5C-105A5527CB79}" type="sibTrans" cxnId="{4DE5CAB8-7DF0-4CE4-A85F-4FBFD2555A78}">
      <dgm:prSet/>
      <dgm:spPr/>
      <dgm:t>
        <a:bodyPr/>
        <a:lstStyle/>
        <a:p>
          <a:endParaRPr lang="hr-HR"/>
        </a:p>
      </dgm:t>
    </dgm:pt>
    <dgm:pt modelId="{0100FBC0-0C6D-43D6-A44A-69B205867987}">
      <dgm:prSet phldrT="[Text]" custT="1"/>
      <dgm:spPr>
        <a:xfrm rot="10800000">
          <a:off x="3026294" y="1335575"/>
          <a:ext cx="10996041" cy="1026458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Analizirane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tehničke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ekonomske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prepreke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za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energetsku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obnovu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zgrada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u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5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zemalja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srednje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istočne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Europe (H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S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E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)</a:t>
          </a:r>
          <a:endParaRPr lang="hr-HR" sz="18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E548CB8-7206-4356-B4E0-2303BEBDAA81}" type="parTrans" cxnId="{CAE46BE1-F896-405C-A529-201CA137CAC7}">
      <dgm:prSet/>
      <dgm:spPr/>
      <dgm:t>
        <a:bodyPr/>
        <a:lstStyle/>
        <a:p>
          <a:endParaRPr lang="hr-HR"/>
        </a:p>
      </dgm:t>
    </dgm:pt>
    <dgm:pt modelId="{508F4241-BB71-4870-9C9E-00410D5C15D7}" type="sibTrans" cxnId="{CAE46BE1-F896-405C-A529-201CA137CAC7}">
      <dgm:prSet/>
      <dgm:spPr/>
      <dgm:t>
        <a:bodyPr/>
        <a:lstStyle/>
        <a:p>
          <a:endParaRPr lang="hr-HR"/>
        </a:p>
      </dgm:t>
    </dgm:pt>
    <dgm:pt modelId="{FAD8963E-7A45-470A-99A1-74A1AC92BDD2}">
      <dgm:prSet phldrT="[Text]" custT="1"/>
      <dgm:spPr>
        <a:xfrm rot="10800000">
          <a:off x="3026294" y="2668438"/>
          <a:ext cx="10996041" cy="1026458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Završeno mjerenje i analiza kvalitete zraka u stanovima 6 obnovljenih i 6 neobnovljenih zgrada u Čakovcu (30.04.’24 – 30.04.’25)</a:t>
          </a:r>
        </a:p>
      </dgm:t>
    </dgm:pt>
    <dgm:pt modelId="{281CCFCC-2CBB-472E-A9B6-9F2E1F733B45}" type="parTrans" cxnId="{7CB13147-1EF0-4B6C-833E-9485575585D2}">
      <dgm:prSet/>
      <dgm:spPr/>
      <dgm:t>
        <a:bodyPr/>
        <a:lstStyle/>
        <a:p>
          <a:endParaRPr lang="hr-HR"/>
        </a:p>
      </dgm:t>
    </dgm:pt>
    <dgm:pt modelId="{1CAA7AFA-A023-4217-8205-77F4F7093F65}" type="sibTrans" cxnId="{7CB13147-1EF0-4B6C-833E-9485575585D2}">
      <dgm:prSet/>
      <dgm:spPr/>
      <dgm:t>
        <a:bodyPr/>
        <a:lstStyle/>
        <a:p>
          <a:endParaRPr lang="hr-HR"/>
        </a:p>
      </dgm:t>
    </dgm:pt>
    <dgm:pt modelId="{92C5C362-AD74-40B6-B85B-8A04D937BA36}">
      <dgm:prSet phldrT="[Text]" custT="1"/>
      <dgm:spPr>
        <a:xfrm rot="10800000">
          <a:off x="3026294" y="4001302"/>
          <a:ext cx="10996041" cy="1026458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2024. Provedena anketa u 5 zemalja 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(H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S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E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)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o kvaliteti života u obnovljenim i neobnovljenih zgrada (2000 sudionika)</a:t>
          </a:r>
        </a:p>
      </dgm:t>
    </dgm:pt>
    <dgm:pt modelId="{2418CB6D-6874-4428-849B-F35FF7A7223F}" type="parTrans" cxnId="{9113FC68-2C43-4BC5-B002-46E86DEA7FE6}">
      <dgm:prSet/>
      <dgm:spPr/>
      <dgm:t>
        <a:bodyPr/>
        <a:lstStyle/>
        <a:p>
          <a:endParaRPr lang="hr-HR"/>
        </a:p>
      </dgm:t>
    </dgm:pt>
    <dgm:pt modelId="{64C0CEB6-CDF5-487A-828A-F47B7A508F06}" type="sibTrans" cxnId="{9113FC68-2C43-4BC5-B002-46E86DEA7FE6}">
      <dgm:prSet/>
      <dgm:spPr/>
      <dgm:t>
        <a:bodyPr/>
        <a:lstStyle/>
        <a:p>
          <a:endParaRPr lang="hr-HR"/>
        </a:p>
      </dgm:t>
    </dgm:pt>
    <dgm:pt modelId="{676737D1-8A09-41D4-84FE-CD826B6F5106}">
      <dgm:prSet phldrT="[Text]" custT="1"/>
      <dgm:spPr>
        <a:xfrm rot="10800000">
          <a:off x="3026294" y="5334166"/>
          <a:ext cx="10996041" cy="1026458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Ožujak 2025. Izrađen alat za izračun povrata investicija u energetsku obnovu zgrada</a:t>
          </a:r>
        </a:p>
      </dgm:t>
    </dgm:pt>
    <dgm:pt modelId="{2155F1D7-B8E2-4FE5-8F15-8E9880DE7101}" type="parTrans" cxnId="{D9207167-168C-4EE0-958A-DF1E22B2D81D}">
      <dgm:prSet/>
      <dgm:spPr/>
      <dgm:t>
        <a:bodyPr/>
        <a:lstStyle/>
        <a:p>
          <a:endParaRPr lang="hr-HR"/>
        </a:p>
      </dgm:t>
    </dgm:pt>
    <dgm:pt modelId="{0F9A491C-8550-47F4-85A0-8E36DC4B469B}" type="sibTrans" cxnId="{D9207167-168C-4EE0-958A-DF1E22B2D81D}">
      <dgm:prSet/>
      <dgm:spPr/>
      <dgm:t>
        <a:bodyPr/>
        <a:lstStyle/>
        <a:p>
          <a:endParaRPr lang="hr-HR"/>
        </a:p>
      </dgm:t>
    </dgm:pt>
    <dgm:pt modelId="{B7D360F6-7646-483F-971D-42CB1EB5E094}" type="pres">
      <dgm:prSet presAssocID="{27562FB2-837A-4382-A95A-9964F8CDCEC4}" presName="linearFlow" presStyleCnt="0">
        <dgm:presLayoutVars>
          <dgm:dir/>
          <dgm:resizeHandles val="exact"/>
        </dgm:presLayoutVars>
      </dgm:prSet>
      <dgm:spPr/>
    </dgm:pt>
    <dgm:pt modelId="{538FD9A9-2899-4E75-8BB3-22AB00114B72}" type="pres">
      <dgm:prSet presAssocID="{982A28A1-A0F3-4F54-98D8-6830F2DA4D54}" presName="composite" presStyleCnt="0"/>
      <dgm:spPr/>
    </dgm:pt>
    <dgm:pt modelId="{9294C8B0-66C2-4327-BFAD-C66C3CFAE764}" type="pres">
      <dgm:prSet presAssocID="{982A28A1-A0F3-4F54-98D8-6830F2DA4D54}" presName="imgShp" presStyleLbl="fgImgPlace1" presStyleIdx="0" presStyleCnt="5"/>
      <dgm:spPr>
        <a:xfrm>
          <a:off x="2513064" y="2711"/>
          <a:ext cx="1026458" cy="102645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C61E370-86B6-4495-BA80-240B1D913CF6}" type="pres">
      <dgm:prSet presAssocID="{982A28A1-A0F3-4F54-98D8-6830F2DA4D54}" presName="txShp" presStyleLbl="node1" presStyleIdx="0" presStyleCnt="5">
        <dgm:presLayoutVars>
          <dgm:bulletEnabled val="1"/>
        </dgm:presLayoutVars>
      </dgm:prSet>
      <dgm:spPr/>
    </dgm:pt>
    <dgm:pt modelId="{83D89E0F-96E8-4842-BFA9-87C81F184247}" type="pres">
      <dgm:prSet presAssocID="{1690777D-899D-4223-8F5C-105A5527CB79}" presName="spacing" presStyleCnt="0"/>
      <dgm:spPr/>
    </dgm:pt>
    <dgm:pt modelId="{B458136F-E9F7-44F7-A9E2-4BBFDCA1C900}" type="pres">
      <dgm:prSet presAssocID="{0100FBC0-0C6D-43D6-A44A-69B205867987}" presName="composite" presStyleCnt="0"/>
      <dgm:spPr/>
    </dgm:pt>
    <dgm:pt modelId="{C352B223-7E25-4E8C-9412-37B499ECCC18}" type="pres">
      <dgm:prSet presAssocID="{0100FBC0-0C6D-43D6-A44A-69B205867987}" presName="imgShp" presStyleLbl="fgImgPlace1" presStyleIdx="1" presStyleCnt="5"/>
      <dgm:spPr>
        <a:xfrm>
          <a:off x="2513064" y="1335575"/>
          <a:ext cx="1026458" cy="102645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9736BCA-F2FB-4A8A-AEEF-BFDC6FB4F17F}" type="pres">
      <dgm:prSet presAssocID="{0100FBC0-0C6D-43D6-A44A-69B205867987}" presName="txShp" presStyleLbl="node1" presStyleIdx="1" presStyleCnt="5">
        <dgm:presLayoutVars>
          <dgm:bulletEnabled val="1"/>
        </dgm:presLayoutVars>
      </dgm:prSet>
      <dgm:spPr/>
    </dgm:pt>
    <dgm:pt modelId="{57A53381-6CC2-46EE-B521-9AECACB575C4}" type="pres">
      <dgm:prSet presAssocID="{508F4241-BB71-4870-9C9E-00410D5C15D7}" presName="spacing" presStyleCnt="0"/>
      <dgm:spPr/>
    </dgm:pt>
    <dgm:pt modelId="{B447212F-161F-499C-BDCA-C5BCA822F1ED}" type="pres">
      <dgm:prSet presAssocID="{FAD8963E-7A45-470A-99A1-74A1AC92BDD2}" presName="composite" presStyleCnt="0"/>
      <dgm:spPr/>
    </dgm:pt>
    <dgm:pt modelId="{5E5116F0-6D52-4563-B647-063E16305425}" type="pres">
      <dgm:prSet presAssocID="{FAD8963E-7A45-470A-99A1-74A1AC92BDD2}" presName="imgShp" presStyleLbl="fgImgPlace1" presStyleIdx="2" presStyleCnt="5" custLinFactNeighborY="-3187"/>
      <dgm:spPr>
        <a:xfrm>
          <a:off x="2513064" y="2668438"/>
          <a:ext cx="1026458" cy="10264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5110F60E-8635-43E4-92D9-AE6789849221}" type="pres">
      <dgm:prSet presAssocID="{FAD8963E-7A45-470A-99A1-74A1AC92BDD2}" presName="txShp" presStyleLbl="node1" presStyleIdx="2" presStyleCnt="5">
        <dgm:presLayoutVars>
          <dgm:bulletEnabled val="1"/>
        </dgm:presLayoutVars>
      </dgm:prSet>
      <dgm:spPr/>
    </dgm:pt>
    <dgm:pt modelId="{12809CFC-2FCE-4327-8FEC-59B1700B5308}" type="pres">
      <dgm:prSet presAssocID="{1CAA7AFA-A023-4217-8205-77F4F7093F65}" presName="spacing" presStyleCnt="0"/>
      <dgm:spPr/>
    </dgm:pt>
    <dgm:pt modelId="{F0286EEF-8231-4CEC-A389-2D5AD424221B}" type="pres">
      <dgm:prSet presAssocID="{92C5C362-AD74-40B6-B85B-8A04D937BA36}" presName="composite" presStyleCnt="0"/>
      <dgm:spPr/>
    </dgm:pt>
    <dgm:pt modelId="{417EBBAA-C78C-46AD-9503-5F91C86C9B5A}" type="pres">
      <dgm:prSet presAssocID="{92C5C362-AD74-40B6-B85B-8A04D937BA36}" presName="imgShp" presStyleLbl="fgImgPlace1" presStyleIdx="3" presStyleCnt="5"/>
      <dgm:spPr>
        <a:xfrm>
          <a:off x="2513064" y="4001302"/>
          <a:ext cx="1026458" cy="1026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hecklist RTL"/>
        </a:ext>
      </dgm:extLst>
    </dgm:pt>
    <dgm:pt modelId="{DA692D73-BEA7-4495-BC88-9F2428A1DADD}" type="pres">
      <dgm:prSet presAssocID="{92C5C362-AD74-40B6-B85B-8A04D937BA36}" presName="txShp" presStyleLbl="node1" presStyleIdx="3" presStyleCnt="5">
        <dgm:presLayoutVars>
          <dgm:bulletEnabled val="1"/>
        </dgm:presLayoutVars>
      </dgm:prSet>
      <dgm:spPr/>
    </dgm:pt>
    <dgm:pt modelId="{8751E266-D6D4-409B-A660-049C957CB91E}" type="pres">
      <dgm:prSet presAssocID="{64C0CEB6-CDF5-487A-828A-F47B7A508F06}" presName="spacing" presStyleCnt="0"/>
      <dgm:spPr/>
    </dgm:pt>
    <dgm:pt modelId="{9DF5CBF3-9CC8-4DFF-9729-95CF9A2D7CF7}" type="pres">
      <dgm:prSet presAssocID="{676737D1-8A09-41D4-84FE-CD826B6F5106}" presName="composite" presStyleCnt="0"/>
      <dgm:spPr/>
    </dgm:pt>
    <dgm:pt modelId="{C12A02E1-C344-40E1-AF26-B02CD5F41F87}" type="pres">
      <dgm:prSet presAssocID="{676737D1-8A09-41D4-84FE-CD826B6F5106}" presName="imgShp" presStyleLbl="fgImgPlace1" presStyleIdx="4" presStyleCnt="5"/>
      <dgm:spPr>
        <a:xfrm>
          <a:off x="2513064" y="5334166"/>
          <a:ext cx="1026458" cy="10264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C3ABDF5F-19EA-48C2-80CF-01718D7FA533}" type="pres">
      <dgm:prSet presAssocID="{676737D1-8A09-41D4-84FE-CD826B6F5106}" presName="txShp" presStyleLbl="node1" presStyleIdx="4" presStyleCnt="5">
        <dgm:presLayoutVars>
          <dgm:bulletEnabled val="1"/>
        </dgm:presLayoutVars>
      </dgm:prSet>
      <dgm:spPr/>
    </dgm:pt>
  </dgm:ptLst>
  <dgm:cxnLst>
    <dgm:cxn modelId="{DB69EE2A-79FB-4ED0-A1AB-70C406A3B888}" type="presOf" srcId="{92C5C362-AD74-40B6-B85B-8A04D937BA36}" destId="{DA692D73-BEA7-4495-BC88-9F2428A1DADD}" srcOrd="0" destOrd="0" presId="urn:microsoft.com/office/officeart/2005/8/layout/vList3"/>
    <dgm:cxn modelId="{CD241635-9E34-4BBC-8D91-A61D7C9FCF62}" type="presOf" srcId="{27562FB2-837A-4382-A95A-9964F8CDCEC4}" destId="{B7D360F6-7646-483F-971D-42CB1EB5E094}" srcOrd="0" destOrd="0" presId="urn:microsoft.com/office/officeart/2005/8/layout/vList3"/>
    <dgm:cxn modelId="{5A867746-0F14-4F2C-8B22-F9134EE1B538}" type="presOf" srcId="{0100FBC0-0C6D-43D6-A44A-69B205867987}" destId="{49736BCA-F2FB-4A8A-AEEF-BFDC6FB4F17F}" srcOrd="0" destOrd="0" presId="urn:microsoft.com/office/officeart/2005/8/layout/vList3"/>
    <dgm:cxn modelId="{7CB13147-1EF0-4B6C-833E-9485575585D2}" srcId="{27562FB2-837A-4382-A95A-9964F8CDCEC4}" destId="{FAD8963E-7A45-470A-99A1-74A1AC92BDD2}" srcOrd="2" destOrd="0" parTransId="{281CCFCC-2CBB-472E-A9B6-9F2E1F733B45}" sibTransId="{1CAA7AFA-A023-4217-8205-77F4F7093F65}"/>
    <dgm:cxn modelId="{D9207167-168C-4EE0-958A-DF1E22B2D81D}" srcId="{27562FB2-837A-4382-A95A-9964F8CDCEC4}" destId="{676737D1-8A09-41D4-84FE-CD826B6F5106}" srcOrd="4" destOrd="0" parTransId="{2155F1D7-B8E2-4FE5-8F15-8E9880DE7101}" sibTransId="{0F9A491C-8550-47F4-85A0-8E36DC4B469B}"/>
    <dgm:cxn modelId="{9113FC68-2C43-4BC5-B002-46E86DEA7FE6}" srcId="{27562FB2-837A-4382-A95A-9964F8CDCEC4}" destId="{92C5C362-AD74-40B6-B85B-8A04D937BA36}" srcOrd="3" destOrd="0" parTransId="{2418CB6D-6874-4428-849B-F35FF7A7223F}" sibTransId="{64C0CEB6-CDF5-487A-828A-F47B7A508F06}"/>
    <dgm:cxn modelId="{35263892-D0A6-4F60-AB9D-90308AA222EE}" type="presOf" srcId="{982A28A1-A0F3-4F54-98D8-6830F2DA4D54}" destId="{FC61E370-86B6-4495-BA80-240B1D913CF6}" srcOrd="0" destOrd="0" presId="urn:microsoft.com/office/officeart/2005/8/layout/vList3"/>
    <dgm:cxn modelId="{4DE5CAB8-7DF0-4CE4-A85F-4FBFD2555A78}" srcId="{27562FB2-837A-4382-A95A-9964F8CDCEC4}" destId="{982A28A1-A0F3-4F54-98D8-6830F2DA4D54}" srcOrd="0" destOrd="0" parTransId="{E802E0C0-8749-446F-9052-3971FFFF103E}" sibTransId="{1690777D-899D-4223-8F5C-105A5527CB79}"/>
    <dgm:cxn modelId="{C11D88BD-5759-4773-9F42-C867F37343E9}" type="presOf" srcId="{FAD8963E-7A45-470A-99A1-74A1AC92BDD2}" destId="{5110F60E-8635-43E4-92D9-AE6789849221}" srcOrd="0" destOrd="0" presId="urn:microsoft.com/office/officeart/2005/8/layout/vList3"/>
    <dgm:cxn modelId="{40F49FCF-38DA-4C8F-85C4-F20C95DBC543}" type="presOf" srcId="{676737D1-8A09-41D4-84FE-CD826B6F5106}" destId="{C3ABDF5F-19EA-48C2-80CF-01718D7FA533}" srcOrd="0" destOrd="0" presId="urn:microsoft.com/office/officeart/2005/8/layout/vList3"/>
    <dgm:cxn modelId="{CAE46BE1-F896-405C-A529-201CA137CAC7}" srcId="{27562FB2-837A-4382-A95A-9964F8CDCEC4}" destId="{0100FBC0-0C6D-43D6-A44A-69B205867987}" srcOrd="1" destOrd="0" parTransId="{FE548CB8-7206-4356-B4E0-2303BEBDAA81}" sibTransId="{508F4241-BB71-4870-9C9E-00410D5C15D7}"/>
    <dgm:cxn modelId="{63168728-07D4-41DA-A3FD-36AABF3EEEB7}" type="presParOf" srcId="{B7D360F6-7646-483F-971D-42CB1EB5E094}" destId="{538FD9A9-2899-4E75-8BB3-22AB00114B72}" srcOrd="0" destOrd="0" presId="urn:microsoft.com/office/officeart/2005/8/layout/vList3"/>
    <dgm:cxn modelId="{DDBC5A2C-31E8-4475-B8DE-BB755CC4B551}" type="presParOf" srcId="{538FD9A9-2899-4E75-8BB3-22AB00114B72}" destId="{9294C8B0-66C2-4327-BFAD-C66C3CFAE764}" srcOrd="0" destOrd="0" presId="urn:microsoft.com/office/officeart/2005/8/layout/vList3"/>
    <dgm:cxn modelId="{05661B37-0F19-4829-8DC8-AB9E592C6113}" type="presParOf" srcId="{538FD9A9-2899-4E75-8BB3-22AB00114B72}" destId="{FC61E370-86B6-4495-BA80-240B1D913CF6}" srcOrd="1" destOrd="0" presId="urn:microsoft.com/office/officeart/2005/8/layout/vList3"/>
    <dgm:cxn modelId="{EF1FB7F4-2DC3-4A3F-B662-E08AD36A4B04}" type="presParOf" srcId="{B7D360F6-7646-483F-971D-42CB1EB5E094}" destId="{83D89E0F-96E8-4842-BFA9-87C81F184247}" srcOrd="1" destOrd="0" presId="urn:microsoft.com/office/officeart/2005/8/layout/vList3"/>
    <dgm:cxn modelId="{3502689F-0371-42A0-B222-95B0C89B16E7}" type="presParOf" srcId="{B7D360F6-7646-483F-971D-42CB1EB5E094}" destId="{B458136F-E9F7-44F7-A9E2-4BBFDCA1C900}" srcOrd="2" destOrd="0" presId="urn:microsoft.com/office/officeart/2005/8/layout/vList3"/>
    <dgm:cxn modelId="{6F9E0F92-C8B0-4511-943F-35318258D4CD}" type="presParOf" srcId="{B458136F-E9F7-44F7-A9E2-4BBFDCA1C900}" destId="{C352B223-7E25-4E8C-9412-37B499ECCC18}" srcOrd="0" destOrd="0" presId="urn:microsoft.com/office/officeart/2005/8/layout/vList3"/>
    <dgm:cxn modelId="{C91A5CC2-8E0C-4F37-8FD6-E0A76CCD6FEF}" type="presParOf" srcId="{B458136F-E9F7-44F7-A9E2-4BBFDCA1C900}" destId="{49736BCA-F2FB-4A8A-AEEF-BFDC6FB4F17F}" srcOrd="1" destOrd="0" presId="urn:microsoft.com/office/officeart/2005/8/layout/vList3"/>
    <dgm:cxn modelId="{16BC579F-B1B9-478A-BA75-9195B326AF18}" type="presParOf" srcId="{B7D360F6-7646-483F-971D-42CB1EB5E094}" destId="{57A53381-6CC2-46EE-B521-9AECACB575C4}" srcOrd="3" destOrd="0" presId="urn:microsoft.com/office/officeart/2005/8/layout/vList3"/>
    <dgm:cxn modelId="{4ADB1EF3-2710-4556-BEF0-F5564DC58679}" type="presParOf" srcId="{B7D360F6-7646-483F-971D-42CB1EB5E094}" destId="{B447212F-161F-499C-BDCA-C5BCA822F1ED}" srcOrd="4" destOrd="0" presId="urn:microsoft.com/office/officeart/2005/8/layout/vList3"/>
    <dgm:cxn modelId="{6B186A25-D6DE-414A-8FCA-1B6300AE4870}" type="presParOf" srcId="{B447212F-161F-499C-BDCA-C5BCA822F1ED}" destId="{5E5116F0-6D52-4563-B647-063E16305425}" srcOrd="0" destOrd="0" presId="urn:microsoft.com/office/officeart/2005/8/layout/vList3"/>
    <dgm:cxn modelId="{0655C292-0096-4F91-82C3-790E9A97B75A}" type="presParOf" srcId="{B447212F-161F-499C-BDCA-C5BCA822F1ED}" destId="{5110F60E-8635-43E4-92D9-AE6789849221}" srcOrd="1" destOrd="0" presId="urn:microsoft.com/office/officeart/2005/8/layout/vList3"/>
    <dgm:cxn modelId="{70CDE797-68A2-4DE8-99B4-CC836D84CA8B}" type="presParOf" srcId="{B7D360F6-7646-483F-971D-42CB1EB5E094}" destId="{12809CFC-2FCE-4327-8FEC-59B1700B5308}" srcOrd="5" destOrd="0" presId="urn:microsoft.com/office/officeart/2005/8/layout/vList3"/>
    <dgm:cxn modelId="{3CB89782-0598-430D-8E0C-7C16A6ED8CD8}" type="presParOf" srcId="{B7D360F6-7646-483F-971D-42CB1EB5E094}" destId="{F0286EEF-8231-4CEC-A389-2D5AD424221B}" srcOrd="6" destOrd="0" presId="urn:microsoft.com/office/officeart/2005/8/layout/vList3"/>
    <dgm:cxn modelId="{15FB9769-DCEE-430E-B572-4B4A107177DF}" type="presParOf" srcId="{F0286EEF-8231-4CEC-A389-2D5AD424221B}" destId="{417EBBAA-C78C-46AD-9503-5F91C86C9B5A}" srcOrd="0" destOrd="0" presId="urn:microsoft.com/office/officeart/2005/8/layout/vList3"/>
    <dgm:cxn modelId="{A88525E0-9E7F-4FCF-8A2E-5385565C1CD8}" type="presParOf" srcId="{F0286EEF-8231-4CEC-A389-2D5AD424221B}" destId="{DA692D73-BEA7-4495-BC88-9F2428A1DADD}" srcOrd="1" destOrd="0" presId="urn:microsoft.com/office/officeart/2005/8/layout/vList3"/>
    <dgm:cxn modelId="{F74A7739-89F5-4793-949F-1841F6ADCFA3}" type="presParOf" srcId="{B7D360F6-7646-483F-971D-42CB1EB5E094}" destId="{8751E266-D6D4-409B-A660-049C957CB91E}" srcOrd="7" destOrd="0" presId="urn:microsoft.com/office/officeart/2005/8/layout/vList3"/>
    <dgm:cxn modelId="{EE9015D1-10C7-41DD-9017-D1D6B9A885F9}" type="presParOf" srcId="{B7D360F6-7646-483F-971D-42CB1EB5E094}" destId="{9DF5CBF3-9CC8-4DFF-9729-95CF9A2D7CF7}" srcOrd="8" destOrd="0" presId="urn:microsoft.com/office/officeart/2005/8/layout/vList3"/>
    <dgm:cxn modelId="{678FFED3-5720-4FDC-A8DB-5FECBB0284CD}" type="presParOf" srcId="{9DF5CBF3-9CC8-4DFF-9729-95CF9A2D7CF7}" destId="{C12A02E1-C344-40E1-AF26-B02CD5F41F87}" srcOrd="0" destOrd="0" presId="urn:microsoft.com/office/officeart/2005/8/layout/vList3"/>
    <dgm:cxn modelId="{A8ED56C5-8C43-487D-8108-7D86F0B08C2E}" type="presParOf" srcId="{9DF5CBF3-9CC8-4DFF-9729-95CF9A2D7CF7}" destId="{C3ABDF5F-19EA-48C2-80CF-01718D7FA5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562FB2-837A-4382-A95A-9964F8CDCEC4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</dgm:pt>
    <dgm:pt modelId="{0100FBC0-0C6D-43D6-A44A-69B205867987}">
      <dgm:prSet phldrT="[Text]" custT="1"/>
      <dgm:spPr>
        <a:xfrm rot="10800000">
          <a:off x="3026294" y="1335575"/>
          <a:ext cx="10996041" cy="1026458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Procjena energetske siromaštva gradova/općina - 513</a:t>
          </a:r>
        </a:p>
      </dgm:t>
    </dgm:pt>
    <dgm:pt modelId="{FE548CB8-7206-4356-B4E0-2303BEBDAA81}" type="parTrans" cxnId="{CAE46BE1-F896-405C-A529-201CA137CAC7}">
      <dgm:prSet/>
      <dgm:spPr/>
      <dgm:t>
        <a:bodyPr/>
        <a:lstStyle/>
        <a:p>
          <a:endParaRPr lang="hr-HR"/>
        </a:p>
      </dgm:t>
    </dgm:pt>
    <dgm:pt modelId="{508F4241-BB71-4870-9C9E-00410D5C15D7}" type="sibTrans" cxnId="{CAE46BE1-F896-405C-A529-201CA137CAC7}">
      <dgm:prSet/>
      <dgm:spPr/>
      <dgm:t>
        <a:bodyPr/>
        <a:lstStyle/>
        <a:p>
          <a:endParaRPr lang="hr-HR"/>
        </a:p>
      </dgm:t>
    </dgm:pt>
    <dgm:pt modelId="{FAD8963E-7A45-470A-99A1-74A1AC92BDD2}">
      <dgm:prSet phldrT="[Text]" custT="1"/>
      <dgm:spPr>
        <a:xfrm rot="10800000">
          <a:off x="3026294" y="2668438"/>
          <a:ext cx="10996041" cy="1026458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Lokalna procjena energetskog siromaštva - Grad Gospić - 104</a:t>
          </a:r>
        </a:p>
      </dgm:t>
    </dgm:pt>
    <dgm:pt modelId="{281CCFCC-2CBB-472E-A9B6-9F2E1F733B45}" type="parTrans" cxnId="{7CB13147-1EF0-4B6C-833E-9485575585D2}">
      <dgm:prSet/>
      <dgm:spPr/>
      <dgm:t>
        <a:bodyPr/>
        <a:lstStyle/>
        <a:p>
          <a:endParaRPr lang="hr-HR"/>
        </a:p>
      </dgm:t>
    </dgm:pt>
    <dgm:pt modelId="{1CAA7AFA-A023-4217-8205-77F4F7093F65}" type="sibTrans" cxnId="{7CB13147-1EF0-4B6C-833E-9485575585D2}">
      <dgm:prSet/>
      <dgm:spPr/>
      <dgm:t>
        <a:bodyPr/>
        <a:lstStyle/>
        <a:p>
          <a:endParaRPr lang="hr-HR"/>
        </a:p>
      </dgm:t>
    </dgm:pt>
    <dgm:pt modelId="{92C5C362-AD74-40B6-B85B-8A04D937BA36}">
      <dgm:prSet phldrT="[Text]" custT="1"/>
      <dgm:spPr>
        <a:xfrm rot="10800000">
          <a:off x="3026294" y="4001302"/>
          <a:ext cx="10996041" cy="1026458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Priručnik – Strategija za izgradnju angažmana ranjivih građana i popratni dokumenti</a:t>
          </a:r>
        </a:p>
      </dgm:t>
    </dgm:pt>
    <dgm:pt modelId="{2418CB6D-6874-4428-849B-F35FF7A7223F}" type="parTrans" cxnId="{9113FC68-2C43-4BC5-B002-46E86DEA7FE6}">
      <dgm:prSet/>
      <dgm:spPr/>
      <dgm:t>
        <a:bodyPr/>
        <a:lstStyle/>
        <a:p>
          <a:endParaRPr lang="hr-HR"/>
        </a:p>
      </dgm:t>
    </dgm:pt>
    <dgm:pt modelId="{64C0CEB6-CDF5-487A-828A-F47B7A508F06}" type="sibTrans" cxnId="{9113FC68-2C43-4BC5-B002-46E86DEA7FE6}">
      <dgm:prSet/>
      <dgm:spPr/>
      <dgm:t>
        <a:bodyPr/>
        <a:lstStyle/>
        <a:p>
          <a:endParaRPr lang="hr-HR"/>
        </a:p>
      </dgm:t>
    </dgm:pt>
    <dgm:pt modelId="{588D0C0F-B932-4245-8EE6-E4892D62DBE2}">
      <dgm:prSet phldrT="[Text]" custT="1"/>
      <dgm:spPr>
        <a:xfrm rot="10800000">
          <a:off x="3026294" y="6667030"/>
          <a:ext cx="10996041" cy="1026458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Napravljene energetske studije/ jednostavni energetski pregledi – Grad Gospić 100</a:t>
          </a:r>
        </a:p>
      </dgm:t>
    </dgm:pt>
    <dgm:pt modelId="{62FECEFA-AC6F-4851-9C29-05116F6B316C}" type="parTrans" cxnId="{78D62AC7-B1AA-4BAE-B5FF-1E74A952267E}">
      <dgm:prSet/>
      <dgm:spPr/>
      <dgm:t>
        <a:bodyPr/>
        <a:lstStyle/>
        <a:p>
          <a:endParaRPr lang="hr-HR"/>
        </a:p>
      </dgm:t>
    </dgm:pt>
    <dgm:pt modelId="{EBC95515-F12E-477E-B92A-22E837912C54}" type="sibTrans" cxnId="{78D62AC7-B1AA-4BAE-B5FF-1E74A952267E}">
      <dgm:prSet/>
      <dgm:spPr/>
      <dgm:t>
        <a:bodyPr/>
        <a:lstStyle/>
        <a:p>
          <a:endParaRPr lang="hr-HR"/>
        </a:p>
      </dgm:t>
    </dgm:pt>
    <dgm:pt modelId="{676737D1-8A09-41D4-84FE-CD826B6F5106}">
      <dgm:prSet phldrT="[Text]" custT="1"/>
      <dgm:spPr>
        <a:xfrm rot="10800000">
          <a:off x="3026294" y="5334166"/>
          <a:ext cx="10996041" cy="1026458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Otvoren Rehabita ured u gradu Gospiću – 1/2024</a:t>
          </a:r>
        </a:p>
      </dgm:t>
    </dgm:pt>
    <dgm:pt modelId="{2155F1D7-B8E2-4FE5-8F15-8E9880DE7101}" type="parTrans" cxnId="{D9207167-168C-4EE0-958A-DF1E22B2D81D}">
      <dgm:prSet/>
      <dgm:spPr/>
      <dgm:t>
        <a:bodyPr/>
        <a:lstStyle/>
        <a:p>
          <a:endParaRPr lang="hr-HR"/>
        </a:p>
      </dgm:t>
    </dgm:pt>
    <dgm:pt modelId="{0F9A491C-8550-47F4-85A0-8E36DC4B469B}" type="sibTrans" cxnId="{D9207167-168C-4EE0-958A-DF1E22B2D81D}">
      <dgm:prSet/>
      <dgm:spPr/>
      <dgm:t>
        <a:bodyPr/>
        <a:lstStyle/>
        <a:p>
          <a:endParaRPr lang="hr-HR"/>
        </a:p>
      </dgm:t>
    </dgm:pt>
    <dgm:pt modelId="{5148591C-3125-4E58-A103-DF426B95CA93}">
      <dgm:prSet phldrT="[Text]" custT="1"/>
      <dgm:spPr>
        <a:xfrm rot="10800000">
          <a:off x="3026294" y="6667030"/>
          <a:ext cx="10996041" cy="1026458"/>
        </a:xfr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Izrađena tri modula treninga – za građane, za socijalne službe i za izvođače radova</a:t>
          </a:r>
        </a:p>
      </dgm:t>
    </dgm:pt>
    <dgm:pt modelId="{6586B843-5B68-4A24-A33C-AF3FDB0F0FCA}" type="parTrans" cxnId="{81F783DB-AF7B-4D72-9FC5-A23B102F7258}">
      <dgm:prSet/>
      <dgm:spPr/>
      <dgm:t>
        <a:bodyPr/>
        <a:lstStyle/>
        <a:p>
          <a:endParaRPr lang="hr-HR"/>
        </a:p>
      </dgm:t>
    </dgm:pt>
    <dgm:pt modelId="{462EF8DC-BD5B-4D5C-B132-58BD39192F45}" type="sibTrans" cxnId="{81F783DB-AF7B-4D72-9FC5-A23B102F7258}">
      <dgm:prSet/>
      <dgm:spPr/>
      <dgm:t>
        <a:bodyPr/>
        <a:lstStyle/>
        <a:p>
          <a:endParaRPr lang="hr-HR"/>
        </a:p>
      </dgm:t>
    </dgm:pt>
    <dgm:pt modelId="{4AE3BE47-6503-43E2-B098-452C30D40C8D}">
      <dgm:prSet phldrT="[Text]" custT="1"/>
      <dgm:spPr>
        <a:xfrm rot="10800000">
          <a:off x="3026294" y="6667030"/>
          <a:ext cx="10996041" cy="1026458"/>
        </a:xfr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Izrađen novi  SECAP za grad Gospić – uvrštene dvije nove mjere za energetsko siromaštvo</a:t>
          </a:r>
        </a:p>
      </dgm:t>
    </dgm:pt>
    <dgm:pt modelId="{C584ED2D-EB2A-4D90-A864-790EB6675619}" type="parTrans" cxnId="{844DEDDB-D6F2-4887-A9FF-33B4DDE88639}">
      <dgm:prSet/>
      <dgm:spPr/>
      <dgm:t>
        <a:bodyPr/>
        <a:lstStyle/>
        <a:p>
          <a:endParaRPr lang="hr-HR"/>
        </a:p>
      </dgm:t>
    </dgm:pt>
    <dgm:pt modelId="{D9C9F222-EC0A-4E7B-A7CA-5FB9DC6ADBB9}" type="sibTrans" cxnId="{844DEDDB-D6F2-4887-A9FF-33B4DDE88639}">
      <dgm:prSet/>
      <dgm:spPr/>
      <dgm:t>
        <a:bodyPr/>
        <a:lstStyle/>
        <a:p>
          <a:endParaRPr lang="hr-HR"/>
        </a:p>
      </dgm:t>
    </dgm:pt>
    <dgm:pt modelId="{B7D360F6-7646-483F-971D-42CB1EB5E094}" type="pres">
      <dgm:prSet presAssocID="{27562FB2-837A-4382-A95A-9964F8CDCEC4}" presName="linearFlow" presStyleCnt="0">
        <dgm:presLayoutVars>
          <dgm:dir/>
          <dgm:resizeHandles val="exact"/>
        </dgm:presLayoutVars>
      </dgm:prSet>
      <dgm:spPr/>
    </dgm:pt>
    <dgm:pt modelId="{B458136F-E9F7-44F7-A9E2-4BBFDCA1C900}" type="pres">
      <dgm:prSet presAssocID="{0100FBC0-0C6D-43D6-A44A-69B205867987}" presName="composite" presStyleCnt="0"/>
      <dgm:spPr/>
    </dgm:pt>
    <dgm:pt modelId="{C352B223-7E25-4E8C-9412-37B499ECCC18}" type="pres">
      <dgm:prSet presAssocID="{0100FBC0-0C6D-43D6-A44A-69B205867987}" presName="imgShp" presStyleLbl="fgImgPlace1" presStyleIdx="0" presStyleCnt="7"/>
      <dgm:spPr>
        <a:xfrm>
          <a:off x="2513064" y="1335575"/>
          <a:ext cx="1026458" cy="102645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9736BCA-F2FB-4A8A-AEEF-BFDC6FB4F17F}" type="pres">
      <dgm:prSet presAssocID="{0100FBC0-0C6D-43D6-A44A-69B205867987}" presName="txShp" presStyleLbl="node1" presStyleIdx="0" presStyleCnt="7">
        <dgm:presLayoutVars>
          <dgm:bulletEnabled val="1"/>
        </dgm:presLayoutVars>
      </dgm:prSet>
      <dgm:spPr/>
    </dgm:pt>
    <dgm:pt modelId="{57A53381-6CC2-46EE-B521-9AECACB575C4}" type="pres">
      <dgm:prSet presAssocID="{508F4241-BB71-4870-9C9E-00410D5C15D7}" presName="spacing" presStyleCnt="0"/>
      <dgm:spPr/>
    </dgm:pt>
    <dgm:pt modelId="{B447212F-161F-499C-BDCA-C5BCA822F1ED}" type="pres">
      <dgm:prSet presAssocID="{FAD8963E-7A45-470A-99A1-74A1AC92BDD2}" presName="composite" presStyleCnt="0"/>
      <dgm:spPr/>
    </dgm:pt>
    <dgm:pt modelId="{5E5116F0-6D52-4563-B647-063E16305425}" type="pres">
      <dgm:prSet presAssocID="{FAD8963E-7A45-470A-99A1-74A1AC92BDD2}" presName="imgShp" presStyleLbl="fgImgPlace1" presStyleIdx="1" presStyleCnt="7"/>
      <dgm:spPr>
        <a:xfrm>
          <a:off x="2513064" y="2668438"/>
          <a:ext cx="1026458" cy="102645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110F60E-8635-43E4-92D9-AE6789849221}" type="pres">
      <dgm:prSet presAssocID="{FAD8963E-7A45-470A-99A1-74A1AC92BDD2}" presName="txShp" presStyleLbl="node1" presStyleIdx="1" presStyleCnt="7">
        <dgm:presLayoutVars>
          <dgm:bulletEnabled val="1"/>
        </dgm:presLayoutVars>
      </dgm:prSet>
      <dgm:spPr/>
    </dgm:pt>
    <dgm:pt modelId="{12809CFC-2FCE-4327-8FEC-59B1700B5308}" type="pres">
      <dgm:prSet presAssocID="{1CAA7AFA-A023-4217-8205-77F4F7093F65}" presName="spacing" presStyleCnt="0"/>
      <dgm:spPr/>
    </dgm:pt>
    <dgm:pt modelId="{F0286EEF-8231-4CEC-A389-2D5AD424221B}" type="pres">
      <dgm:prSet presAssocID="{92C5C362-AD74-40B6-B85B-8A04D937BA36}" presName="composite" presStyleCnt="0"/>
      <dgm:spPr/>
    </dgm:pt>
    <dgm:pt modelId="{417EBBAA-C78C-46AD-9503-5F91C86C9B5A}" type="pres">
      <dgm:prSet presAssocID="{92C5C362-AD74-40B6-B85B-8A04D937BA36}" presName="imgShp" presStyleLbl="fgImgPlace1" presStyleIdx="2" presStyleCnt="7"/>
      <dgm:spPr>
        <a:xfrm>
          <a:off x="2513064" y="4001302"/>
          <a:ext cx="1026458" cy="102645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A692D73-BEA7-4495-BC88-9F2428A1DADD}" type="pres">
      <dgm:prSet presAssocID="{92C5C362-AD74-40B6-B85B-8A04D937BA36}" presName="txShp" presStyleLbl="node1" presStyleIdx="2" presStyleCnt="7">
        <dgm:presLayoutVars>
          <dgm:bulletEnabled val="1"/>
        </dgm:presLayoutVars>
      </dgm:prSet>
      <dgm:spPr/>
    </dgm:pt>
    <dgm:pt modelId="{8751E266-D6D4-409B-A660-049C957CB91E}" type="pres">
      <dgm:prSet presAssocID="{64C0CEB6-CDF5-487A-828A-F47B7A508F06}" presName="spacing" presStyleCnt="0"/>
      <dgm:spPr/>
    </dgm:pt>
    <dgm:pt modelId="{9DF5CBF3-9CC8-4DFF-9729-95CF9A2D7CF7}" type="pres">
      <dgm:prSet presAssocID="{676737D1-8A09-41D4-84FE-CD826B6F5106}" presName="composite" presStyleCnt="0"/>
      <dgm:spPr/>
    </dgm:pt>
    <dgm:pt modelId="{C12A02E1-C344-40E1-AF26-B02CD5F41F87}" type="pres">
      <dgm:prSet presAssocID="{676737D1-8A09-41D4-84FE-CD826B6F5106}" presName="imgShp" presStyleLbl="fgImgPlace1" presStyleIdx="3" presStyleCnt="7"/>
      <dgm:spPr>
        <a:xfrm>
          <a:off x="2513064" y="5334166"/>
          <a:ext cx="1026458" cy="10264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C3ABDF5F-19EA-48C2-80CF-01718D7FA533}" type="pres">
      <dgm:prSet presAssocID="{676737D1-8A09-41D4-84FE-CD826B6F5106}" presName="txShp" presStyleLbl="node1" presStyleIdx="3" presStyleCnt="7">
        <dgm:presLayoutVars>
          <dgm:bulletEnabled val="1"/>
        </dgm:presLayoutVars>
      </dgm:prSet>
      <dgm:spPr/>
    </dgm:pt>
    <dgm:pt modelId="{181CB84B-2EEB-464B-B5B6-29251D5C5B5F}" type="pres">
      <dgm:prSet presAssocID="{0F9A491C-8550-47F4-85A0-8E36DC4B469B}" presName="spacing" presStyleCnt="0"/>
      <dgm:spPr/>
    </dgm:pt>
    <dgm:pt modelId="{CB3B8797-A8B0-4AB0-A1E7-E6DA652BCFC4}" type="pres">
      <dgm:prSet presAssocID="{588D0C0F-B932-4245-8EE6-E4892D62DBE2}" presName="composite" presStyleCnt="0"/>
      <dgm:spPr/>
    </dgm:pt>
    <dgm:pt modelId="{6CF13943-3749-4AD7-83CE-15F8B9D9625B}" type="pres">
      <dgm:prSet presAssocID="{588D0C0F-B932-4245-8EE6-E4892D62DBE2}" presName="imgShp" presStyleLbl="fgImgPlace1" presStyleIdx="4" presStyleCnt="7" custAng="0"/>
      <dgm:spPr>
        <a:xfrm rot="5214166">
          <a:off x="2513064" y="6667030"/>
          <a:ext cx="1026458" cy="1026458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8B88D9F-7A04-47B9-B507-DC6A6D095EF9}" type="pres">
      <dgm:prSet presAssocID="{588D0C0F-B932-4245-8EE6-E4892D62DBE2}" presName="txShp" presStyleLbl="node1" presStyleIdx="4" presStyleCnt="7">
        <dgm:presLayoutVars>
          <dgm:bulletEnabled val="1"/>
        </dgm:presLayoutVars>
      </dgm:prSet>
      <dgm:spPr/>
    </dgm:pt>
    <dgm:pt modelId="{3EAB385B-5931-485E-8978-37A62FC5D044}" type="pres">
      <dgm:prSet presAssocID="{EBC95515-F12E-477E-B92A-22E837912C54}" presName="spacing" presStyleCnt="0"/>
      <dgm:spPr/>
    </dgm:pt>
    <dgm:pt modelId="{2325795E-F093-4FD6-B72C-2D1141B871CB}" type="pres">
      <dgm:prSet presAssocID="{5148591C-3125-4E58-A103-DF426B95CA93}" presName="composite" presStyleCnt="0"/>
      <dgm:spPr/>
    </dgm:pt>
    <dgm:pt modelId="{2B341051-625F-465A-A3F5-BB6B7833E2EE}" type="pres">
      <dgm:prSet presAssocID="{5148591C-3125-4E58-A103-DF426B95CA93}" presName="imgShp" presStyleLbl="fgImgPlace1" presStyleIdx="5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CF63BB8-70DE-47BB-89AD-2A54CB5C5FE9}" type="pres">
      <dgm:prSet presAssocID="{5148591C-3125-4E58-A103-DF426B95CA93}" presName="txShp" presStyleLbl="node1" presStyleIdx="5" presStyleCnt="7">
        <dgm:presLayoutVars>
          <dgm:bulletEnabled val="1"/>
        </dgm:presLayoutVars>
      </dgm:prSet>
      <dgm:spPr>
        <a:prstGeom prst="homePlate">
          <a:avLst/>
        </a:prstGeom>
      </dgm:spPr>
    </dgm:pt>
    <dgm:pt modelId="{60DB7CB5-3B7A-4B4A-A3BE-D5863697C4F3}" type="pres">
      <dgm:prSet presAssocID="{462EF8DC-BD5B-4D5C-B132-58BD39192F45}" presName="spacing" presStyleCnt="0"/>
      <dgm:spPr/>
    </dgm:pt>
    <dgm:pt modelId="{7D12EB79-F164-44A5-A2E9-703A7E67C3BB}" type="pres">
      <dgm:prSet presAssocID="{4AE3BE47-6503-43E2-B098-452C30D40C8D}" presName="composite" presStyleCnt="0"/>
      <dgm:spPr/>
    </dgm:pt>
    <dgm:pt modelId="{65AB90A3-69EA-447C-84A1-5298375297C7}" type="pres">
      <dgm:prSet presAssocID="{4AE3BE47-6503-43E2-B098-452C30D40C8D}" presName="imgShp" presStyleLbl="fgImgPlace1" presStyleIdx="6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C420B88A-2103-42F3-AD5C-A0D8C4BBE773}" type="pres">
      <dgm:prSet presAssocID="{4AE3BE47-6503-43E2-B098-452C30D40C8D}" presName="txShp" presStyleLbl="node1" presStyleIdx="6" presStyleCnt="7">
        <dgm:presLayoutVars>
          <dgm:bulletEnabled val="1"/>
        </dgm:presLayoutVars>
      </dgm:prSet>
      <dgm:spPr/>
    </dgm:pt>
  </dgm:ptLst>
  <dgm:cxnLst>
    <dgm:cxn modelId="{DB69EE2A-79FB-4ED0-A1AB-70C406A3B888}" type="presOf" srcId="{92C5C362-AD74-40B6-B85B-8A04D937BA36}" destId="{DA692D73-BEA7-4495-BC88-9F2428A1DADD}" srcOrd="0" destOrd="0" presId="urn:microsoft.com/office/officeart/2005/8/layout/vList3"/>
    <dgm:cxn modelId="{CD241635-9E34-4BBC-8D91-A61D7C9FCF62}" type="presOf" srcId="{27562FB2-837A-4382-A95A-9964F8CDCEC4}" destId="{B7D360F6-7646-483F-971D-42CB1EB5E094}" srcOrd="0" destOrd="0" presId="urn:microsoft.com/office/officeart/2005/8/layout/vList3"/>
    <dgm:cxn modelId="{FB75FC3D-B50C-4D41-BE8F-F1822A6033DE}" type="presOf" srcId="{4AE3BE47-6503-43E2-B098-452C30D40C8D}" destId="{C420B88A-2103-42F3-AD5C-A0D8C4BBE773}" srcOrd="0" destOrd="0" presId="urn:microsoft.com/office/officeart/2005/8/layout/vList3"/>
    <dgm:cxn modelId="{5A867746-0F14-4F2C-8B22-F9134EE1B538}" type="presOf" srcId="{0100FBC0-0C6D-43D6-A44A-69B205867987}" destId="{49736BCA-F2FB-4A8A-AEEF-BFDC6FB4F17F}" srcOrd="0" destOrd="0" presId="urn:microsoft.com/office/officeart/2005/8/layout/vList3"/>
    <dgm:cxn modelId="{7CB13147-1EF0-4B6C-833E-9485575585D2}" srcId="{27562FB2-837A-4382-A95A-9964F8CDCEC4}" destId="{FAD8963E-7A45-470A-99A1-74A1AC92BDD2}" srcOrd="1" destOrd="0" parTransId="{281CCFCC-2CBB-472E-A9B6-9F2E1F733B45}" sibTransId="{1CAA7AFA-A023-4217-8205-77F4F7093F65}"/>
    <dgm:cxn modelId="{D9207167-168C-4EE0-958A-DF1E22B2D81D}" srcId="{27562FB2-837A-4382-A95A-9964F8CDCEC4}" destId="{676737D1-8A09-41D4-84FE-CD826B6F5106}" srcOrd="3" destOrd="0" parTransId="{2155F1D7-B8E2-4FE5-8F15-8E9880DE7101}" sibTransId="{0F9A491C-8550-47F4-85A0-8E36DC4B469B}"/>
    <dgm:cxn modelId="{9113FC68-2C43-4BC5-B002-46E86DEA7FE6}" srcId="{27562FB2-837A-4382-A95A-9964F8CDCEC4}" destId="{92C5C362-AD74-40B6-B85B-8A04D937BA36}" srcOrd="2" destOrd="0" parTransId="{2418CB6D-6874-4428-849B-F35FF7A7223F}" sibTransId="{64C0CEB6-CDF5-487A-828A-F47B7A508F06}"/>
    <dgm:cxn modelId="{C0C3619D-7B5E-47DA-A029-943A39A2FE0A}" type="presOf" srcId="{588D0C0F-B932-4245-8EE6-E4892D62DBE2}" destId="{18B88D9F-7A04-47B9-B507-DC6A6D095EF9}" srcOrd="0" destOrd="0" presId="urn:microsoft.com/office/officeart/2005/8/layout/vList3"/>
    <dgm:cxn modelId="{C11D88BD-5759-4773-9F42-C867F37343E9}" type="presOf" srcId="{FAD8963E-7A45-470A-99A1-74A1AC92BDD2}" destId="{5110F60E-8635-43E4-92D9-AE6789849221}" srcOrd="0" destOrd="0" presId="urn:microsoft.com/office/officeart/2005/8/layout/vList3"/>
    <dgm:cxn modelId="{78D62AC7-B1AA-4BAE-B5FF-1E74A952267E}" srcId="{27562FB2-837A-4382-A95A-9964F8CDCEC4}" destId="{588D0C0F-B932-4245-8EE6-E4892D62DBE2}" srcOrd="4" destOrd="0" parTransId="{62FECEFA-AC6F-4851-9C29-05116F6B316C}" sibTransId="{EBC95515-F12E-477E-B92A-22E837912C54}"/>
    <dgm:cxn modelId="{40F49FCF-38DA-4C8F-85C4-F20C95DBC543}" type="presOf" srcId="{676737D1-8A09-41D4-84FE-CD826B6F5106}" destId="{C3ABDF5F-19EA-48C2-80CF-01718D7FA533}" srcOrd="0" destOrd="0" presId="urn:microsoft.com/office/officeart/2005/8/layout/vList3"/>
    <dgm:cxn modelId="{81F783DB-AF7B-4D72-9FC5-A23B102F7258}" srcId="{27562FB2-837A-4382-A95A-9964F8CDCEC4}" destId="{5148591C-3125-4E58-A103-DF426B95CA93}" srcOrd="5" destOrd="0" parTransId="{6586B843-5B68-4A24-A33C-AF3FDB0F0FCA}" sibTransId="{462EF8DC-BD5B-4D5C-B132-58BD39192F45}"/>
    <dgm:cxn modelId="{844DEDDB-D6F2-4887-A9FF-33B4DDE88639}" srcId="{27562FB2-837A-4382-A95A-9964F8CDCEC4}" destId="{4AE3BE47-6503-43E2-B098-452C30D40C8D}" srcOrd="6" destOrd="0" parTransId="{C584ED2D-EB2A-4D90-A864-790EB6675619}" sibTransId="{D9C9F222-EC0A-4E7B-A7CA-5FB9DC6ADBB9}"/>
    <dgm:cxn modelId="{CAE46BE1-F896-405C-A529-201CA137CAC7}" srcId="{27562FB2-837A-4382-A95A-9964F8CDCEC4}" destId="{0100FBC0-0C6D-43D6-A44A-69B205867987}" srcOrd="0" destOrd="0" parTransId="{FE548CB8-7206-4356-B4E0-2303BEBDAA81}" sibTransId="{508F4241-BB71-4870-9C9E-00410D5C15D7}"/>
    <dgm:cxn modelId="{3032B5E7-167C-41AA-9CBC-9B521A9F73E6}" type="presOf" srcId="{5148591C-3125-4E58-A103-DF426B95CA93}" destId="{BCF63BB8-70DE-47BB-89AD-2A54CB5C5FE9}" srcOrd="0" destOrd="0" presId="urn:microsoft.com/office/officeart/2005/8/layout/vList3"/>
    <dgm:cxn modelId="{3502689F-0371-42A0-B222-95B0C89B16E7}" type="presParOf" srcId="{B7D360F6-7646-483F-971D-42CB1EB5E094}" destId="{B458136F-E9F7-44F7-A9E2-4BBFDCA1C900}" srcOrd="0" destOrd="0" presId="urn:microsoft.com/office/officeart/2005/8/layout/vList3"/>
    <dgm:cxn modelId="{6F9E0F92-C8B0-4511-943F-35318258D4CD}" type="presParOf" srcId="{B458136F-E9F7-44F7-A9E2-4BBFDCA1C900}" destId="{C352B223-7E25-4E8C-9412-37B499ECCC18}" srcOrd="0" destOrd="0" presId="urn:microsoft.com/office/officeart/2005/8/layout/vList3"/>
    <dgm:cxn modelId="{C91A5CC2-8E0C-4F37-8FD6-E0A76CCD6FEF}" type="presParOf" srcId="{B458136F-E9F7-44F7-A9E2-4BBFDCA1C900}" destId="{49736BCA-F2FB-4A8A-AEEF-BFDC6FB4F17F}" srcOrd="1" destOrd="0" presId="urn:microsoft.com/office/officeart/2005/8/layout/vList3"/>
    <dgm:cxn modelId="{16BC579F-B1B9-478A-BA75-9195B326AF18}" type="presParOf" srcId="{B7D360F6-7646-483F-971D-42CB1EB5E094}" destId="{57A53381-6CC2-46EE-B521-9AECACB575C4}" srcOrd="1" destOrd="0" presId="urn:microsoft.com/office/officeart/2005/8/layout/vList3"/>
    <dgm:cxn modelId="{4ADB1EF3-2710-4556-BEF0-F5564DC58679}" type="presParOf" srcId="{B7D360F6-7646-483F-971D-42CB1EB5E094}" destId="{B447212F-161F-499C-BDCA-C5BCA822F1ED}" srcOrd="2" destOrd="0" presId="urn:microsoft.com/office/officeart/2005/8/layout/vList3"/>
    <dgm:cxn modelId="{6B186A25-D6DE-414A-8FCA-1B6300AE4870}" type="presParOf" srcId="{B447212F-161F-499C-BDCA-C5BCA822F1ED}" destId="{5E5116F0-6D52-4563-B647-063E16305425}" srcOrd="0" destOrd="0" presId="urn:microsoft.com/office/officeart/2005/8/layout/vList3"/>
    <dgm:cxn modelId="{0655C292-0096-4F91-82C3-790E9A97B75A}" type="presParOf" srcId="{B447212F-161F-499C-BDCA-C5BCA822F1ED}" destId="{5110F60E-8635-43E4-92D9-AE6789849221}" srcOrd="1" destOrd="0" presId="urn:microsoft.com/office/officeart/2005/8/layout/vList3"/>
    <dgm:cxn modelId="{70CDE797-68A2-4DE8-99B4-CC836D84CA8B}" type="presParOf" srcId="{B7D360F6-7646-483F-971D-42CB1EB5E094}" destId="{12809CFC-2FCE-4327-8FEC-59B1700B5308}" srcOrd="3" destOrd="0" presId="urn:microsoft.com/office/officeart/2005/8/layout/vList3"/>
    <dgm:cxn modelId="{3CB89782-0598-430D-8E0C-7C16A6ED8CD8}" type="presParOf" srcId="{B7D360F6-7646-483F-971D-42CB1EB5E094}" destId="{F0286EEF-8231-4CEC-A389-2D5AD424221B}" srcOrd="4" destOrd="0" presId="urn:microsoft.com/office/officeart/2005/8/layout/vList3"/>
    <dgm:cxn modelId="{15FB9769-DCEE-430E-B572-4B4A107177DF}" type="presParOf" srcId="{F0286EEF-8231-4CEC-A389-2D5AD424221B}" destId="{417EBBAA-C78C-46AD-9503-5F91C86C9B5A}" srcOrd="0" destOrd="0" presId="urn:microsoft.com/office/officeart/2005/8/layout/vList3"/>
    <dgm:cxn modelId="{A88525E0-9E7F-4FCF-8A2E-5385565C1CD8}" type="presParOf" srcId="{F0286EEF-8231-4CEC-A389-2D5AD424221B}" destId="{DA692D73-BEA7-4495-BC88-9F2428A1DADD}" srcOrd="1" destOrd="0" presId="urn:microsoft.com/office/officeart/2005/8/layout/vList3"/>
    <dgm:cxn modelId="{F74A7739-89F5-4793-949F-1841F6ADCFA3}" type="presParOf" srcId="{B7D360F6-7646-483F-971D-42CB1EB5E094}" destId="{8751E266-D6D4-409B-A660-049C957CB91E}" srcOrd="5" destOrd="0" presId="urn:microsoft.com/office/officeart/2005/8/layout/vList3"/>
    <dgm:cxn modelId="{EE9015D1-10C7-41DD-9017-D1D6B9A885F9}" type="presParOf" srcId="{B7D360F6-7646-483F-971D-42CB1EB5E094}" destId="{9DF5CBF3-9CC8-4DFF-9729-95CF9A2D7CF7}" srcOrd="6" destOrd="0" presId="urn:microsoft.com/office/officeart/2005/8/layout/vList3"/>
    <dgm:cxn modelId="{678FFED3-5720-4FDC-A8DB-5FECBB0284CD}" type="presParOf" srcId="{9DF5CBF3-9CC8-4DFF-9729-95CF9A2D7CF7}" destId="{C12A02E1-C344-40E1-AF26-B02CD5F41F87}" srcOrd="0" destOrd="0" presId="urn:microsoft.com/office/officeart/2005/8/layout/vList3"/>
    <dgm:cxn modelId="{A8ED56C5-8C43-487D-8108-7D86F0B08C2E}" type="presParOf" srcId="{9DF5CBF3-9CC8-4DFF-9729-95CF9A2D7CF7}" destId="{C3ABDF5F-19EA-48C2-80CF-01718D7FA533}" srcOrd="1" destOrd="0" presId="urn:microsoft.com/office/officeart/2005/8/layout/vList3"/>
    <dgm:cxn modelId="{3EA2E414-29BA-4921-B588-80F0FA153298}" type="presParOf" srcId="{B7D360F6-7646-483F-971D-42CB1EB5E094}" destId="{181CB84B-2EEB-464B-B5B6-29251D5C5B5F}" srcOrd="7" destOrd="0" presId="urn:microsoft.com/office/officeart/2005/8/layout/vList3"/>
    <dgm:cxn modelId="{AF77A8E1-3B9F-4AEB-87FB-9072F1592E4C}" type="presParOf" srcId="{B7D360F6-7646-483F-971D-42CB1EB5E094}" destId="{CB3B8797-A8B0-4AB0-A1E7-E6DA652BCFC4}" srcOrd="8" destOrd="0" presId="urn:microsoft.com/office/officeart/2005/8/layout/vList3"/>
    <dgm:cxn modelId="{A0C5258C-EBDD-4AC3-B70C-73319CECFA07}" type="presParOf" srcId="{CB3B8797-A8B0-4AB0-A1E7-E6DA652BCFC4}" destId="{6CF13943-3749-4AD7-83CE-15F8B9D9625B}" srcOrd="0" destOrd="0" presId="urn:microsoft.com/office/officeart/2005/8/layout/vList3"/>
    <dgm:cxn modelId="{2EE1CA55-13FE-41F8-B72F-1A29C600AA73}" type="presParOf" srcId="{CB3B8797-A8B0-4AB0-A1E7-E6DA652BCFC4}" destId="{18B88D9F-7A04-47B9-B507-DC6A6D095EF9}" srcOrd="1" destOrd="0" presId="urn:microsoft.com/office/officeart/2005/8/layout/vList3"/>
    <dgm:cxn modelId="{1E26A412-C440-4EEC-B54D-96385D85F2E5}" type="presParOf" srcId="{B7D360F6-7646-483F-971D-42CB1EB5E094}" destId="{3EAB385B-5931-485E-8978-37A62FC5D044}" srcOrd="9" destOrd="0" presId="urn:microsoft.com/office/officeart/2005/8/layout/vList3"/>
    <dgm:cxn modelId="{50F7BB6B-73B4-4D7E-8285-91DB031BDF3E}" type="presParOf" srcId="{B7D360F6-7646-483F-971D-42CB1EB5E094}" destId="{2325795E-F093-4FD6-B72C-2D1141B871CB}" srcOrd="10" destOrd="0" presId="urn:microsoft.com/office/officeart/2005/8/layout/vList3"/>
    <dgm:cxn modelId="{577101D6-2CF8-4F89-B208-06CBADD81E34}" type="presParOf" srcId="{2325795E-F093-4FD6-B72C-2D1141B871CB}" destId="{2B341051-625F-465A-A3F5-BB6B7833E2EE}" srcOrd="0" destOrd="0" presId="urn:microsoft.com/office/officeart/2005/8/layout/vList3"/>
    <dgm:cxn modelId="{DF86963C-5FC3-4FE3-A0AF-22B32DABBC7B}" type="presParOf" srcId="{2325795E-F093-4FD6-B72C-2D1141B871CB}" destId="{BCF63BB8-70DE-47BB-89AD-2A54CB5C5FE9}" srcOrd="1" destOrd="0" presId="urn:microsoft.com/office/officeart/2005/8/layout/vList3"/>
    <dgm:cxn modelId="{BCA71B46-71DB-4963-A498-EFA39CA2CFCD}" type="presParOf" srcId="{B7D360F6-7646-483F-971D-42CB1EB5E094}" destId="{60DB7CB5-3B7A-4B4A-A3BE-D5863697C4F3}" srcOrd="11" destOrd="0" presId="urn:microsoft.com/office/officeart/2005/8/layout/vList3"/>
    <dgm:cxn modelId="{C4973DEC-CDEE-45F9-A746-502F068EA4D2}" type="presParOf" srcId="{B7D360F6-7646-483F-971D-42CB1EB5E094}" destId="{7D12EB79-F164-44A5-A2E9-703A7E67C3BB}" srcOrd="12" destOrd="0" presId="urn:microsoft.com/office/officeart/2005/8/layout/vList3"/>
    <dgm:cxn modelId="{5DE41D61-BEA8-4262-9196-9D1328B62484}" type="presParOf" srcId="{7D12EB79-F164-44A5-A2E9-703A7E67C3BB}" destId="{65AB90A3-69EA-447C-84A1-5298375297C7}" srcOrd="0" destOrd="0" presId="urn:microsoft.com/office/officeart/2005/8/layout/vList3"/>
    <dgm:cxn modelId="{90A75BEB-6AA2-4B52-B7CA-E96B6D789A83}" type="presParOf" srcId="{7D12EB79-F164-44A5-A2E9-703A7E67C3BB}" destId="{C420B88A-2103-42F3-AD5C-A0D8C4BBE7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512AA-C2B4-4DAB-939D-B936181D18A6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rgbClr val="36AB9C">
            <a:alpha val="50000"/>
          </a:srgbClr>
        </a:solidFill>
        <a:ln w="19050" cap="flat" cmpd="sng" algn="ctr">
          <a:solidFill>
            <a:srgbClr val="36AB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Informacije o uslugama i izvođačima</a:t>
          </a:r>
        </a:p>
      </dsp:txBody>
      <dsp:txXfrm>
        <a:off x="2871893" y="636693"/>
        <a:ext cx="2384213" cy="1463040"/>
      </dsp:txXfrm>
    </dsp:sp>
    <dsp:sp modelId="{A255913B-B4B4-41B3-A1B7-E8425DA7D7ED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rgbClr val="36AB9C">
            <a:alpha val="50000"/>
          </a:srgbClr>
        </a:solidFill>
        <a:ln w="19050" cap="flat" cmpd="sng" algn="ctr">
          <a:solidFill>
            <a:srgbClr val="36AB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Ocjena izvođača i usluga</a:t>
          </a:r>
        </a:p>
      </dsp:txBody>
      <dsp:txXfrm>
        <a:off x="4605866" y="2939626"/>
        <a:ext cx="1950720" cy="1788160"/>
      </dsp:txXfrm>
    </dsp:sp>
    <dsp:sp modelId="{BC80DCC3-35F0-4206-AC5C-A7410E6EBCE0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rgbClr val="36AB9C">
            <a:alpha val="50000"/>
          </a:srgbClr>
        </a:solidFill>
        <a:ln w="19050" cap="flat" cmpd="sng" algn="ctr">
          <a:solidFill>
            <a:srgbClr val="36AB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Ponuda &amp; Potražnja</a:t>
          </a:r>
        </a:p>
      </dsp:txBody>
      <dsp:txXfrm>
        <a:off x="1571413" y="2939626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512AA-C2B4-4DAB-939D-B936181D18A6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rgbClr val="36AB9C">
            <a:alpha val="50000"/>
          </a:srgbClr>
        </a:solidFill>
        <a:ln w="19050" cap="flat" cmpd="sng" algn="ctr">
          <a:solidFill>
            <a:srgbClr val="36AB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Građani</a:t>
          </a:r>
        </a:p>
      </dsp:txBody>
      <dsp:txXfrm>
        <a:off x="2871893" y="636693"/>
        <a:ext cx="2384213" cy="1463040"/>
      </dsp:txXfrm>
    </dsp:sp>
    <dsp:sp modelId="{A255913B-B4B4-41B3-A1B7-E8425DA7D7ED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rgbClr val="36AB9C">
            <a:alpha val="50000"/>
          </a:srgbClr>
        </a:solidFill>
        <a:ln w="19050" cap="flat" cmpd="sng" algn="ctr">
          <a:solidFill>
            <a:srgbClr val="36AB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Poslovni sektor</a:t>
          </a:r>
        </a:p>
      </dsp:txBody>
      <dsp:txXfrm>
        <a:off x="4605866" y="2939626"/>
        <a:ext cx="1950720" cy="1788160"/>
      </dsp:txXfrm>
    </dsp:sp>
    <dsp:sp modelId="{BC80DCC3-35F0-4206-AC5C-A7410E6EBCE0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rgbClr val="36AB9C">
            <a:alpha val="50000"/>
          </a:srgbClr>
        </a:solidFill>
        <a:ln w="19050" cap="flat" cmpd="sng" algn="ctr">
          <a:solidFill>
            <a:srgbClr val="36AB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Financijski sektor</a:t>
          </a:r>
        </a:p>
      </dsp:txBody>
      <dsp:txXfrm>
        <a:off x="1571413" y="2939626"/>
        <a:ext cx="1950720" cy="178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1E370-86B6-4495-BA80-240B1D913CF6}">
      <dsp:nvSpPr>
        <dsp:cNvPr id="0" name=""/>
        <dsp:cNvSpPr/>
      </dsp:nvSpPr>
      <dsp:spPr>
        <a:xfrm rot="10800000">
          <a:off x="2071078" y="938"/>
          <a:ext cx="7564988" cy="662447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2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20.9.2024 – otvoren OSS u Križevcima</a:t>
          </a:r>
          <a:endParaRPr lang="hr-HR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236690" y="938"/>
        <a:ext cx="7399376" cy="662447"/>
      </dsp:txXfrm>
    </dsp:sp>
    <dsp:sp modelId="{9294C8B0-66C2-4327-BFAD-C66C3CFAE764}">
      <dsp:nvSpPr>
        <dsp:cNvPr id="0" name=""/>
        <dsp:cNvSpPr/>
      </dsp:nvSpPr>
      <dsp:spPr>
        <a:xfrm>
          <a:off x="1739855" y="938"/>
          <a:ext cx="662447" cy="6624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36BCA-F2FB-4A8A-AEEF-BFDC6FB4F17F}">
      <dsp:nvSpPr>
        <dsp:cNvPr id="0" name=""/>
        <dsp:cNvSpPr/>
      </dsp:nvSpPr>
      <dsp:spPr>
        <a:xfrm rot="10800000">
          <a:off x="2071078" y="861131"/>
          <a:ext cx="7564988" cy="662447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21" tIns="91440" rIns="170688" bIns="914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25.10.2024. otvoren OSS u Zagreb </a:t>
          </a:r>
        </a:p>
      </dsp:txBody>
      <dsp:txXfrm rot="10800000">
        <a:off x="2236690" y="861131"/>
        <a:ext cx="7399376" cy="662447"/>
      </dsp:txXfrm>
    </dsp:sp>
    <dsp:sp modelId="{C352B223-7E25-4E8C-9412-37B499ECCC18}">
      <dsp:nvSpPr>
        <dsp:cNvPr id="0" name=""/>
        <dsp:cNvSpPr/>
      </dsp:nvSpPr>
      <dsp:spPr>
        <a:xfrm>
          <a:off x="1739855" y="861131"/>
          <a:ext cx="662447" cy="6624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0F60E-8635-43E4-92D9-AE6789849221}">
      <dsp:nvSpPr>
        <dsp:cNvPr id="0" name=""/>
        <dsp:cNvSpPr/>
      </dsp:nvSpPr>
      <dsp:spPr>
        <a:xfrm rot="10800000">
          <a:off x="2071078" y="1721324"/>
          <a:ext cx="7564988" cy="662447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21" tIns="91440" rIns="170688" bIns="914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21 energetski savjetnik</a:t>
          </a:r>
        </a:p>
      </dsp:txBody>
      <dsp:txXfrm rot="10800000">
        <a:off x="2236690" y="1721324"/>
        <a:ext cx="7399376" cy="662447"/>
      </dsp:txXfrm>
    </dsp:sp>
    <dsp:sp modelId="{5E5116F0-6D52-4563-B647-063E16305425}">
      <dsp:nvSpPr>
        <dsp:cNvPr id="0" name=""/>
        <dsp:cNvSpPr/>
      </dsp:nvSpPr>
      <dsp:spPr>
        <a:xfrm>
          <a:off x="1739855" y="1721324"/>
          <a:ext cx="662447" cy="6624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92D73-BEA7-4495-BC88-9F2428A1DADD}">
      <dsp:nvSpPr>
        <dsp:cNvPr id="0" name=""/>
        <dsp:cNvSpPr/>
      </dsp:nvSpPr>
      <dsp:spPr>
        <a:xfrm rot="10800000">
          <a:off x="2071078" y="2581517"/>
          <a:ext cx="7564988" cy="662447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21" tIns="91440" rIns="170688" bIns="914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74 prijave za energetsku obnovu - javni pozivi</a:t>
          </a:r>
        </a:p>
      </dsp:txBody>
      <dsp:txXfrm rot="10800000">
        <a:off x="2236690" y="2581517"/>
        <a:ext cx="7399376" cy="662447"/>
      </dsp:txXfrm>
    </dsp:sp>
    <dsp:sp modelId="{417EBBAA-C78C-46AD-9503-5F91C86C9B5A}">
      <dsp:nvSpPr>
        <dsp:cNvPr id="0" name=""/>
        <dsp:cNvSpPr/>
      </dsp:nvSpPr>
      <dsp:spPr>
        <a:xfrm>
          <a:off x="1739855" y="2581517"/>
          <a:ext cx="662447" cy="66244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DF5F-19EA-48C2-80CF-01718D7FA533}">
      <dsp:nvSpPr>
        <dsp:cNvPr id="0" name=""/>
        <dsp:cNvSpPr/>
      </dsp:nvSpPr>
      <dsp:spPr>
        <a:xfrm rot="10800000">
          <a:off x="2071078" y="3441710"/>
          <a:ext cx="7564988" cy="662447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21" tIns="91440" rIns="170688" bIns="914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Standardizirani ugovori za građane, izvođače radova</a:t>
          </a:r>
        </a:p>
      </dsp:txBody>
      <dsp:txXfrm rot="10800000">
        <a:off x="2236690" y="3441710"/>
        <a:ext cx="7399376" cy="662447"/>
      </dsp:txXfrm>
    </dsp:sp>
    <dsp:sp modelId="{C12A02E1-C344-40E1-AF26-B02CD5F41F87}">
      <dsp:nvSpPr>
        <dsp:cNvPr id="0" name=""/>
        <dsp:cNvSpPr/>
      </dsp:nvSpPr>
      <dsp:spPr>
        <a:xfrm>
          <a:off x="1739855" y="3441710"/>
          <a:ext cx="662447" cy="66244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88D9F-7A04-47B9-B507-DC6A6D095EF9}">
      <dsp:nvSpPr>
        <dsp:cNvPr id="0" name=""/>
        <dsp:cNvSpPr/>
      </dsp:nvSpPr>
      <dsp:spPr>
        <a:xfrm rot="10800000">
          <a:off x="2071078" y="4301903"/>
          <a:ext cx="7564988" cy="662447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21" tIns="91440" rIns="170688" bIns="914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Otvoren ZEC – Grad Zagreb REGEA, ZEZ , DOOR (replikacija)</a:t>
          </a:r>
        </a:p>
      </dsp:txBody>
      <dsp:txXfrm rot="10800000">
        <a:off x="2236690" y="4301903"/>
        <a:ext cx="7399376" cy="662447"/>
      </dsp:txXfrm>
    </dsp:sp>
    <dsp:sp modelId="{6CF13943-3749-4AD7-83CE-15F8B9D9625B}">
      <dsp:nvSpPr>
        <dsp:cNvPr id="0" name=""/>
        <dsp:cNvSpPr/>
      </dsp:nvSpPr>
      <dsp:spPr>
        <a:xfrm rot="5214166">
          <a:off x="1739855" y="4301903"/>
          <a:ext cx="662447" cy="662447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03D86-D904-4D26-AE24-EFEA694C1312}">
      <dsp:nvSpPr>
        <dsp:cNvPr id="0" name=""/>
        <dsp:cNvSpPr/>
      </dsp:nvSpPr>
      <dsp:spPr>
        <a:xfrm>
          <a:off x="0" y="551"/>
          <a:ext cx="109945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08C3-FF28-4537-BD39-A29A8E0EB1F4}">
      <dsp:nvSpPr>
        <dsp:cNvPr id="0" name=""/>
        <dsp:cNvSpPr/>
      </dsp:nvSpPr>
      <dsp:spPr>
        <a:xfrm>
          <a:off x="0" y="33696"/>
          <a:ext cx="10994572" cy="123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u="sng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Glavni cilj projekta </a:t>
          </a:r>
          <a:r>
            <a:rPr lang="hr-HR" sz="18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je osnažiti i podržati ranjive vlasnike stanova i najmoprimce koji žive u višestambenim zgradama kroz proces energetske obnove identificiranjem glavnih prepreka i stvaranjem pouzdane podrške koja uključuje vlasnike stanova, njihove udruge i upravitelje zgrada. </a:t>
          </a:r>
        </a:p>
      </dsp:txBody>
      <dsp:txXfrm>
        <a:off x="0" y="33696"/>
        <a:ext cx="10994572" cy="1232585"/>
      </dsp:txXfrm>
    </dsp:sp>
    <dsp:sp modelId="{4D8857F5-EC4B-48F4-B0DE-7C4CA76B6643}">
      <dsp:nvSpPr>
        <dsp:cNvPr id="0" name=""/>
        <dsp:cNvSpPr/>
      </dsp:nvSpPr>
      <dsp:spPr>
        <a:xfrm>
          <a:off x="0" y="1233137"/>
          <a:ext cx="109945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69A2F-3E9D-4A98-99E8-FF105539D1E6}">
      <dsp:nvSpPr>
        <dsp:cNvPr id="0" name=""/>
        <dsp:cNvSpPr/>
      </dsp:nvSpPr>
      <dsp:spPr>
        <a:xfrm>
          <a:off x="0" y="1233137"/>
          <a:ext cx="10983835" cy="127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u="sng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Projekt će se provoditi u 5 regija zemalja partnera srednje i istočne Europe (Poljska, Rumunjska, Slovenija, Estonija i Hrvatska – zgrade na području grada Čakovca), </a:t>
          </a:r>
          <a:r>
            <a:rPr lang="hr-HR" sz="18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 fokus će biti na višestambenim zgradama iz socijalističkog razdoblja </a:t>
          </a:r>
          <a:r>
            <a:rPr lang="hr-HR" sz="18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10 jedinica lokalne samouprave (općine, gradovi) </a:t>
          </a:r>
          <a:r>
            <a:rPr lang="hr-HR" sz="1800" kern="1200" noProof="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rPr>
            <a:t>i </a:t>
          </a:r>
          <a:r>
            <a:rPr lang="hr-HR" sz="1800" kern="12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10 upravitelja višestambenih zgrada (3500 vlasnika stambenih jedinica, najmodavaca i udruga vlasnika stambenih jedinica)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noProof="0" dirty="0">
            <a:solidFill>
              <a:prstClr val="black">
                <a:lumMod val="50000"/>
                <a:lumOff val="5000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  <a:sym typeface="Wingdings" panose="05000000000000000000" pitchFamily="2" charset="2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noProof="0" dirty="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233137"/>
        <a:ext cx="10983835" cy="1279029"/>
      </dsp:txXfrm>
    </dsp:sp>
    <dsp:sp modelId="{EB0C4459-ECD2-42CB-93E2-FED447ADC72C}">
      <dsp:nvSpPr>
        <dsp:cNvPr id="0" name=""/>
        <dsp:cNvSpPr/>
      </dsp:nvSpPr>
      <dsp:spPr>
        <a:xfrm>
          <a:off x="0" y="2512166"/>
          <a:ext cx="109945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E85A0-9070-4161-9620-F03124755272}">
      <dsp:nvSpPr>
        <dsp:cNvPr id="0" name=""/>
        <dsp:cNvSpPr/>
      </dsp:nvSpPr>
      <dsp:spPr>
        <a:xfrm>
          <a:off x="0" y="2512166"/>
          <a:ext cx="10994572" cy="123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u="sng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Izradit će se smjernice </a:t>
          </a:r>
          <a:r>
            <a:rPr lang="hr-HR" sz="18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koje će davati prednosti energetske obnove zgradama na temelju njihovog potencijala za maksimalno smanjenje emisija putem ušteda energije kao i povećanja kvalitete života i blagostanja za ranjive vlasnike stambenih jedinica.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Pružit će se podrška pilot zgradama u cijeloj fazi energetske obnove: pri izradi planova, podnošenju zahtjeva za dozvole, reviziji i drugim zahtjevima te pri financiranju. U planovima će se zahtijevati </a:t>
          </a:r>
          <a:r>
            <a:rPr lang="hr-HR" sz="1800" kern="1200" noProof="0" dirty="0" err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dekarbonizacija</a:t>
          </a:r>
          <a:r>
            <a:rPr lang="hr-HR" sz="1800" kern="120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grijanja i hlađenja.</a:t>
          </a:r>
        </a:p>
      </dsp:txBody>
      <dsp:txXfrm>
        <a:off x="0" y="2512166"/>
        <a:ext cx="10994572" cy="1232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1E370-86B6-4495-BA80-240B1D913CF6}">
      <dsp:nvSpPr>
        <dsp:cNvPr id="0" name=""/>
        <dsp:cNvSpPr/>
      </dsp:nvSpPr>
      <dsp:spPr>
        <a:xfrm rot="10800000">
          <a:off x="2243947" y="81"/>
          <a:ext cx="8019002" cy="896494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2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Analizirane zakonodavne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prepreke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za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energetsku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obnovu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višestambenih 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zgrada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u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5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zemalja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srednje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istočne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Europe (H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S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E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) </a:t>
          </a:r>
          <a:endParaRPr lang="hr-HR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468070" y="81"/>
        <a:ext cx="7794879" cy="896494"/>
      </dsp:txXfrm>
    </dsp:sp>
    <dsp:sp modelId="{9294C8B0-66C2-4327-BFAD-C66C3CFAE764}">
      <dsp:nvSpPr>
        <dsp:cNvPr id="0" name=""/>
        <dsp:cNvSpPr/>
      </dsp:nvSpPr>
      <dsp:spPr>
        <a:xfrm>
          <a:off x="1795700" y="81"/>
          <a:ext cx="896494" cy="89649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36BCA-F2FB-4A8A-AEEF-BFDC6FB4F17F}">
      <dsp:nvSpPr>
        <dsp:cNvPr id="0" name=""/>
        <dsp:cNvSpPr/>
      </dsp:nvSpPr>
      <dsp:spPr>
        <a:xfrm rot="10800000">
          <a:off x="2243947" y="1164186"/>
          <a:ext cx="8019002" cy="896494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29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Analizirane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tehničke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ekonomske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prepreke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za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energetsku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obnovu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zgrada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u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5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zemalja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srednje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istočne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Europe (H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S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E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)</a:t>
          </a:r>
          <a:endParaRPr lang="hr-HR" sz="18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 rot="10800000">
        <a:off x="2468070" y="1164186"/>
        <a:ext cx="7794879" cy="896494"/>
      </dsp:txXfrm>
    </dsp:sp>
    <dsp:sp modelId="{C352B223-7E25-4E8C-9412-37B499ECCC18}">
      <dsp:nvSpPr>
        <dsp:cNvPr id="0" name=""/>
        <dsp:cNvSpPr/>
      </dsp:nvSpPr>
      <dsp:spPr>
        <a:xfrm>
          <a:off x="1795700" y="1164186"/>
          <a:ext cx="896494" cy="89649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0F60E-8635-43E4-92D9-AE6789849221}">
      <dsp:nvSpPr>
        <dsp:cNvPr id="0" name=""/>
        <dsp:cNvSpPr/>
      </dsp:nvSpPr>
      <dsp:spPr>
        <a:xfrm rot="10800000">
          <a:off x="2243947" y="2328290"/>
          <a:ext cx="8019002" cy="896494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29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Završeno mjerenje i analiza kvalitete zraka u stanovima 6 obnovljenih i 6 neobnovljenih zgrada u Čakovcu (30.04.’24 – 30.04.’25)</a:t>
          </a:r>
        </a:p>
      </dsp:txBody>
      <dsp:txXfrm rot="10800000">
        <a:off x="2468070" y="2328290"/>
        <a:ext cx="7794879" cy="896494"/>
      </dsp:txXfrm>
    </dsp:sp>
    <dsp:sp modelId="{5E5116F0-6D52-4563-B647-063E16305425}">
      <dsp:nvSpPr>
        <dsp:cNvPr id="0" name=""/>
        <dsp:cNvSpPr/>
      </dsp:nvSpPr>
      <dsp:spPr>
        <a:xfrm>
          <a:off x="1795700" y="2299719"/>
          <a:ext cx="896494" cy="8964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92D73-BEA7-4495-BC88-9F2428A1DADD}">
      <dsp:nvSpPr>
        <dsp:cNvPr id="0" name=""/>
        <dsp:cNvSpPr/>
      </dsp:nvSpPr>
      <dsp:spPr>
        <a:xfrm rot="10800000">
          <a:off x="2243947" y="3492394"/>
          <a:ext cx="8019002" cy="896494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29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2024. Provedena anketa u 5 zemalja 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(H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S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E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RO</a:t>
          </a:r>
          <a:r>
            <a:rPr lang="en-US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)</a:t>
          </a: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o kvaliteti života u obnovljenim i neobnovljenih zgrada (2000 sudionika)</a:t>
          </a:r>
        </a:p>
      </dsp:txBody>
      <dsp:txXfrm rot="10800000">
        <a:off x="2468070" y="3492394"/>
        <a:ext cx="7794879" cy="896494"/>
      </dsp:txXfrm>
    </dsp:sp>
    <dsp:sp modelId="{417EBBAA-C78C-46AD-9503-5F91C86C9B5A}">
      <dsp:nvSpPr>
        <dsp:cNvPr id="0" name=""/>
        <dsp:cNvSpPr/>
      </dsp:nvSpPr>
      <dsp:spPr>
        <a:xfrm>
          <a:off x="1795700" y="3492394"/>
          <a:ext cx="896494" cy="8964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DF5F-19EA-48C2-80CF-01718D7FA533}">
      <dsp:nvSpPr>
        <dsp:cNvPr id="0" name=""/>
        <dsp:cNvSpPr/>
      </dsp:nvSpPr>
      <dsp:spPr>
        <a:xfrm rot="10800000">
          <a:off x="2243947" y="4656498"/>
          <a:ext cx="8019002" cy="896494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29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Ožujak 2025. Izrađen alat za izračun povrata investicija u energetsku obnovu zgrada</a:t>
          </a:r>
        </a:p>
      </dsp:txBody>
      <dsp:txXfrm rot="10800000">
        <a:off x="2468070" y="4656498"/>
        <a:ext cx="7794879" cy="896494"/>
      </dsp:txXfrm>
    </dsp:sp>
    <dsp:sp modelId="{C12A02E1-C344-40E1-AF26-B02CD5F41F87}">
      <dsp:nvSpPr>
        <dsp:cNvPr id="0" name=""/>
        <dsp:cNvSpPr/>
      </dsp:nvSpPr>
      <dsp:spPr>
        <a:xfrm>
          <a:off x="1795700" y="4656498"/>
          <a:ext cx="896494" cy="89649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36BCA-F2FB-4A8A-AEEF-BFDC6FB4F17F}">
      <dsp:nvSpPr>
        <dsp:cNvPr id="0" name=""/>
        <dsp:cNvSpPr/>
      </dsp:nvSpPr>
      <dsp:spPr>
        <a:xfrm rot="10800000">
          <a:off x="2046655" y="251"/>
          <a:ext cx="7564988" cy="564755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41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Procjena energetske siromaštva gradova/općina - 513</a:t>
          </a:r>
        </a:p>
      </dsp:txBody>
      <dsp:txXfrm rot="10800000">
        <a:off x="2187844" y="251"/>
        <a:ext cx="7423799" cy="564755"/>
      </dsp:txXfrm>
    </dsp:sp>
    <dsp:sp modelId="{C352B223-7E25-4E8C-9412-37B499ECCC18}">
      <dsp:nvSpPr>
        <dsp:cNvPr id="0" name=""/>
        <dsp:cNvSpPr/>
      </dsp:nvSpPr>
      <dsp:spPr>
        <a:xfrm>
          <a:off x="1764278" y="251"/>
          <a:ext cx="564755" cy="56475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0F60E-8635-43E4-92D9-AE6789849221}">
      <dsp:nvSpPr>
        <dsp:cNvPr id="0" name=""/>
        <dsp:cNvSpPr/>
      </dsp:nvSpPr>
      <dsp:spPr>
        <a:xfrm rot="10800000">
          <a:off x="2046655" y="733589"/>
          <a:ext cx="7564988" cy="564755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41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Lokalna procjena energetskog siromaštva - Grad Gospić - 104</a:t>
          </a:r>
        </a:p>
      </dsp:txBody>
      <dsp:txXfrm rot="10800000">
        <a:off x="2187844" y="733589"/>
        <a:ext cx="7423799" cy="564755"/>
      </dsp:txXfrm>
    </dsp:sp>
    <dsp:sp modelId="{5E5116F0-6D52-4563-B647-063E16305425}">
      <dsp:nvSpPr>
        <dsp:cNvPr id="0" name=""/>
        <dsp:cNvSpPr/>
      </dsp:nvSpPr>
      <dsp:spPr>
        <a:xfrm>
          <a:off x="1764278" y="733589"/>
          <a:ext cx="564755" cy="56475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92D73-BEA7-4495-BC88-9F2428A1DADD}">
      <dsp:nvSpPr>
        <dsp:cNvPr id="0" name=""/>
        <dsp:cNvSpPr/>
      </dsp:nvSpPr>
      <dsp:spPr>
        <a:xfrm rot="10800000">
          <a:off x="2046655" y="1466928"/>
          <a:ext cx="7564988" cy="564755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41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Priručnik – Strategija za izgradnju angažmana ranjivih građana i popratni dokumenti</a:t>
          </a:r>
        </a:p>
      </dsp:txBody>
      <dsp:txXfrm rot="10800000">
        <a:off x="2187844" y="1466928"/>
        <a:ext cx="7423799" cy="564755"/>
      </dsp:txXfrm>
    </dsp:sp>
    <dsp:sp modelId="{417EBBAA-C78C-46AD-9503-5F91C86C9B5A}">
      <dsp:nvSpPr>
        <dsp:cNvPr id="0" name=""/>
        <dsp:cNvSpPr/>
      </dsp:nvSpPr>
      <dsp:spPr>
        <a:xfrm>
          <a:off x="1764278" y="1466928"/>
          <a:ext cx="564755" cy="56475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DF5F-19EA-48C2-80CF-01718D7FA533}">
      <dsp:nvSpPr>
        <dsp:cNvPr id="0" name=""/>
        <dsp:cNvSpPr/>
      </dsp:nvSpPr>
      <dsp:spPr>
        <a:xfrm rot="10800000">
          <a:off x="2046655" y="2200267"/>
          <a:ext cx="7564988" cy="564755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41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Otvoren Rehabita ured u gradu Gospiću – 1/2024</a:t>
          </a:r>
        </a:p>
      </dsp:txBody>
      <dsp:txXfrm rot="10800000">
        <a:off x="2187844" y="2200267"/>
        <a:ext cx="7423799" cy="564755"/>
      </dsp:txXfrm>
    </dsp:sp>
    <dsp:sp modelId="{C12A02E1-C344-40E1-AF26-B02CD5F41F87}">
      <dsp:nvSpPr>
        <dsp:cNvPr id="0" name=""/>
        <dsp:cNvSpPr/>
      </dsp:nvSpPr>
      <dsp:spPr>
        <a:xfrm>
          <a:off x="1764278" y="2200267"/>
          <a:ext cx="564755" cy="5647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88D9F-7A04-47B9-B507-DC6A6D095EF9}">
      <dsp:nvSpPr>
        <dsp:cNvPr id="0" name=""/>
        <dsp:cNvSpPr/>
      </dsp:nvSpPr>
      <dsp:spPr>
        <a:xfrm rot="10800000">
          <a:off x="2046655" y="2933606"/>
          <a:ext cx="7564988" cy="564755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41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Napravljene energetske studije/ jednostavni energetski pregledi – Grad Gospić 100</a:t>
          </a:r>
        </a:p>
      </dsp:txBody>
      <dsp:txXfrm rot="10800000">
        <a:off x="2187844" y="2933606"/>
        <a:ext cx="7423799" cy="564755"/>
      </dsp:txXfrm>
    </dsp:sp>
    <dsp:sp modelId="{6CF13943-3749-4AD7-83CE-15F8B9D9625B}">
      <dsp:nvSpPr>
        <dsp:cNvPr id="0" name=""/>
        <dsp:cNvSpPr/>
      </dsp:nvSpPr>
      <dsp:spPr>
        <a:xfrm>
          <a:off x="1764278" y="2933606"/>
          <a:ext cx="564755" cy="56475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63BB8-70DE-47BB-89AD-2A54CB5C5FE9}">
      <dsp:nvSpPr>
        <dsp:cNvPr id="0" name=""/>
        <dsp:cNvSpPr/>
      </dsp:nvSpPr>
      <dsp:spPr>
        <a:xfrm rot="10800000">
          <a:off x="2046655" y="3666944"/>
          <a:ext cx="7564988" cy="564755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41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Izrađena tri modula treninga – za građane, za socijalne službe i za izvođače radova</a:t>
          </a:r>
        </a:p>
      </dsp:txBody>
      <dsp:txXfrm rot="10800000">
        <a:off x="2187844" y="3666944"/>
        <a:ext cx="7423799" cy="564755"/>
      </dsp:txXfrm>
    </dsp:sp>
    <dsp:sp modelId="{2B341051-625F-465A-A3F5-BB6B7833E2EE}">
      <dsp:nvSpPr>
        <dsp:cNvPr id="0" name=""/>
        <dsp:cNvSpPr/>
      </dsp:nvSpPr>
      <dsp:spPr>
        <a:xfrm>
          <a:off x="1764278" y="3666944"/>
          <a:ext cx="564755" cy="56475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0B88A-2103-42F3-AD5C-A0D8C4BBE773}">
      <dsp:nvSpPr>
        <dsp:cNvPr id="0" name=""/>
        <dsp:cNvSpPr/>
      </dsp:nvSpPr>
      <dsp:spPr>
        <a:xfrm rot="10800000">
          <a:off x="2046655" y="4400283"/>
          <a:ext cx="7564988" cy="564755"/>
        </a:xfrm>
        <a:prstGeom prst="homePlate">
          <a:avLst/>
        </a:prstGeom>
        <a:solidFill>
          <a:srgbClr val="EB4B7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41" tIns="68580" rIns="128016" bIns="685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Izrađen novi  SECAP za grad Gospić – uvrštene dvije nove mjere za energetsko siromaštvo</a:t>
          </a:r>
        </a:p>
      </dsp:txBody>
      <dsp:txXfrm rot="10800000">
        <a:off x="2187844" y="4400283"/>
        <a:ext cx="7423799" cy="564755"/>
      </dsp:txXfrm>
    </dsp:sp>
    <dsp:sp modelId="{65AB90A3-69EA-447C-84A1-5298375297C7}">
      <dsp:nvSpPr>
        <dsp:cNvPr id="0" name=""/>
        <dsp:cNvSpPr/>
      </dsp:nvSpPr>
      <dsp:spPr>
        <a:xfrm>
          <a:off x="1764278" y="4400283"/>
          <a:ext cx="564755" cy="56475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07F86-E3E0-41D2-9593-F14AB9CAF468}" type="datetimeFigureOut">
              <a:rPr lang="hr-HR"/>
              <a:t>30.6.2025.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69247-C781-4701-9EF9-D261F2A7D668}" type="slidenum">
              <a:rPr lang="hr-HR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26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1DE6-4CD7-480E-AFFD-EDDE9183FCDE}" type="slidenum">
              <a:rPr lang="hr-HR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6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European Climate, Infrastructure and Environment Executive Agency (CINEA) – granting authority delegated by the European Commission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1DE6-4CD7-480E-AFFD-EDDE9183FCDE}" type="slidenum">
              <a:rPr lang="hr-HR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80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1DE6-4CD7-480E-AFFD-EDDE9183FCDE}" type="slidenum">
              <a:rPr lang="hr-HR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25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OSS ima za cilj pružiti savjete te tehničku i administrativnu podršku vlasnicima kuća kako bi ih osnažili u procesu obnove. Energetski savjetnici u OSS-u pomoći će u prikupljanju podataka i izradi projektne dokumentacije. OSS će također prikazati primjere tehnologija kao što su PV paneli, solarni kolektori, dizalice topline, primjere novih građevinskih materijala i tehnologija. Pomno će pratiti nove procese u građevinskom sektoru, nove pozive i mogućnosti, financijske instrumente i pravni okvir za obnovu. Također će biti izložena oprema, katalozi i info brošure, uredski prostor i prostor za edukaciju.</a:t>
            </a:r>
          </a:p>
          <a:p>
            <a:endParaRPr lang="hr-HR" dirty="0"/>
          </a:p>
          <a:p>
            <a:r>
              <a:rPr lang="hr-HR" dirty="0"/>
              <a:t>Usluga OSS-a: </a:t>
            </a:r>
          </a:p>
          <a:p>
            <a:r>
              <a:rPr lang="hr-HR" dirty="0"/>
              <a:t>1. Osnaživanje vlasnika kuća pružanjem podrške u procesu renoviranja: usluga će pokriti cijelo "putovanje korisnika". Energetski savjetnici će koordinirati između dobavljača, izvođača i vlasnika kuća, savjetovati o mogućnostima energetske obnove pružajući tehničke i financijske savjete te pružati podršku u procesu energetske obnove za vlasnike kuća. U okviru ove aktivnosti najmanje 1400 vlasnika domova bit će izravno osnaženo kroz OSS usluge, a najmanje 130 će dobiti izravnu podršku u procesu obnove.</a:t>
            </a:r>
          </a:p>
          <a:p>
            <a:r>
              <a:rPr lang="hr-HR" dirty="0"/>
              <a:t>2. Pružanje pravnih i financijskih savjeta vlasnicima kuća: energetski savjetnici će pratiti nove i dostupne financijske instrumente na tržištu koji su dostupni građanima. Kroz OSS će se razvijati relevantna financijska pomoć i rješenja te će građani moći dobiti općenite savjete o postojećim mogućnostima financiranja za koje imaju pravo (subvencije, porezni olakšice, certifikati energetske učinkovitosti, itd.). OSS će također izraditi projektnu dokumentaciju za proces obnove i dati sve ostale savjete u vezi obnove.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31DE6-4CD7-480E-AFFD-EDDE9183FCDE}" type="slidenum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15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Marketplace u okviru ovog projekta biti će razvijen kao sveobuhvatan alat za ciljane korisnike, te središnja točka stručnosti i organizacijskih inovacija potrebnih za razvoj projekta.</a:t>
            </a:r>
          </a:p>
          <a:p>
            <a:r>
              <a:rPr lang="hr-HR" dirty="0"/>
              <a:t>Konkurentnost pružatelja usluga na platformi osigurat će isplativost, dok će standardizacija procesa omogućiti transparentnost cijena usluga koje se pružaju vlasnicima stanova ili obiteljskih kuća. Razvojem Marketplace-a umrežiti će se pružatelji usluga, financijske institucije i građani. Cijeli proces se može unaprijediti i prilagoditi stvarnim uvjetima na tržištu te lokalnoj, regionalnoj i nacionalnoj situaciji. Iako će se pilot OSS-ovi prvo uspostaviti u Zagrebu (Špansko) i Križevcima, alat Marketplace-a biti će dostupan svim zainteresiranim ciljnim dionicima u Hrvatskoj.</a:t>
            </a:r>
          </a:p>
          <a:p>
            <a:r>
              <a:rPr lang="hr-HR" dirty="0"/>
              <a:t>crOss renoHome projekt spaja građane i pružatelje usluga kako bi uspostavljeni Marketplace postao središnja točka komunikacije i suradnje. Razvojem Marketplace-a kao on-line alata, projekt crOss renoHome pomoći će uključiti i povezati tri primarne vrste dionika ovog projekta: građane, poslovni sektor i financijski sektor, koji su važne ciljne skupine, ali ujedno i ključni akteri koji će izravno imati koristi od rezultata i ishoda projekta. Građane će poticati da provedu zahvate energetske učinkovitosti u kućanstvima i promijene svoje ponašanje kako bi smanjili potrošnju energije.</a:t>
            </a:r>
          </a:p>
          <a:p>
            <a:r>
              <a:rPr lang="hr-HR" dirty="0"/>
              <a:t>Nadalje, dionici uključeni u online tržnicu dobiti će priliku umrežiti se i izravno surađivati s ključnim dionicima obnove (relevantna ministarstva, agencije, udruge, strukovne komore i predstavnici građevinskog sektora). Osim toga, dobit će priliku iskoristiti promociju svojih aktivnosti na lokalnoj i nacionalnoj razini.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31DE6-4CD7-480E-AFFD-EDDE9183FCDE}" type="slidenum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62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31DE6-4CD7-480E-AFFD-EDDE9183FCDE}" type="slidenum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47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31DE6-4CD7-480E-AFFD-EDDE9183FCDE}" type="slidenum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31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SyGMa – System for Grant Management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31DE6-4CD7-480E-AFFD-EDDE9183FCDE}" type="slidenum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51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A511-450E-46DF-8E67-C9DFC07F3CFA}" type="datetime1">
              <a:rPr lang="en-US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3D41-D20F-48C1-83BB-30F1BFF829A7}" type="datetime1">
              <a:rPr lang="en-US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red green and blue design&#10;&#10;Description automatically generated">
            <a:extLst>
              <a:ext uri="{FF2B5EF4-FFF2-40B4-BE49-F238E27FC236}">
                <a16:creationId xmlns:a16="http://schemas.microsoft.com/office/drawing/2014/main" id="{B3D15D12-E747-3978-831C-A32E1129C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54" y="6256557"/>
            <a:ext cx="466692" cy="477815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674A870-C011-D0C0-6292-CC6C20A08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20120" r="12265" b="25929"/>
          <a:stretch/>
        </p:blipFill>
        <p:spPr>
          <a:xfrm>
            <a:off x="10258122" y="6218909"/>
            <a:ext cx="1728779" cy="515463"/>
          </a:xfrm>
          <a:prstGeom prst="rect">
            <a:avLst/>
          </a:prstGeom>
        </p:spPr>
      </p:pic>
      <p:pic>
        <p:nvPicPr>
          <p:cNvPr id="9" name="Slika 6">
            <a:extLst>
              <a:ext uri="{FF2B5EF4-FFF2-40B4-BE49-F238E27FC236}">
                <a16:creationId xmlns:a16="http://schemas.microsoft.com/office/drawing/2014/main" id="{930C48A2-DE9F-D6B7-3CA3-15F3CFF1D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9" y="6252340"/>
            <a:ext cx="684127" cy="4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9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D2A2B-A4F7-AD62-9D8F-AD608D5A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noProof="0" dirty="0"/>
              <a:t>Naslov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94343-BCFF-9043-2C25-D463F3A30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dirty="0"/>
              <a:t>Sadržaj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2A3EE-F924-A2F7-607C-89EFB9EDA2B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 descr="A logo with a red green and blue design&#10;&#10;Description automatically generated">
            <a:extLst>
              <a:ext uri="{FF2B5EF4-FFF2-40B4-BE49-F238E27FC236}">
                <a16:creationId xmlns:a16="http://schemas.microsoft.com/office/drawing/2014/main" id="{F47151E9-7F68-C6F3-12D5-94B23ECE13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54" y="6256557"/>
            <a:ext cx="466692" cy="477815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06F740-F386-6EC2-A004-00CCCBD5F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20120" r="12265" b="25929"/>
          <a:stretch/>
        </p:blipFill>
        <p:spPr>
          <a:xfrm>
            <a:off x="10258122" y="6218909"/>
            <a:ext cx="1728779" cy="515463"/>
          </a:xfrm>
          <a:prstGeom prst="rect">
            <a:avLst/>
          </a:prstGeom>
        </p:spPr>
      </p:pic>
      <p:pic>
        <p:nvPicPr>
          <p:cNvPr id="9" name="Slika 6">
            <a:extLst>
              <a:ext uri="{FF2B5EF4-FFF2-40B4-BE49-F238E27FC236}">
                <a16:creationId xmlns:a16="http://schemas.microsoft.com/office/drawing/2014/main" id="{C2ABB9AE-66D1-68CE-51F1-ADC15B4E01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9" y="6252340"/>
            <a:ext cx="684127" cy="4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FF2B80-76DB-C497-34D8-1022AED6A011}"/>
              </a:ext>
            </a:extLst>
          </p:cNvPr>
          <p:cNvCxnSpPr>
            <a:cxnSpLocks/>
          </p:cNvCxnSpPr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  <a:ln>
            <a:solidFill>
              <a:srgbClr val="21366C"/>
            </a:solidFill>
          </a:ln>
          <a:effectLst>
            <a:glow rad="25400">
              <a:srgbClr val="60BB45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CA97-3A6C-6EB0-F3DB-91C30E82FFF3}"/>
              </a:ext>
            </a:extLst>
          </p:cNvPr>
          <p:cNvSpPr txBox="1">
            <a:spLocks/>
          </p:cNvSpPr>
          <p:nvPr/>
        </p:nvSpPr>
        <p:spPr>
          <a:xfrm>
            <a:off x="1247775" y="2268126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hr-HR" dirty="0">
                <a:latin typeface="Calibri" panose="020F0502020204030204"/>
              </a:rPr>
              <a:t>LIFE svijet DOOR-a: Projekti za održivu budućnost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j-ea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ED79-3882-6744-C57C-2049914839B9}"/>
              </a:ext>
            </a:extLst>
          </p:cNvPr>
          <p:cNvSpPr txBox="1">
            <a:spLocks/>
          </p:cNvSpPr>
          <p:nvPr/>
        </p:nvSpPr>
        <p:spPr>
          <a:xfrm>
            <a:off x="427383" y="1502600"/>
            <a:ext cx="11489634" cy="495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5" name="Picture 4" descr="A logo with leaves and a sun&#10;&#10;Description automatically generated">
            <a:extLst>
              <a:ext uri="{FF2B5EF4-FFF2-40B4-BE49-F238E27FC236}">
                <a16:creationId xmlns:a16="http://schemas.microsoft.com/office/drawing/2014/main" id="{BDF9DB7D-8250-B162-1FD7-43FBC2D33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24644"/>
            <a:ext cx="1524000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4F673F-CF57-4F99-8344-8DCBAE2EA8F5}"/>
              </a:ext>
            </a:extLst>
          </p:cNvPr>
          <p:cNvSpPr txBox="1"/>
          <p:nvPr/>
        </p:nvSpPr>
        <p:spPr>
          <a:xfrm>
            <a:off x="975883" y="4589874"/>
            <a:ext cx="6134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Anamari Majdandžić</a:t>
            </a:r>
          </a:p>
          <a:p>
            <a:pPr algn="l"/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Društvo za oblikovanje održivog razvoja</a:t>
            </a:r>
          </a:p>
          <a:p>
            <a:pPr algn="l"/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Zagreb 1.srpanj 2025. </a:t>
            </a:r>
          </a:p>
        </p:txBody>
      </p:sp>
    </p:spTree>
    <p:extLst>
      <p:ext uri="{BB962C8B-B14F-4D97-AF65-F5344CB8AC3E}">
        <p14:creationId xmlns:p14="http://schemas.microsoft.com/office/powerpoint/2010/main" val="257248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4E9E49-C18B-31A9-D1B9-47964054DA48}"/>
              </a:ext>
            </a:extLst>
          </p:cNvPr>
          <p:cNvCxnSpPr>
            <a:cxnSpLocks/>
          </p:cNvCxnSpPr>
          <p:nvPr/>
        </p:nvCxnSpPr>
        <p:spPr>
          <a:xfrm>
            <a:off x="5257800" y="2068285"/>
            <a:ext cx="424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CF576D-9821-7EFB-2FE1-35AF1AB618D8}"/>
              </a:ext>
            </a:extLst>
          </p:cNvPr>
          <p:cNvCxnSpPr>
            <a:cxnSpLocks/>
          </p:cNvCxnSpPr>
          <p:nvPr/>
        </p:nvCxnSpPr>
        <p:spPr>
          <a:xfrm>
            <a:off x="7010400" y="1690688"/>
            <a:ext cx="424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59F43F1-EA6F-499C-BF1D-18EA3D48C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341923"/>
              </p:ext>
            </p:extLst>
          </p:nvPr>
        </p:nvGraphicFramePr>
        <p:xfrm>
          <a:off x="188655" y="632030"/>
          <a:ext cx="11375923" cy="496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FF83CA2-FCF8-4EF8-B8C2-898F99D25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2066925" cy="6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8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FF6513-6095-5FCB-C3B2-11F0CA13406B}"/>
              </a:ext>
            </a:extLst>
          </p:cNvPr>
          <p:cNvSpPr>
            <a:spLocks noGrp="1"/>
          </p:cNvSpPr>
          <p:nvPr/>
        </p:nvSpPr>
        <p:spPr>
          <a:xfrm>
            <a:off x="1426027" y="-370114"/>
            <a:ext cx="10047515" cy="4321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20000"/>
              </a:lnSpc>
            </a:pPr>
            <a:r>
              <a:rPr lang="sl-SI" sz="3600" b="1" dirty="0">
                <a:solidFill>
                  <a:srgbClr val="00B0F0"/>
                </a:solidFill>
              </a:rPr>
              <a:t>CEESEN – BENDER</a:t>
            </a:r>
          </a:p>
          <a:p>
            <a:r>
              <a:rPr lang="sl-SI" sz="3600" dirty="0"/>
              <a:t> Intervencije na višestambenim zgradama u ranjivim četvrtima s cilje borbe protiv energetskog siromaštva</a:t>
            </a:r>
          </a:p>
        </p:txBody>
      </p:sp>
      <p:pic>
        <p:nvPicPr>
          <p:cNvPr id="6" name="Picture 5" descr="A logo with blue text&#10;&#10;Description automatically generated">
            <a:extLst>
              <a:ext uri="{FF2B5EF4-FFF2-40B4-BE49-F238E27FC236}">
                <a16:creationId xmlns:a16="http://schemas.microsoft.com/office/drawing/2014/main" id="{DCFD0C5F-B862-4053-5100-6E08C58BF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93" y="45354"/>
            <a:ext cx="5081129" cy="16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39D99C-C1E3-487D-A08E-99727BFCFDCE}"/>
              </a:ext>
            </a:extLst>
          </p:cNvPr>
          <p:cNvSpPr/>
          <p:nvPr/>
        </p:nvSpPr>
        <p:spPr>
          <a:xfrm>
            <a:off x="2134742" y="3601953"/>
            <a:ext cx="7949059" cy="8701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Programme for Environment and Climate Action (LIFE)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0A4D9D-61CA-4CB9-B3FD-6C0B2ACE427B}"/>
              </a:ext>
            </a:extLst>
          </p:cNvPr>
          <p:cNvGrpSpPr/>
          <p:nvPr/>
        </p:nvGrpSpPr>
        <p:grpSpPr>
          <a:xfrm>
            <a:off x="2134742" y="1735926"/>
            <a:ext cx="7949058" cy="1603387"/>
            <a:chOff x="597471" y="1644825"/>
            <a:chExt cx="7949058" cy="1462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CD6773-A1CD-49BD-A6D2-9401C95D9CE9}"/>
                </a:ext>
              </a:extLst>
            </p:cNvPr>
            <p:cNvSpPr/>
            <p:nvPr/>
          </p:nvSpPr>
          <p:spPr>
            <a:xfrm>
              <a:off x="3292995" y="1644825"/>
              <a:ext cx="2558007" cy="1462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446"/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Building </a:t>
              </a:r>
              <a:r>
                <a:rPr lang="en-US" sz="1600" dirty="0" err="1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intErventions</a:t>
              </a:r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in </a:t>
              </a:r>
              <a:r>
                <a:rPr lang="en-US" sz="1600" dirty="0" err="1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vulNerable</a:t>
              </a:r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Districts against Energy </a:t>
              </a:r>
              <a:r>
                <a:rPr lang="en-US" sz="1600" dirty="0" err="1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poveRty</a:t>
              </a:r>
              <a:endParaRPr lang="en-GB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2675AA-98EA-47DB-9167-2A7A609700F6}"/>
                </a:ext>
              </a:extLst>
            </p:cNvPr>
            <p:cNvSpPr/>
            <p:nvPr/>
          </p:nvSpPr>
          <p:spPr>
            <a:xfrm>
              <a:off x="597471" y="1644825"/>
              <a:ext cx="2462362" cy="1462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Početak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</a:t>
              </a:r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01</a:t>
              </a: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.09.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202</a:t>
              </a: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3</a:t>
              </a:r>
              <a:endParaRPr lang="en-GB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Trajanje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</a:t>
              </a:r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b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</a:b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36 mjeseci</a:t>
              </a:r>
              <a:endParaRPr lang="el-GR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903B73-9B84-4450-B5C2-5D8AE0CD84F8}"/>
                </a:ext>
              </a:extLst>
            </p:cNvPr>
            <p:cNvSpPr/>
            <p:nvPr/>
          </p:nvSpPr>
          <p:spPr>
            <a:xfrm>
              <a:off x="5988522" y="1644825"/>
              <a:ext cx="2558007" cy="1462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 fontAlgn="t"/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K</a:t>
              </a:r>
              <a:r>
                <a:rPr lang="en-GB" sz="1600" b="1" dirty="0" err="1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oordinator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 </a:t>
              </a:r>
              <a:b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</a:b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Društvo za oblikovanje održivog razvoja </a:t>
              </a:r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(</a:t>
              </a: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DOOR</a:t>
              </a:r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)</a:t>
              </a:r>
            </a:p>
            <a:p>
              <a:pPr algn="ctr" defTabSz="914446" fontAlgn="t"/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Partneri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 </a:t>
              </a: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9</a:t>
              </a:r>
              <a:endParaRPr lang="el-GR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F52C4B-8862-431F-9334-16502011502F}"/>
              </a:ext>
            </a:extLst>
          </p:cNvPr>
          <p:cNvGrpSpPr/>
          <p:nvPr/>
        </p:nvGrpSpPr>
        <p:grpSpPr>
          <a:xfrm>
            <a:off x="2134742" y="4720538"/>
            <a:ext cx="7949059" cy="1138564"/>
            <a:chOff x="635214" y="4762620"/>
            <a:chExt cx="7911315" cy="9706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20E0F7-5B5A-408C-BF64-FC4B776FC327}"/>
                </a:ext>
              </a:extLst>
            </p:cNvPr>
            <p:cNvSpPr/>
            <p:nvPr/>
          </p:nvSpPr>
          <p:spPr>
            <a:xfrm>
              <a:off x="635214" y="4762620"/>
              <a:ext cx="2558007" cy="970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Proračun</a:t>
              </a:r>
              <a:r>
                <a:rPr lang="en-GB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 </a:t>
              </a:r>
              <a:b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</a:b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1.749.996,00</a:t>
              </a: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l-G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€</a:t>
              </a:r>
              <a:endParaRPr lang="hr-HR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EU udio 95%</a:t>
              </a:r>
              <a:endParaRPr lang="el-GR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F2822-A2C8-411C-A382-CEE35ACE502C}"/>
                </a:ext>
              </a:extLst>
            </p:cNvPr>
            <p:cNvSpPr/>
            <p:nvPr/>
          </p:nvSpPr>
          <p:spPr>
            <a:xfrm>
              <a:off x="3292996" y="4762620"/>
              <a:ext cx="5253533" cy="970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609630">
                <a:defRPr/>
              </a:pP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Broj projekta</a:t>
              </a:r>
              <a:r>
                <a:rPr lang="en-US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</a:t>
              </a:r>
              <a:endParaRPr lang="hr-HR" sz="1600" b="1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 defTabSz="609630">
                <a:defRPr/>
              </a:pPr>
              <a:r>
                <a:rPr lang="en-US" sz="160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101120994</a:t>
              </a:r>
              <a:endParaRPr lang="hr-HR" sz="160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 defTabSz="609630">
                <a:defRPr/>
              </a:pPr>
              <a:r>
                <a:rPr lang="hr-HR" sz="1600" b="1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Akronim </a:t>
              </a: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projekta: </a:t>
              </a:r>
            </a:p>
            <a:p>
              <a:pPr algn="ctr" defTabSz="609630">
                <a:defRPr/>
              </a:pP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LIFE22-CET-CEESEN-BENDER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0447625-C961-440B-89E4-8991D27FA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3478251" cy="11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6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CD473D-FF2A-4CB2-0E44-A62DDF2BBD4E}"/>
              </a:ext>
            </a:extLst>
          </p:cNvPr>
          <p:cNvSpPr>
            <a:spLocks noGrp="1"/>
          </p:cNvSpPr>
          <p:nvPr/>
        </p:nvSpPr>
        <p:spPr>
          <a:xfrm>
            <a:off x="1077686" y="677377"/>
            <a:ext cx="10515600" cy="913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dirty="0">
                <a:solidFill>
                  <a:srgbClr val="00B0F0"/>
                </a:solidFill>
              </a:rPr>
              <a:t>Opis projekta CEESEN-BENDER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26BCA4E5-BEDA-B800-8DF1-DF1EF1BC3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538762"/>
              </p:ext>
            </p:extLst>
          </p:nvPr>
        </p:nvGraphicFramePr>
        <p:xfrm>
          <a:off x="598714" y="1695450"/>
          <a:ext cx="10994572" cy="374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9B4695F-8959-407B-ACC4-D5EE0498C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481118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7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592593-6D1B-4374-9524-A282CA4D9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029492"/>
              </p:ext>
            </p:extLst>
          </p:nvPr>
        </p:nvGraphicFramePr>
        <p:xfrm>
          <a:off x="1" y="390525"/>
          <a:ext cx="12058650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697C818-29C1-4DBE-8BA7-F8BA7DFD1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42166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FF6513-6095-5FCB-C3B2-11F0CA13406B}"/>
              </a:ext>
            </a:extLst>
          </p:cNvPr>
          <p:cNvSpPr>
            <a:spLocks noGrp="1"/>
          </p:cNvSpPr>
          <p:nvPr/>
        </p:nvSpPr>
        <p:spPr>
          <a:xfrm>
            <a:off x="1302202" y="738605"/>
            <a:ext cx="10047515" cy="4321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610"/>
              </a:lnSpc>
              <a:spcBef>
                <a:spcPts val="0"/>
              </a:spcBef>
            </a:pPr>
            <a:r>
              <a:rPr lang="en-US" sz="3600" dirty="0" err="1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Ublažavanje</a:t>
            </a:r>
            <a:r>
              <a:rPr lang="en-US" sz="3600" dirty="0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600" dirty="0" err="1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lokalnog</a:t>
            </a:r>
            <a:r>
              <a:rPr lang="en-US" sz="3600" dirty="0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600" dirty="0" err="1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energetskog</a:t>
            </a:r>
            <a:r>
              <a:rPr lang="en-US" sz="3600" dirty="0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600" dirty="0" err="1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siromaštva</a:t>
            </a:r>
            <a:r>
              <a:rPr lang="en-US" sz="3600" dirty="0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600" dirty="0" err="1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kroz</a:t>
            </a:r>
            <a:r>
              <a:rPr lang="en-US" sz="3600" dirty="0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600" dirty="0" err="1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otvaranje</a:t>
            </a:r>
            <a:r>
              <a:rPr lang="en-US" sz="3600" dirty="0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600" dirty="0" err="1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ureda</a:t>
            </a:r>
            <a:r>
              <a:rPr lang="en-US" sz="3600" dirty="0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 za </a:t>
            </a:r>
            <a:r>
              <a:rPr lang="en-US" sz="3600" dirty="0" err="1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energetsku</a:t>
            </a:r>
            <a:r>
              <a:rPr lang="en-US" sz="3600" dirty="0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600" dirty="0" err="1">
                <a:solidFill>
                  <a:srgbClr val="2A2730"/>
                </a:solidFill>
                <a:latin typeface="Avenir"/>
                <a:ea typeface="Avenir"/>
                <a:cs typeface="Avenir"/>
                <a:sym typeface="Avenir"/>
              </a:rPr>
              <a:t>obnovu</a:t>
            </a:r>
            <a:endParaRPr lang="en-US" sz="3600" dirty="0"/>
          </a:p>
          <a:p>
            <a:endParaRPr lang="sl-SI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561A08-08B1-4E45-9162-4AA42BED1263}"/>
              </a:ext>
            </a:extLst>
          </p:cNvPr>
          <p:cNvSpPr/>
          <p:nvPr/>
        </p:nvSpPr>
        <p:spPr>
          <a:xfrm>
            <a:off x="4416157" y="2477752"/>
            <a:ext cx="2956515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0610"/>
              </a:lnSpc>
            </a:pPr>
            <a:r>
              <a:rPr lang="hr-HR" sz="3600" b="1" dirty="0">
                <a:solidFill>
                  <a:srgbClr val="D7574B"/>
                </a:solidFill>
                <a:latin typeface="Avenir"/>
                <a:sym typeface="Avenir"/>
              </a:rPr>
              <a:t>LIFE </a:t>
            </a:r>
            <a:r>
              <a:rPr lang="hr-HR" sz="3600" b="1" dirty="0">
                <a:solidFill>
                  <a:prstClr val="black"/>
                </a:solidFill>
                <a:latin typeface="Avenir"/>
                <a:sym typeface="Avenir"/>
              </a:rPr>
              <a:t>ReHABITA</a:t>
            </a:r>
            <a:endParaRPr lang="hr-HR" sz="3600" b="1" dirty="0">
              <a:solidFill>
                <a:prstClr val="black"/>
              </a:solidFill>
              <a:latin typeface="Aveni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E41BE-3B67-41C0-AC77-1C0F3EA00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557212"/>
            <a:ext cx="2472060" cy="1243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CB5D1-2695-43BB-8D19-4CEE22B56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742" y="4892340"/>
            <a:ext cx="5257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1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39D99C-C1E3-487D-A08E-99727BFCFDCE}"/>
              </a:ext>
            </a:extLst>
          </p:cNvPr>
          <p:cNvSpPr/>
          <p:nvPr/>
        </p:nvSpPr>
        <p:spPr>
          <a:xfrm>
            <a:off x="2134742" y="3601953"/>
            <a:ext cx="7949059" cy="870138"/>
          </a:xfrm>
          <a:prstGeom prst="rect">
            <a:avLst/>
          </a:prstGeom>
          <a:solidFill>
            <a:srgbClr val="EB4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Programme for Environment and Climate Action (LIFE)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0A4D9D-61CA-4CB9-B3FD-6C0B2ACE427B}"/>
              </a:ext>
            </a:extLst>
          </p:cNvPr>
          <p:cNvGrpSpPr/>
          <p:nvPr/>
        </p:nvGrpSpPr>
        <p:grpSpPr>
          <a:xfrm>
            <a:off x="2134742" y="1735926"/>
            <a:ext cx="7949058" cy="1603387"/>
            <a:chOff x="597471" y="1644825"/>
            <a:chExt cx="7949058" cy="1462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CD6773-A1CD-49BD-A6D2-9401C95D9CE9}"/>
                </a:ext>
              </a:extLst>
            </p:cNvPr>
            <p:cNvSpPr/>
            <p:nvPr/>
          </p:nvSpPr>
          <p:spPr>
            <a:xfrm>
              <a:off x="3292995" y="1644825"/>
              <a:ext cx="2558007" cy="1462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446"/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Addressing local energy poverty through the creation of energy renovation offices</a:t>
              </a:r>
              <a:endParaRPr lang="en-GB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2675AA-98EA-47DB-9167-2A7A609700F6}"/>
                </a:ext>
              </a:extLst>
            </p:cNvPr>
            <p:cNvSpPr/>
            <p:nvPr/>
          </p:nvSpPr>
          <p:spPr>
            <a:xfrm>
              <a:off x="597471" y="1644825"/>
              <a:ext cx="2462362" cy="1462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Početak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</a:t>
              </a:r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01</a:t>
              </a: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.09.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202</a:t>
              </a: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3</a:t>
              </a:r>
              <a:endParaRPr lang="en-GB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Trajanje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</a:t>
              </a:r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b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</a:b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48 mjeseci</a:t>
              </a:r>
              <a:endParaRPr lang="el-GR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903B73-9B84-4450-B5C2-5D8AE0CD84F8}"/>
                </a:ext>
              </a:extLst>
            </p:cNvPr>
            <p:cNvSpPr/>
            <p:nvPr/>
          </p:nvSpPr>
          <p:spPr>
            <a:xfrm>
              <a:off x="5988522" y="1644825"/>
              <a:ext cx="2558007" cy="1462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 fontAlgn="t"/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K</a:t>
              </a:r>
              <a:r>
                <a:rPr lang="en-GB" sz="1600" b="1" dirty="0" err="1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oordinator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 </a:t>
              </a:r>
              <a:b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</a:b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Grad Lorca</a:t>
              </a:r>
              <a:endParaRPr lang="en-US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 defTabSz="914446" fontAlgn="t"/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Partneri</a:t>
              </a: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 </a:t>
              </a: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10</a:t>
              </a:r>
              <a:endParaRPr lang="el-GR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F52C4B-8862-431F-9334-16502011502F}"/>
              </a:ext>
            </a:extLst>
          </p:cNvPr>
          <p:cNvGrpSpPr/>
          <p:nvPr/>
        </p:nvGrpSpPr>
        <p:grpSpPr>
          <a:xfrm>
            <a:off x="2134742" y="4720536"/>
            <a:ext cx="7949058" cy="1152757"/>
            <a:chOff x="635214" y="4762620"/>
            <a:chExt cx="7911314" cy="9827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20E0F7-5B5A-408C-BF64-FC4B776FC327}"/>
                </a:ext>
              </a:extLst>
            </p:cNvPr>
            <p:cNvSpPr/>
            <p:nvPr/>
          </p:nvSpPr>
          <p:spPr>
            <a:xfrm>
              <a:off x="635214" y="4762620"/>
              <a:ext cx="2558007" cy="970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Proračun</a:t>
              </a:r>
              <a:r>
                <a:rPr lang="en-GB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 </a:t>
              </a:r>
              <a:b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</a:br>
              <a:r>
                <a:rPr lang="en-GB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1.851.537,46</a:t>
              </a: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l-G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€</a:t>
              </a:r>
              <a:endParaRPr lang="hr-HR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EU udio 95%</a:t>
              </a:r>
              <a:endParaRPr lang="el-GR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F2822-A2C8-411C-A382-CEE35ACE502C}"/>
                </a:ext>
              </a:extLst>
            </p:cNvPr>
            <p:cNvSpPr/>
            <p:nvPr/>
          </p:nvSpPr>
          <p:spPr>
            <a:xfrm>
              <a:off x="3292995" y="4774720"/>
              <a:ext cx="5253533" cy="970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609630">
                <a:defRPr/>
              </a:pP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Broj projekta</a:t>
              </a:r>
              <a:r>
                <a:rPr lang="en-US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:</a:t>
              </a:r>
              <a:endParaRPr lang="hr-HR" sz="1600" b="1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 defTabSz="609630">
                <a:defRPr/>
              </a:pPr>
              <a:r>
                <a:rPr lang="en-US" sz="1600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101120713</a:t>
              </a:r>
              <a:endParaRPr lang="hr-HR" sz="1600" dirty="0">
                <a:solidFill>
                  <a:srgbClr val="4C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 defTabSz="609630">
                <a:defRPr/>
              </a:pPr>
              <a:r>
                <a:rPr lang="hr-HR" sz="1600" b="1" dirty="0">
                  <a:solidFill>
                    <a:srgbClr val="4C494A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Akronim projekta: </a:t>
              </a:r>
            </a:p>
            <a:p>
              <a:pPr algn="ctr" defTabSz="609630">
                <a:defRPr/>
              </a:pPr>
              <a:r>
                <a:rPr lang="hr-HR" sz="1600" dirty="0">
                  <a:solidFill>
                    <a:srgbClr val="4C494A"/>
                  </a:solidFill>
                </a:rPr>
                <a:t>LIFE22-CET-LIFE ReHABITA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C353DA2-7983-4508-A669-51AE0D2AF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36"/>
          <a:stretch/>
        </p:blipFill>
        <p:spPr>
          <a:xfrm>
            <a:off x="54986" y="50064"/>
            <a:ext cx="2469094" cy="8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1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1;p14">
            <a:extLst>
              <a:ext uri="{FF2B5EF4-FFF2-40B4-BE49-F238E27FC236}">
                <a16:creationId xmlns:a16="http://schemas.microsoft.com/office/drawing/2014/main" id="{A3AC17B7-60E5-466D-A329-14A0F45C6407}"/>
              </a:ext>
            </a:extLst>
          </p:cNvPr>
          <p:cNvSpPr txBox="1"/>
          <p:nvPr/>
        </p:nvSpPr>
        <p:spPr>
          <a:xfrm>
            <a:off x="777667" y="1206188"/>
            <a:ext cx="5432633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hr-HR" spc="-28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Očekivani rezultati projekta</a:t>
            </a: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D8AB209C-1883-4D72-8E67-83597F9E7BC6}"/>
              </a:ext>
            </a:extLst>
          </p:cNvPr>
          <p:cNvSpPr txBox="1"/>
          <p:nvPr/>
        </p:nvSpPr>
        <p:spPr>
          <a:xfrm>
            <a:off x="653842" y="1631192"/>
            <a:ext cx="11233358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Izrada </a:t>
            </a: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smjernica energetske obnove kućanstava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svaku državu sudionicu s ciljem borbe protiv energetskog siromaštva. </a:t>
            </a:r>
          </a:p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Osnivanje </a:t>
            </a: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lokalnih ReHABITA ureda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borbu protiv energetskog siromaštva i informiranje javnosti o energetskom siromaštvu i energetskoj obnovi. </a:t>
            </a:r>
          </a:p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Identifikacija ranjivog stanovništva i </a:t>
            </a: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 razine energetskog siromaštva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identificiranim domaćinstvima te njihovo uključivanje u plan energetske obnove. </a:t>
            </a:r>
          </a:p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Obnova najmanje 500 ranjivih kućanstva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suradnji s lokalnim javnim tijelima, građevinskim i financijskim sektorom te ostalim lokalnim dionicima.  </a:t>
            </a:r>
          </a:p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Izrada </a:t>
            </a: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materijala te provedba radionica za javnost, poslovni i civilni sektor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ciljem informiranja o smanjivanju energetske potražnje u kućanstvima i promocije projektnih ciljeva te provedba radionica s dionicima u građevinskom sektoru u svrhu opremljenosti za rad s ranjivim grupama.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Replikacija projektnih aktivnosti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dodatnim općinama u državama sudionicama te jačanje njihovih resursa za borbu protiv energetskog siromaštva. </a:t>
            </a:r>
          </a:p>
          <a:p>
            <a:pPr algn="just">
              <a:lnSpc>
                <a:spcPts val="1463"/>
              </a:lnSpc>
            </a:pPr>
            <a:endParaRPr lang="hr-HR" sz="1406" spc="-28" dirty="0">
              <a:solidFill>
                <a:srgbClr val="000000"/>
              </a:solidFill>
              <a:latin typeface="Avenir"/>
            </a:endParaRPr>
          </a:p>
          <a:p>
            <a:pPr algn="just">
              <a:lnSpc>
                <a:spcPts val="1463"/>
              </a:lnSpc>
            </a:pPr>
            <a:endParaRPr lang="en-US" sz="1406" spc="-28" dirty="0">
              <a:solidFill>
                <a:srgbClr val="000000"/>
              </a:solidFill>
              <a:latin typeface="Aveni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E5C56-157E-4A18-B209-6A562B6B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28"/>
            <a:ext cx="2469094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2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1;p14">
            <a:extLst>
              <a:ext uri="{FF2B5EF4-FFF2-40B4-BE49-F238E27FC236}">
                <a16:creationId xmlns:a16="http://schemas.microsoft.com/office/drawing/2014/main" id="{A3AC17B7-60E5-466D-A329-14A0F45C6407}"/>
              </a:ext>
            </a:extLst>
          </p:cNvPr>
          <p:cNvSpPr txBox="1"/>
          <p:nvPr/>
        </p:nvSpPr>
        <p:spPr>
          <a:xfrm>
            <a:off x="906668" y="1052909"/>
            <a:ext cx="5432633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hr-HR" spc="-28" dirty="0">
                <a:solidFill>
                  <a:srgbClr val="D7574B"/>
                </a:solidFill>
                <a:latin typeface="Avenir Bold"/>
              </a:rPr>
              <a:t>Osnivanje i rad  ReHABITA ureda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8A419EA3-9159-4A14-AEEA-F1BA4BAD4CE0}"/>
              </a:ext>
            </a:extLst>
          </p:cNvPr>
          <p:cNvSpPr txBox="1"/>
          <p:nvPr/>
        </p:nvSpPr>
        <p:spPr>
          <a:xfrm>
            <a:off x="244266" y="1335038"/>
            <a:ext cx="5937459" cy="5234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endParaRPr lang="hr-HR" sz="1500" b="1" spc="-28" dirty="0">
              <a:solidFill>
                <a:srgbClr val="D7574B"/>
              </a:solidFill>
              <a:latin typeface="Avenir Bold"/>
            </a:endParaRPr>
          </a:p>
          <a:p>
            <a:pPr algn="just" fontAlgn="base"/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 i aktivnosti </a:t>
            </a:r>
            <a:r>
              <a:rPr lang="en-US" dirty="0" err="1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ureda</a:t>
            </a:r>
          </a:p>
          <a:p>
            <a:pPr algn="just" fontAlgn="base"/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buFontTx/>
              <a:buAutoNum type="alphaLcParenR"/>
            </a:pP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Podići svijest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 pružati znanje o energetskom siromaštvu te pružiti stručnu pomoć, savjete i ostale resurse za borbu protiv energetskog siromaštva građanima </a:t>
            </a:r>
          </a:p>
          <a:p>
            <a:pPr marL="342900" indent="-342900" algn="just" fontAlgn="base">
              <a:buFontTx/>
              <a:buAutoNum type="alphaLcParenR"/>
            </a:pPr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buFontTx/>
              <a:buAutoNum type="alphaLcParenR"/>
            </a:pP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Postati centralna točka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borbu protiv energetskog siromaštva u gradu Gospiću i okolici </a:t>
            </a:r>
          </a:p>
          <a:p>
            <a:pPr marL="342900" indent="-342900" algn="just" fontAlgn="base">
              <a:buFontTx/>
              <a:buAutoNum type="alphaLcParenR"/>
            </a:pPr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buFontTx/>
              <a:buAutoNum type="alphaLcParenR"/>
            </a:pP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Podržavati i pružati pomoć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kroz sve korake procesa energetske renovacije </a:t>
            </a:r>
          </a:p>
          <a:p>
            <a:pPr marL="342900" indent="-342900" algn="just" fontAlgn="base">
              <a:buFontTx/>
              <a:buAutoNum type="alphaLcParenR"/>
            </a:pPr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buFontTx/>
              <a:buAutoNum type="alphaLcParenR"/>
            </a:pPr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Provoditi kontininuiranu suradnju i razmjenu znanja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primjera dobre prakse i informacija s ostalim organizacijama uključene u borbu protiv energetskog siromaštva</a:t>
            </a:r>
          </a:p>
          <a:p>
            <a:pPr marL="342900" indent="-342900" algn="just" fontAlgn="base">
              <a:buFontTx/>
              <a:buAutoNum type="alphaLcParenR"/>
            </a:pPr>
            <a:endParaRPr lang="hr-HR" sz="1500" dirty="0">
              <a:solidFill>
                <a:srgbClr val="000000"/>
              </a:solidFill>
              <a:latin typeface="Avenir Bold"/>
            </a:endParaRPr>
          </a:p>
          <a:p>
            <a:pPr algn="just" fontAlgn="base"/>
            <a:endParaRPr lang="hr-HR" sz="1500" dirty="0">
              <a:solidFill>
                <a:srgbClr val="000000"/>
              </a:solidFill>
              <a:latin typeface="Avenir" panose="020B0604020202020204" charset="0"/>
            </a:endParaRPr>
          </a:p>
          <a:p>
            <a:pPr algn="just">
              <a:lnSpc>
                <a:spcPts val="1463"/>
              </a:lnSpc>
            </a:pPr>
            <a:endParaRPr lang="hr-HR" sz="1500" spc="-28" dirty="0">
              <a:solidFill>
                <a:srgbClr val="000000"/>
              </a:solidFill>
              <a:latin typeface="Avenir"/>
            </a:endParaRPr>
          </a:p>
          <a:p>
            <a:pPr algn="just">
              <a:lnSpc>
                <a:spcPts val="1463"/>
              </a:lnSpc>
            </a:pPr>
            <a:endParaRPr lang="en-US" sz="1500" spc="-28" dirty="0">
              <a:solidFill>
                <a:srgbClr val="000000"/>
              </a:solidFill>
              <a:latin typeface="Aveni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DFEF99-C341-4766-9CED-ECD83D9F7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1732099"/>
            <a:ext cx="5261184" cy="3864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E6D8D2-2465-4C4A-8239-A407848D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49" y="0"/>
            <a:ext cx="2469094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1;p14">
            <a:extLst>
              <a:ext uri="{FF2B5EF4-FFF2-40B4-BE49-F238E27FC236}">
                <a16:creationId xmlns:a16="http://schemas.microsoft.com/office/drawing/2014/main" id="{A3AC17B7-60E5-466D-A329-14A0F45C6407}"/>
              </a:ext>
            </a:extLst>
          </p:cNvPr>
          <p:cNvSpPr txBox="1"/>
          <p:nvPr/>
        </p:nvSpPr>
        <p:spPr>
          <a:xfrm>
            <a:off x="1025317" y="838968"/>
            <a:ext cx="9433133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hr-HR" sz="2250" spc="-28" dirty="0">
                <a:solidFill>
                  <a:srgbClr val="D7574B"/>
                </a:solidFill>
                <a:latin typeface="Avenir Bold"/>
              </a:rPr>
              <a:t>Identifikacija ranjivog stanovništva i analiza razine energetskog siromaštva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7F4D15F2-12F6-488C-A8A7-4C9C49AA37D7}"/>
              </a:ext>
            </a:extLst>
          </p:cNvPr>
          <p:cNvSpPr txBox="1"/>
          <p:nvPr/>
        </p:nvSpPr>
        <p:spPr>
          <a:xfrm>
            <a:off x="1096649" y="1283666"/>
            <a:ext cx="9790425" cy="3942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endParaRPr lang="hr-HR" sz="1500" b="1" spc="-28" dirty="0">
              <a:solidFill>
                <a:srgbClr val="D7574B"/>
              </a:solidFill>
              <a:latin typeface="Avenir Bold"/>
            </a:endParaRPr>
          </a:p>
          <a:p>
            <a:pPr algn="just" fontAlgn="base"/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Upitnik se sastoji od tri dijela. </a:t>
            </a:r>
          </a:p>
          <a:p>
            <a:pPr algn="just" fontAlgn="base"/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prvom dijelu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nastoje se prikupiti podaci o uvjetima i kvaliteti stanovanja te o određenim karakteristikama stambenog objekta u kojima ispitanici žive. </a:t>
            </a:r>
          </a:p>
          <a:p>
            <a:pPr algn="just" fontAlgn="base"/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 dio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prikuplja podatke o stavovima, mišljenjima i ponašanjima vezanim uz zdravlje. </a:t>
            </a:r>
          </a:p>
          <a:p>
            <a:pPr algn="just" fontAlgn="base"/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hr-HR" dirty="0">
                <a:solidFill>
                  <a:srgbClr val="D75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Treći dio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upitnika odnosi se na opće podatke o kućanstvu. </a:t>
            </a:r>
          </a:p>
          <a:p>
            <a:pPr algn="just" fontAlgn="base"/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Istraživanjem se nastoji utvrditi situacija vezana uz energetsko siromaštvo na području Grada Gospića te odrediti položaj Hrvatske u međunarodnom kontekstu.</a:t>
            </a:r>
          </a:p>
          <a:p>
            <a:pPr algn="just" fontAlgn="base"/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463"/>
              </a:lnSpc>
            </a:pPr>
            <a:endParaRPr lang="hr-HR" sz="1500" spc="-28" dirty="0">
              <a:solidFill>
                <a:srgbClr val="000000"/>
              </a:solidFill>
              <a:latin typeface="Avenir"/>
            </a:endParaRPr>
          </a:p>
          <a:p>
            <a:pPr algn="just">
              <a:lnSpc>
                <a:spcPts val="1463"/>
              </a:lnSpc>
            </a:pPr>
            <a:endParaRPr lang="en-US" sz="1500" spc="-28" dirty="0">
              <a:solidFill>
                <a:srgbClr val="000000"/>
              </a:solidFill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41485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CA97-3A6C-6EB0-F3DB-91C30E82FFF3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itchFamily="34" charset="0"/>
              </a:rPr>
              <a:t>DOOR - Društvo za oblikovanje održivog razvoja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j-ea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ED79-3882-6744-C57C-2049914839B9}"/>
              </a:ext>
            </a:extLst>
          </p:cNvPr>
          <p:cNvSpPr txBox="1">
            <a:spLocks/>
          </p:cNvSpPr>
          <p:nvPr/>
        </p:nvSpPr>
        <p:spPr>
          <a:xfrm>
            <a:off x="427383" y="1502600"/>
            <a:ext cx="11489634" cy="495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DOOR kontinuirano djeluje u području energetike s posebnim fokusom na: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Energetiku i klimatske promjene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Energetiku i društvene i gospodarske promjene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Radimo u tri strateška područja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Energetsko siromaštvo i program energetske učinkovitosti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Obnovljivi izvori energije i zajednice građana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Sudjelovanje u oblikovanju javnih politika utemeljenih na dokazima u području energetike i klime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5" name="Picture 4" descr="A logo with leaves and a sun&#10;&#10;Description automatically generated">
            <a:extLst>
              <a:ext uri="{FF2B5EF4-FFF2-40B4-BE49-F238E27FC236}">
                <a16:creationId xmlns:a16="http://schemas.microsoft.com/office/drawing/2014/main" id="{BDF9DB7D-8250-B162-1FD7-43FBC2D33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24644"/>
            <a:ext cx="152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4E9E49-C18B-31A9-D1B9-47964054DA48}"/>
              </a:ext>
            </a:extLst>
          </p:cNvPr>
          <p:cNvCxnSpPr>
            <a:cxnSpLocks/>
          </p:cNvCxnSpPr>
          <p:nvPr/>
        </p:nvCxnSpPr>
        <p:spPr>
          <a:xfrm>
            <a:off x="5257800" y="2068285"/>
            <a:ext cx="424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CF576D-9821-7EFB-2FE1-35AF1AB618D8}"/>
              </a:ext>
            </a:extLst>
          </p:cNvPr>
          <p:cNvCxnSpPr>
            <a:cxnSpLocks/>
          </p:cNvCxnSpPr>
          <p:nvPr/>
        </p:nvCxnSpPr>
        <p:spPr>
          <a:xfrm>
            <a:off x="7010400" y="1690688"/>
            <a:ext cx="424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59F43F1-EA6F-499C-BF1D-18EA3D48C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25087"/>
              </p:ext>
            </p:extLst>
          </p:nvPr>
        </p:nvGraphicFramePr>
        <p:xfrm>
          <a:off x="226755" y="584405"/>
          <a:ext cx="11375923" cy="496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19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E7B64-904F-4CE1-B13D-C61A1818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44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33CA97-3A6C-6EB0-F3DB-91C30E82FFF3}"/>
              </a:ext>
            </a:extLst>
          </p:cNvPr>
          <p:cNvSpPr txBox="1">
            <a:spLocks/>
          </p:cNvSpPr>
          <p:nvPr/>
        </p:nvSpPr>
        <p:spPr>
          <a:xfrm>
            <a:off x="3623849" y="4541819"/>
            <a:ext cx="4944302" cy="7826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itchFamily="34" charset="0"/>
              </a:rPr>
              <a:t>Kako su išle prijave...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j-ea"/>
              <a:cs typeface="Arial" pitchFamily="34" charset="0"/>
            </a:endParaRPr>
          </a:p>
        </p:txBody>
      </p:sp>
      <p:pic>
        <p:nvPicPr>
          <p:cNvPr id="5" name="Picture 4" descr="A logo with leaves and a sun&#10;&#10;Description automatically generated">
            <a:extLst>
              <a:ext uri="{FF2B5EF4-FFF2-40B4-BE49-F238E27FC236}">
                <a16:creationId xmlns:a16="http://schemas.microsoft.com/office/drawing/2014/main" id="{BDF9DB7D-8250-B162-1FD7-43FBC2D33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00819"/>
            <a:ext cx="152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CA97-3A6C-6EB0-F3DB-91C30E82FFF3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itchFamily="34" charset="0"/>
              </a:rPr>
              <a:t>Prijava</a:t>
            </a:r>
          </a:p>
        </p:txBody>
      </p:sp>
      <p:pic>
        <p:nvPicPr>
          <p:cNvPr id="5" name="Picture 4" descr="A logo with leaves and a sun&#10;&#10;Description automatically generated">
            <a:extLst>
              <a:ext uri="{FF2B5EF4-FFF2-40B4-BE49-F238E27FC236}">
                <a16:creationId xmlns:a16="http://schemas.microsoft.com/office/drawing/2014/main" id="{BDF9DB7D-8250-B162-1FD7-43FBC2D33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24644"/>
            <a:ext cx="1524000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D33502-5449-4F92-B747-E756FE3977F6}"/>
              </a:ext>
            </a:extLst>
          </p:cNvPr>
          <p:cNvSpPr txBox="1"/>
          <p:nvPr/>
        </p:nvSpPr>
        <p:spPr>
          <a:xfrm>
            <a:off x="733425" y="2105025"/>
            <a:ext cx="521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Participant information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OBAVEZNO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PIC number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 A - </a:t>
            </a:r>
            <a:r>
              <a:rPr lang="hr-HR" dirty="0">
                <a:solidFill>
                  <a:prstClr val="black"/>
                </a:solidFill>
                <a:highlight>
                  <a:srgbClr val="00FF00"/>
                </a:highlight>
              </a:rPr>
              <a:t>OBAVEZNO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 B -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OBAVEZNO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Budget -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OBAVEZNO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LOS –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NIJE OBAVEZNO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F2ECB-B99E-4D7F-8D45-8E8E75E7C66D}"/>
              </a:ext>
            </a:extLst>
          </p:cNvPr>
          <p:cNvSpPr txBox="1"/>
          <p:nvPr/>
        </p:nvSpPr>
        <p:spPr>
          <a:xfrm>
            <a:off x="733424" y="1411578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Ako ste nositelji projekta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A4AD4-C6FC-4891-82E5-856883C5F078}"/>
              </a:ext>
            </a:extLst>
          </p:cNvPr>
          <p:cNvSpPr txBox="1"/>
          <p:nvPr/>
        </p:nvSpPr>
        <p:spPr>
          <a:xfrm>
            <a:off x="5514974" y="1336702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Ako ste partneri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5BCF0-DC0F-4CF2-966C-D94A478174CA}"/>
              </a:ext>
            </a:extLst>
          </p:cNvPr>
          <p:cNvSpPr txBox="1"/>
          <p:nvPr/>
        </p:nvSpPr>
        <p:spPr>
          <a:xfrm>
            <a:off x="5210175" y="2075367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Participant information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OBAVEZNO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PIC number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 B –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OBAVEZNO - djelomično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Budget –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OBAVEZNO - djelomično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LOS –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NIJE OBAVEZNO</a:t>
            </a:r>
          </a:p>
        </p:txBody>
      </p:sp>
    </p:spTree>
    <p:extLst>
      <p:ext uri="{BB962C8B-B14F-4D97-AF65-F5344CB8AC3E}">
        <p14:creationId xmlns:p14="http://schemas.microsoft.com/office/powerpoint/2010/main" val="170673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CA97-3A6C-6EB0-F3DB-91C30E82FFF3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1. Participant information</a:t>
            </a:r>
          </a:p>
        </p:txBody>
      </p:sp>
      <p:pic>
        <p:nvPicPr>
          <p:cNvPr id="5" name="Picture 4" descr="A logo with leaves and a sun&#10;&#10;Description automatically generated">
            <a:extLst>
              <a:ext uri="{FF2B5EF4-FFF2-40B4-BE49-F238E27FC236}">
                <a16:creationId xmlns:a16="http://schemas.microsoft.com/office/drawing/2014/main" id="{BDF9DB7D-8250-B162-1FD7-43FBC2D33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24644"/>
            <a:ext cx="152400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46BDA6-7EC2-4777-B90A-B3E9BD84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69" y="929091"/>
            <a:ext cx="3594845" cy="4999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3B7F1-AFCC-4790-94FD-839E48C0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414" y="929091"/>
            <a:ext cx="3726153" cy="5159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0C938-7F61-4EE8-80BB-79E6A3AA2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4" y="1025384"/>
            <a:ext cx="3332531" cy="48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01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B037-ED2F-48ED-824C-92615AB3366A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3</a:t>
            </a:r>
            <a:r>
              <a:rPr lang="hr-HR" dirty="0"/>
              <a:t>. Part 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ptos" panose="02110004020202020204"/>
              <a:ea typeface="+mj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E7C8D-066B-43E0-9D4D-72E9D50D0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809625"/>
            <a:ext cx="662358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99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B037-ED2F-48ED-824C-92615AB3366A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3</a:t>
            </a:r>
            <a:r>
              <a:rPr lang="hr-HR" dirty="0"/>
              <a:t>. Part 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ptos" panose="02110004020202020204"/>
              <a:ea typeface="+mj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36630-5E95-44C1-9034-BD620BB98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497251"/>
            <a:ext cx="5890189" cy="55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B037-ED2F-48ED-824C-92615AB3366A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2</a:t>
            </a:r>
            <a:r>
              <a:rPr lang="hr-HR" dirty="0"/>
              <a:t>. Part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ptos" panose="02110004020202020204"/>
              <a:ea typeface="+mj-ea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0BBB6-0932-4E61-ADE0-92EBE49EB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914680"/>
            <a:ext cx="10582275" cy="51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5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A5C1B4-6E67-AE73-8045-AE2BC2BE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0" dirty="0">
                <a:solidFill>
                  <a:srgbClr val="70AD47"/>
                </a:solidFill>
                <a:latin typeface="+mn-lt"/>
                <a:cs typeface="Arial" pitchFamily="34" charset="0"/>
              </a:rPr>
              <a:t>Izrada financijskog okvira i koncepta financiranja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47C12-038E-E73F-BABC-2161D6977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koliko je za svaki radni paket potrebno sredstava temeljem istraživanja tržišta – za usluge, putovanja, sastanke i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 i broja zadataka, trajanja i složenosti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internih kapaciteta u smislu prosječnog troška plaće u trenutku pisanja prijave, ali i povećanje s obzirom na trajanje projekta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Plaća se izražava kao jedinica troška (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1927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B037-ED2F-48ED-824C-92615AB3366A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4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ea typeface="+mj-ea"/>
                <a:cs typeface="Arial" pitchFamily="34" charset="0"/>
              </a:rPr>
              <a:t>.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ptos" panose="02110004020202020204"/>
              <a:ea typeface="+mj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87501-6EDC-4CE2-AFCB-D8E1508EC890}"/>
              </a:ext>
            </a:extLst>
          </p:cNvPr>
          <p:cNvSpPr txBox="1"/>
          <p:nvPr/>
        </p:nvSpPr>
        <p:spPr>
          <a:xfrm>
            <a:off x="246499" y="1485876"/>
            <a:ext cx="9011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Objašnjenje pojma "Person-Month (P/M)"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Person-Month (P/M)</a:t>
            </a:r>
            <a:r>
              <a:rPr lang="hr-HR" dirty="0"/>
              <a:t> predstavlja mjernu jedinicu za angažman jedne osobe tijekom jednog mjeseca (odnosno otprilike 21–22 radna dana, u skladu s prosjekom). U kontekstu projekta, vi navodite </a:t>
            </a:r>
            <a:r>
              <a:rPr lang="hr-HR" b="1" dirty="0"/>
              <a:t>bruto iznos plaće u vašoj organzaciji</a:t>
            </a:r>
            <a:r>
              <a:rPr lang="hr-HR" dirty="0"/>
              <a:t>, neovisno o broju osoba koje će stvarno raditi na projektu.</a:t>
            </a:r>
          </a:p>
          <a:p>
            <a:endParaRPr lang="hr-HR" b="1" dirty="0"/>
          </a:p>
          <a:p>
            <a:r>
              <a:rPr lang="hr-HR" b="1" dirty="0"/>
              <a:t>Bitne napomene:</a:t>
            </a:r>
          </a:p>
          <a:p>
            <a:r>
              <a:rPr lang="hr-HR" b="1" dirty="0"/>
              <a:t>Ne navodite broj osoba</a:t>
            </a:r>
            <a:r>
              <a:rPr lang="hr-HR" dirty="0"/>
              <a:t>, već broj </a:t>
            </a:r>
            <a:r>
              <a:rPr lang="hr-HR" b="1" i="1" dirty="0"/>
              <a:t>monthova (mjeseci) </a:t>
            </a:r>
            <a:r>
              <a:rPr lang="hr-HR" dirty="0"/>
              <a:t>koji će vam biti dodijeljeni za projekt.</a:t>
            </a:r>
          </a:p>
          <a:p>
            <a:r>
              <a:rPr lang="hr-HR" dirty="0"/>
              <a:t>Jedna osoba može maksimalno odraditi </a:t>
            </a:r>
            <a:r>
              <a:rPr lang="hr-HR" b="1" dirty="0"/>
              <a:t>215 radnih dana godišnje</a:t>
            </a:r>
            <a:r>
              <a:rPr lang="hr-HR" dirty="0"/>
              <a:t>. Ako projekt zahtijeva više dana, to znači da će na njemu raditi više osoba.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8453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B037-ED2F-48ED-824C-92615AB3366A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4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ea typeface="+mj-ea"/>
                <a:cs typeface="Arial" pitchFamily="34" charset="0"/>
              </a:rPr>
              <a:t>.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ptos" panose="02110004020202020204"/>
              <a:ea typeface="+mj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87501-6EDC-4CE2-AFCB-D8E1508EC890}"/>
              </a:ext>
            </a:extLst>
          </p:cNvPr>
          <p:cNvSpPr txBox="1"/>
          <p:nvPr/>
        </p:nvSpPr>
        <p:spPr>
          <a:xfrm>
            <a:off x="246499" y="1485876"/>
            <a:ext cx="112025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Kako razumjeti P/M u odnosu na trajanje projekta i broj zaposlenih:</a:t>
            </a:r>
          </a:p>
          <a:p>
            <a:r>
              <a:rPr lang="hr-HR" b="1" dirty="0"/>
              <a:t>1. Primjer gdje projekt traje 36 mjeseci, a vi imate 56 P/M-a:</a:t>
            </a:r>
          </a:p>
          <a:p>
            <a:r>
              <a:rPr lang="hr-HR" dirty="0"/>
              <a:t>Ako je projekt dug 36 mjeseci, a vama je kroz radne pakete (WP-ove) dodijeljeno 56 P/M-a, odmah znate da će na projektu raditi više osoba. Jer jedna osoba ne može odraditi više od 36 P/M-a unutar 36 mjeseci (maks. oko 215 dana godišnje).</a:t>
            </a:r>
          </a:p>
          <a:p>
            <a:r>
              <a:rPr lang="hr-HR" b="1" dirty="0"/>
              <a:t>2. Obrnuta situacija – manje P/M-a nego trajanja projekta:</a:t>
            </a:r>
          </a:p>
          <a:p>
            <a:r>
              <a:rPr lang="hr-HR" dirty="0"/>
              <a:t>Ako projekt traje 36 mjeseci, a vi imate ukupno samo 24 P/M-a, to ne znači da smijete angažirati samo jednu osobu. Možete npr. angažirati </a:t>
            </a:r>
            <a:r>
              <a:rPr lang="hr-HR" b="1" dirty="0"/>
              <a:t>dvije osobe koje će raditi paralelno</a:t>
            </a:r>
            <a:r>
              <a:rPr lang="hr-HR" dirty="0"/>
              <a:t>, svaka po 50% vremena, ili jednu osobu koja je angažirana na pola radnog vremena.</a:t>
            </a:r>
            <a:br>
              <a:rPr lang="hr-HR" dirty="0"/>
            </a:br>
            <a:r>
              <a:rPr lang="hr-HR" dirty="0"/>
              <a:t>Ključno je da to opravdate kroz </a:t>
            </a:r>
            <a:r>
              <a:rPr lang="hr-HR" b="1" dirty="0"/>
              <a:t>timesheetove</a:t>
            </a:r>
            <a:r>
              <a:rPr lang="hr-HR" dirty="0"/>
              <a:t> – gdje se vidi da su osobe bile angažirane s dijelom svog vremena (npr. 30%, 50%) na projektu.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374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CA97-3A6C-6EB0-F3DB-91C30E82FFF3}"/>
              </a:ext>
            </a:extLst>
          </p:cNvPr>
          <p:cNvSpPr txBox="1">
            <a:spLocks/>
          </p:cNvSpPr>
          <p:nvPr/>
        </p:nvSpPr>
        <p:spPr>
          <a:xfrm>
            <a:off x="609599" y="141045"/>
            <a:ext cx="9289773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itchFamily="34" charset="0"/>
              </a:rPr>
              <a:t>DOOR - Društvo za oblikovanje održivog razvoja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j-ea"/>
              <a:cs typeface="Arial" pitchFamily="34" charset="0"/>
            </a:endParaRPr>
          </a:p>
        </p:txBody>
      </p:sp>
      <p:pic>
        <p:nvPicPr>
          <p:cNvPr id="5" name="Picture 4" descr="A logo with leaves and a sun&#10;&#10;Description automatically generated">
            <a:extLst>
              <a:ext uri="{FF2B5EF4-FFF2-40B4-BE49-F238E27FC236}">
                <a16:creationId xmlns:a16="http://schemas.microsoft.com/office/drawing/2014/main" id="{BDF9DB7D-8250-B162-1FD7-43FBC2D33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24644"/>
            <a:ext cx="1524000" cy="137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68A2ED-2E55-0ED6-BAFA-815085801E7D}"/>
              </a:ext>
            </a:extLst>
          </p:cNvPr>
          <p:cNvSpPr txBox="1"/>
          <p:nvPr/>
        </p:nvSpPr>
        <p:spPr>
          <a:xfrm>
            <a:off x="4000874" y="2229013"/>
            <a:ext cx="4402700" cy="416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hr-HR" sz="1600" dirty="0">
                <a:highlight>
                  <a:srgbClr val="60BB4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AKTIVNO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crOss renoHome (2023.-2027.)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"One stop shop" (OSS) Zagreb i Križevci - Energetska obnova doma na jednom mjestu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LIFE ReHABITA (2023.-2027.)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Ublažavanje lokalnog energetskog siromaštva kroz otvaranje ureda za energetsku obnovu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CEESEN-BENDER (2023.-2026.)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Intervencije na višestambenim zgradama u ranjivim četvrtima s ciljem borbe protiv energetskog siromaštva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TogetherFor1.5 (2022.-2025.)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Povezivanje članica EU kako bi se postigao cilj Pariškog sporazuma od 1,5</a:t>
            </a: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°C</a:t>
            </a:r>
          </a:p>
          <a:p>
            <a:endParaRPr lang="hr-H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35B8F-3638-451D-A780-ABD92170AB99}"/>
              </a:ext>
            </a:extLst>
          </p:cNvPr>
          <p:cNvSpPr txBox="1"/>
          <p:nvPr/>
        </p:nvSpPr>
        <p:spPr>
          <a:xfrm>
            <a:off x="200026" y="2229014"/>
            <a:ext cx="3418245" cy="318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effectLst/>
                <a:highlight>
                  <a:srgbClr val="60BB45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ZAVRŠENO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UNIFY(2019.-2022.)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Spajanje EU na području klimatskih akcija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CEESEU-DIGIT (2022.-2024.)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Osnivanje energetskog udruženja središnje i istočne Europe i implementacija  </a:t>
            </a:r>
          </a:p>
          <a:p>
            <a:pPr marL="457200" algn="just">
              <a:lnSpc>
                <a:spcPct val="107000"/>
              </a:lnSpc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regionalnih javnih inicijativa </a:t>
            </a:r>
          </a:p>
          <a:p>
            <a:pPr marL="457200" algn="just">
              <a:lnSpc>
                <a:spcPct val="107000"/>
              </a:lnSpc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za pravednu energetsku tranziciju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hr-H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1A143-CD1F-45B2-B03F-D0696F00A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973"/>
          <a:stretch/>
        </p:blipFill>
        <p:spPr>
          <a:xfrm>
            <a:off x="898030" y="804642"/>
            <a:ext cx="5360110" cy="1098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367B97-6CEF-410E-A94E-77D5C486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224" y="804642"/>
            <a:ext cx="2790419" cy="11765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F2FB60-371F-4E81-9D49-00614CE82694}"/>
              </a:ext>
            </a:extLst>
          </p:cNvPr>
          <p:cNvSpPr txBox="1"/>
          <p:nvPr/>
        </p:nvSpPr>
        <p:spPr>
          <a:xfrm>
            <a:off x="8573731" y="2082598"/>
            <a:ext cx="3418243" cy="318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highlight>
                  <a:srgbClr val="60BB4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 PRIPREMI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NEXSUS(2025.-2028.)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Osnaživanje zajednica kroz opservatorije energetskog siromaštva i mobilnosti u EU-u.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Plan4Climate </a:t>
            </a:r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(2025.-2028.)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Jačanje klimatskog i energetskog planiranja za postizanje klimatske neutralnosti kroz prijelaz koji je u skladu s prirodom i društveno pravedan u Europ</a:t>
            </a:r>
            <a:r>
              <a:rPr lang="hr-HR" sz="1600" dirty="0"/>
              <a:t>i</a:t>
            </a:r>
            <a:endParaRPr lang="hr-H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30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B037-ED2F-48ED-824C-92615AB3366A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4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ea typeface="+mj-ea"/>
                <a:cs typeface="Arial" pitchFamily="34" charset="0"/>
              </a:rPr>
              <a:t>.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ptos" panose="02110004020202020204"/>
              <a:ea typeface="+mj-ea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9C0F5-0C4A-47F4-875C-7202DC87F1F4}"/>
              </a:ext>
            </a:extLst>
          </p:cNvPr>
          <p:cNvSpPr/>
          <p:nvPr/>
        </p:nvSpPr>
        <p:spPr>
          <a:xfrm>
            <a:off x="876299" y="1187440"/>
            <a:ext cx="99345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Važna napomena – što treba izbjegavati:</a:t>
            </a:r>
          </a:p>
          <a:p>
            <a:r>
              <a:rPr lang="hr-HR" dirty="0"/>
              <a:t>Nemojte navoditi </a:t>
            </a:r>
            <a:r>
              <a:rPr lang="hr-HR" b="1" dirty="0"/>
              <a:t>nerealno visok bruto iznos za jedan P/M</a:t>
            </a:r>
            <a:r>
              <a:rPr lang="hr-HR" dirty="0"/>
              <a:t> i onda planirati uključiti puno osoba. Ako prijavite previsoku bruto plaću i kasnije angažirate više ljudi, kad se sve njihove sate zbroji, ispast će da imate </a:t>
            </a:r>
            <a:r>
              <a:rPr lang="hr-HR" b="1" dirty="0"/>
              <a:t>više odobrenih P/M-a nego što ste tražili</a:t>
            </a:r>
            <a:r>
              <a:rPr lang="hr-HR" dirty="0"/>
              <a:t>, </a:t>
            </a:r>
          </a:p>
          <a:p>
            <a:endParaRPr lang="hr-HR" b="1" dirty="0"/>
          </a:p>
          <a:p>
            <a:r>
              <a:rPr lang="hr-HR" b="1" dirty="0"/>
              <a:t>Primjer:</a:t>
            </a:r>
          </a:p>
          <a:p>
            <a:r>
              <a:rPr lang="hr-HR" dirty="0"/>
              <a:t>Ako za zadatak u Hrvatskoj prijavite P/M s viokim bruto iznosom i angažirate 5 osoba, a istu aktivnost u Njemačkoj odradi jedna osoba s većim P/M-om, evaluator može tražiti pojašnjenje </a:t>
            </a:r>
            <a:r>
              <a:rPr lang="hr-HR" b="1" dirty="0"/>
              <a:t>zašto je bilo potrebno 5 osoba u jednoj državi, a samo jedna u drugoj</a:t>
            </a:r>
            <a:r>
              <a:rPr lang="hr-HR" dirty="0"/>
              <a:t> za isti zadatak.</a:t>
            </a:r>
          </a:p>
        </p:txBody>
      </p:sp>
    </p:spTree>
    <p:extLst>
      <p:ext uri="{BB962C8B-B14F-4D97-AF65-F5344CB8AC3E}">
        <p14:creationId xmlns:p14="http://schemas.microsoft.com/office/powerpoint/2010/main" val="212639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B037-ED2F-48ED-824C-92615AB3366A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4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ea typeface="+mj-ea"/>
                <a:cs typeface="Arial" pitchFamily="34" charset="0"/>
              </a:rPr>
              <a:t>.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ptos" panose="02110004020202020204"/>
              <a:ea typeface="+mj-ea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B06AF-C82D-473E-8022-CEA043927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71437"/>
            <a:ext cx="68294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25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B037-ED2F-48ED-824C-92615AB3366A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4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ea typeface="+mj-ea"/>
                <a:cs typeface="Arial" pitchFamily="34" charset="0"/>
              </a:rPr>
              <a:t>.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ptos" panose="02110004020202020204"/>
              <a:ea typeface="+mj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8DACB-7F05-486F-ADAE-F4F7F42E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676275"/>
            <a:ext cx="69723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2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B037-ED2F-48ED-824C-92615AB3366A}"/>
              </a:ext>
            </a:extLst>
          </p:cNvPr>
          <p:cNvSpPr txBox="1">
            <a:spLocks/>
          </p:cNvSpPr>
          <p:nvPr/>
        </p:nvSpPr>
        <p:spPr>
          <a:xfrm>
            <a:off x="609600" y="398420"/>
            <a:ext cx="9011477" cy="12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AD47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ptos" panose="02110004020202020204"/>
                <a:ea typeface="+mj-ea"/>
                <a:cs typeface="Arial" pitchFamily="34" charset="0"/>
              </a:rPr>
              <a:t>4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ea typeface="+mj-ea"/>
                <a:cs typeface="Arial" pitchFamily="34" charset="0"/>
              </a:rPr>
              <a:t>.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ptos" panose="02110004020202020204"/>
              <a:ea typeface="+mj-ea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3C4C5-2AC0-403F-8796-3C2B8B11B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295275"/>
            <a:ext cx="7400925" cy="5848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02219-D38C-458F-A508-6C9DAB1824AA}"/>
              </a:ext>
            </a:extLst>
          </p:cNvPr>
          <p:cNvSpPr/>
          <p:nvPr/>
        </p:nvSpPr>
        <p:spPr>
          <a:xfrm>
            <a:off x="6791325" y="4514850"/>
            <a:ext cx="857250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166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CC67E7-1E85-F2DC-D405-5460D7903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31814"/>
            <a:ext cx="10515600" cy="4067876"/>
          </a:xfrm>
        </p:spPr>
      </p:pic>
    </p:spTree>
    <p:extLst>
      <p:ext uri="{BB962C8B-B14F-4D97-AF65-F5344CB8AC3E}">
        <p14:creationId xmlns:p14="http://schemas.microsoft.com/office/powerpoint/2010/main" val="639007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616AB69-6542-0877-F4B5-CD5ABDC2A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840" y="643466"/>
            <a:ext cx="73063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2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84F25C-1505-D8FD-13AC-C02F7FBAB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11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E344C7-8EF7-89FB-ABA3-753D19E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>
                <a:solidFill>
                  <a:srgbClr val="1DBCB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 razvoja ideje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D45BC-8F48-541C-679B-591C66F4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524000"/>
            <a:ext cx="10629405" cy="4529335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Pronalazak odgovarajućeg pod poziva unutar LIFE CET poziva            LIFE_CET_HOMRENO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Identifikacija problema na nacionalnoj razini            pisanje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note-a:</a:t>
            </a:r>
          </a:p>
          <a:p>
            <a:pPr lvl="1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 i specifični ciljevi; </a:t>
            </a:r>
          </a:p>
          <a:p>
            <a:pPr lvl="1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koji se želi riješiti na nacionalnoj razini; </a:t>
            </a:r>
          </a:p>
          <a:p>
            <a:pPr lvl="1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predložena rješenja problema; </a:t>
            </a:r>
          </a:p>
          <a:p>
            <a:pPr lvl="1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očekivani rezultati projekta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Kontaktiranje partnera s inicijalnim prijedlogom i dogovaranje inicijalnih sastanaka – podjela zadataka oko pisanja projektnog prijedloga i unošenja u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tender portal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4E9E49-C18B-31A9-D1B9-47964054DA48}"/>
              </a:ext>
            </a:extLst>
          </p:cNvPr>
          <p:cNvCxnSpPr>
            <a:cxnSpLocks/>
          </p:cNvCxnSpPr>
          <p:nvPr/>
        </p:nvCxnSpPr>
        <p:spPr>
          <a:xfrm>
            <a:off x="5257800" y="2068285"/>
            <a:ext cx="424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CF576D-9821-7EFB-2FE1-35AF1AB618D8}"/>
              </a:ext>
            </a:extLst>
          </p:cNvPr>
          <p:cNvCxnSpPr>
            <a:cxnSpLocks/>
          </p:cNvCxnSpPr>
          <p:nvPr/>
        </p:nvCxnSpPr>
        <p:spPr>
          <a:xfrm>
            <a:off x="7010400" y="1690688"/>
            <a:ext cx="424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33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208358" y="5020743"/>
            <a:ext cx="3441801" cy="64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to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5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ton"/>
              <a:ea typeface="+mn-ea"/>
              <a:cs typeface="+mn-cs"/>
            </a:endParaRPr>
          </a:p>
        </p:txBody>
      </p:sp>
      <p:pic>
        <p:nvPicPr>
          <p:cNvPr id="23" name="Picture 22" descr="A diagram of a project management process&#10;&#10;Description automatically generated">
            <a:extLst>
              <a:ext uri="{FF2B5EF4-FFF2-40B4-BE49-F238E27FC236}">
                <a16:creationId xmlns:a16="http://schemas.microsoft.com/office/drawing/2014/main" id="{BBE24509-9ECF-C27A-5EF3-8243CC551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88" y="687590"/>
            <a:ext cx="9160824" cy="5482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401BD-3E1D-FDC5-4F39-EAEAC597961A}"/>
              </a:ext>
            </a:extLst>
          </p:cNvPr>
          <p:cNvSpPr txBox="1"/>
          <p:nvPr/>
        </p:nvSpPr>
        <p:spPr>
          <a:xfrm>
            <a:off x="696686" y="225925"/>
            <a:ext cx="539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1DBC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Radni paketi</a:t>
            </a:r>
          </a:p>
        </p:txBody>
      </p:sp>
    </p:spTree>
    <p:extLst>
      <p:ext uri="{BB962C8B-B14F-4D97-AF65-F5344CB8AC3E}">
        <p14:creationId xmlns:p14="http://schemas.microsoft.com/office/powerpoint/2010/main" val="1802725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47073" y="6160347"/>
            <a:ext cx="3459127" cy="1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rPr>
              <a:t>Title of the Report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 | Date of the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2566B-7788-1D98-3D72-1070ABD26066}"/>
              </a:ext>
            </a:extLst>
          </p:cNvPr>
          <p:cNvSpPr txBox="1"/>
          <p:nvPr/>
        </p:nvSpPr>
        <p:spPr>
          <a:xfrm>
            <a:off x="762000" y="1651000"/>
            <a:ext cx="10401521" cy="3860800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013DE3-B95B-03F2-8794-DF93868B246A}"/>
              </a:ext>
            </a:extLst>
          </p:cNvPr>
          <p:cNvGraphicFramePr>
            <a:graphicFrameLocks noGrp="1"/>
          </p:cNvGraphicFramePr>
          <p:nvPr/>
        </p:nvGraphicFramePr>
        <p:xfrm>
          <a:off x="449436" y="284196"/>
          <a:ext cx="11293128" cy="5760318"/>
        </p:xfrm>
        <a:graphic>
          <a:graphicData uri="http://schemas.openxmlformats.org/drawingml/2006/table">
            <a:tbl>
              <a:tblPr/>
              <a:tblGrid>
                <a:gridCol w="2533039">
                  <a:extLst>
                    <a:ext uri="{9D8B030D-6E8A-4147-A177-3AD203B41FA5}">
                      <a16:colId xmlns:a16="http://schemas.microsoft.com/office/drawing/2014/main" val="1098275673"/>
                    </a:ext>
                  </a:extLst>
                </a:gridCol>
                <a:gridCol w="474945">
                  <a:extLst>
                    <a:ext uri="{9D8B030D-6E8A-4147-A177-3AD203B41FA5}">
                      <a16:colId xmlns:a16="http://schemas.microsoft.com/office/drawing/2014/main" val="369355927"/>
                    </a:ext>
                  </a:extLst>
                </a:gridCol>
                <a:gridCol w="474945">
                  <a:extLst>
                    <a:ext uri="{9D8B030D-6E8A-4147-A177-3AD203B41FA5}">
                      <a16:colId xmlns:a16="http://schemas.microsoft.com/office/drawing/2014/main" val="280110776"/>
                    </a:ext>
                  </a:extLst>
                </a:gridCol>
                <a:gridCol w="474945">
                  <a:extLst>
                    <a:ext uri="{9D8B030D-6E8A-4147-A177-3AD203B41FA5}">
                      <a16:colId xmlns:a16="http://schemas.microsoft.com/office/drawing/2014/main" val="2294426060"/>
                    </a:ext>
                  </a:extLst>
                </a:gridCol>
                <a:gridCol w="474945">
                  <a:extLst>
                    <a:ext uri="{9D8B030D-6E8A-4147-A177-3AD203B41FA5}">
                      <a16:colId xmlns:a16="http://schemas.microsoft.com/office/drawing/2014/main" val="1070421815"/>
                    </a:ext>
                  </a:extLst>
                </a:gridCol>
                <a:gridCol w="472795">
                  <a:extLst>
                    <a:ext uri="{9D8B030D-6E8A-4147-A177-3AD203B41FA5}">
                      <a16:colId xmlns:a16="http://schemas.microsoft.com/office/drawing/2014/main" val="640291215"/>
                    </a:ext>
                  </a:extLst>
                </a:gridCol>
                <a:gridCol w="459901">
                  <a:extLst>
                    <a:ext uri="{9D8B030D-6E8A-4147-A177-3AD203B41FA5}">
                      <a16:colId xmlns:a16="http://schemas.microsoft.com/office/drawing/2014/main" val="2955206909"/>
                    </a:ext>
                  </a:extLst>
                </a:gridCol>
                <a:gridCol w="459901">
                  <a:extLst>
                    <a:ext uri="{9D8B030D-6E8A-4147-A177-3AD203B41FA5}">
                      <a16:colId xmlns:a16="http://schemas.microsoft.com/office/drawing/2014/main" val="2028978329"/>
                    </a:ext>
                  </a:extLst>
                </a:gridCol>
                <a:gridCol w="511001">
                  <a:extLst>
                    <a:ext uri="{9D8B030D-6E8A-4147-A177-3AD203B41FA5}">
                      <a16:colId xmlns:a16="http://schemas.microsoft.com/office/drawing/2014/main" val="4165659206"/>
                    </a:ext>
                  </a:extLst>
                </a:gridCol>
                <a:gridCol w="459901">
                  <a:extLst>
                    <a:ext uri="{9D8B030D-6E8A-4147-A177-3AD203B41FA5}">
                      <a16:colId xmlns:a16="http://schemas.microsoft.com/office/drawing/2014/main" val="968729506"/>
                    </a:ext>
                  </a:extLst>
                </a:gridCol>
                <a:gridCol w="459901">
                  <a:extLst>
                    <a:ext uri="{9D8B030D-6E8A-4147-A177-3AD203B41FA5}">
                      <a16:colId xmlns:a16="http://schemas.microsoft.com/office/drawing/2014/main" val="4081565594"/>
                    </a:ext>
                  </a:extLst>
                </a:gridCol>
                <a:gridCol w="459901">
                  <a:extLst>
                    <a:ext uri="{9D8B030D-6E8A-4147-A177-3AD203B41FA5}">
                      <a16:colId xmlns:a16="http://schemas.microsoft.com/office/drawing/2014/main" val="46780565"/>
                    </a:ext>
                  </a:extLst>
                </a:gridCol>
                <a:gridCol w="511001">
                  <a:extLst>
                    <a:ext uri="{9D8B030D-6E8A-4147-A177-3AD203B41FA5}">
                      <a16:colId xmlns:a16="http://schemas.microsoft.com/office/drawing/2014/main" val="470542729"/>
                    </a:ext>
                  </a:extLst>
                </a:gridCol>
                <a:gridCol w="511001">
                  <a:extLst>
                    <a:ext uri="{9D8B030D-6E8A-4147-A177-3AD203B41FA5}">
                      <a16:colId xmlns:a16="http://schemas.microsoft.com/office/drawing/2014/main" val="1496508234"/>
                    </a:ext>
                  </a:extLst>
                </a:gridCol>
                <a:gridCol w="511001">
                  <a:extLst>
                    <a:ext uri="{9D8B030D-6E8A-4147-A177-3AD203B41FA5}">
                      <a16:colId xmlns:a16="http://schemas.microsoft.com/office/drawing/2014/main" val="3313315527"/>
                    </a:ext>
                  </a:extLst>
                </a:gridCol>
                <a:gridCol w="459901">
                  <a:extLst>
                    <a:ext uri="{9D8B030D-6E8A-4147-A177-3AD203B41FA5}">
                      <a16:colId xmlns:a16="http://schemas.microsoft.com/office/drawing/2014/main" val="1687639532"/>
                    </a:ext>
                  </a:extLst>
                </a:gridCol>
                <a:gridCol w="511001">
                  <a:extLst>
                    <a:ext uri="{9D8B030D-6E8A-4147-A177-3AD203B41FA5}">
                      <a16:colId xmlns:a16="http://schemas.microsoft.com/office/drawing/2014/main" val="2560276727"/>
                    </a:ext>
                  </a:extLst>
                </a:gridCol>
                <a:gridCol w="1073103">
                  <a:extLst>
                    <a:ext uri="{9D8B030D-6E8A-4147-A177-3AD203B41FA5}">
                      <a16:colId xmlns:a16="http://schemas.microsoft.com/office/drawing/2014/main" val="759511407"/>
                    </a:ext>
                  </a:extLst>
                </a:gridCol>
              </a:tblGrid>
              <a:tr h="126492">
                <a:tc gridSpan="18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90691768"/>
                  </a:ext>
                </a:extLst>
              </a:tr>
              <a:tr h="147574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ACTIVITY</a:t>
                      </a:r>
                      <a:endParaRPr lang="hr-HR" sz="900" b="1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YEAR 1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YEAR 2</a:t>
                      </a:r>
                      <a:endParaRPr lang="hr-HR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r-HR" sz="1200" b="0" dirty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54603" marR="54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r-HR" sz="1200" b="0" dirty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54603" marR="54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YEAR 3</a:t>
                      </a:r>
                      <a:endParaRPr lang="hr-HR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YEAR 4</a:t>
                      </a:r>
                      <a:endParaRPr lang="hr-HR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 marL="54603" marR="54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 marL="54603" marR="54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90487303"/>
                  </a:ext>
                </a:extLst>
              </a:tr>
              <a:tr h="34893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  1</a:t>
                      </a:r>
                      <a:endParaRPr lang="hr-HR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  4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  7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10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13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16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19</a:t>
                      </a:r>
                      <a:endParaRPr lang="hr-HR" sz="1200" b="1">
                        <a:solidFill>
                          <a:schemeClr val="tx1"/>
                        </a:solidFill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22</a:t>
                      </a:r>
                      <a:endParaRPr lang="hr-HR" sz="1200" b="1">
                        <a:solidFill>
                          <a:schemeClr val="tx1"/>
                        </a:solidFill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25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28</a:t>
                      </a:r>
                      <a:endParaRPr lang="hr-HR" sz="900" b="1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31</a:t>
                      </a:r>
                      <a:endParaRPr lang="hr-HR" sz="900" b="1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34</a:t>
                      </a:r>
                      <a:endParaRPr lang="hr-HR" sz="900" b="1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37</a:t>
                      </a:r>
                      <a:endParaRPr lang="hr-H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40</a:t>
                      </a:r>
                      <a:endParaRPr lang="hr-HR" sz="1200" b="1">
                        <a:solidFill>
                          <a:schemeClr val="tx1"/>
                        </a:solidFill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43</a:t>
                      </a:r>
                      <a:endParaRPr lang="hr-HR" sz="900" b="1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46</a:t>
                      </a:r>
                      <a:endParaRPr lang="hr-H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M 48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447217"/>
                  </a:ext>
                </a:extLst>
              </a:tr>
              <a:tr h="2100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WP1 - Project Management and coordination</a:t>
                      </a:r>
                      <a:endParaRPr lang="hr-HR" sz="8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9140"/>
                  </a:ext>
                </a:extLst>
              </a:tr>
              <a:tr h="1308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1.1 - Project Leadership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31890"/>
                  </a:ext>
                </a:extLst>
              </a:tr>
              <a:tr h="1308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1.2 - Project Meetings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800950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1.3 - Project Implementation and Monitoring</a:t>
                      </a:r>
                      <a:endParaRPr lang="hr-HR" sz="800" b="0" dirty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36582"/>
                  </a:ext>
                </a:extLst>
              </a:tr>
              <a:tr h="2231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WP2 - Comprehensive toolkit for renovation</a:t>
                      </a:r>
                      <a:endParaRPr lang="hr-HR" sz="8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68748"/>
                  </a:ext>
                </a:extLst>
              </a:tr>
              <a:tr h="2617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2.1 - Generation of standardised contracts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01636"/>
                  </a:ext>
                </a:extLst>
              </a:tr>
              <a:tr h="2617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2.2 - Data gathering for the development of the marketplace platform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237024"/>
                  </a:ext>
                </a:extLst>
              </a:tr>
              <a:tr h="2617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2.3 - Development of the online tool structure and 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76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WP3 - Establishment of One Stop Shop for energy renovation</a:t>
                      </a:r>
                      <a:endParaRPr lang="hr-HR" sz="8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57806"/>
                  </a:ext>
                </a:extLst>
              </a:tr>
              <a:tr h="2617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3.1 - Development of business model for OSS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242411"/>
                  </a:ext>
                </a:extLst>
              </a:tr>
              <a:tr h="2921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3.2 - </a:t>
                      </a:r>
                      <a:r>
                        <a:rPr lang="en-US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Identification of Target Audiences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8543"/>
                  </a:ext>
                </a:extLst>
              </a:tr>
              <a:tr h="2617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3.3 - Establishment of OSS in Zagreb and in Križevci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974308"/>
                  </a:ext>
                </a:extLst>
              </a:tr>
              <a:tr h="1897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T.3.4. OSS Service 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32120"/>
                  </a:ext>
                </a:extLst>
              </a:tr>
              <a:tr h="2617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WP 4: Sustainability, replication and exploitation of project results</a:t>
                      </a:r>
                      <a:endParaRPr lang="hr-HR" sz="8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74841"/>
                  </a:ext>
                </a:extLst>
              </a:tr>
              <a:tr h="2617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4.1 Capacity building for the energy advisors 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71779"/>
                  </a:ext>
                </a:extLst>
              </a:tr>
              <a:tr h="2617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4.2 - Networking and building relations with business and financial sector 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2853"/>
                  </a:ext>
                </a:extLst>
              </a:tr>
              <a:tr h="1264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4.3 - Replication of the OSS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851781"/>
                  </a:ext>
                </a:extLst>
              </a:tr>
              <a:tr h="2512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WP 5: Communication and dissemination</a:t>
                      </a:r>
                      <a:endParaRPr lang="hr-HR" sz="800" b="1" dirty="0">
                        <a:solidFill>
                          <a:schemeClr val="tx1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5F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89433"/>
                  </a:ext>
                </a:extLst>
              </a:tr>
              <a:tr h="38396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800" b="0" dirty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5.1 Prepare and implement Communication &amp; Dissemination Plan </a:t>
                      </a:r>
                      <a:endParaRPr lang="hr-HR" sz="800" b="0" dirty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592222"/>
                  </a:ext>
                </a:extLst>
              </a:tr>
              <a:tr h="35531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800" b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5.2. Communication, Dissemination &amp; Outreach activities </a:t>
                      </a:r>
                      <a:endParaRPr lang="hr-HR" sz="800" b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67206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800" b="0" dirty="0">
                          <a:solidFill>
                            <a:srgbClr val="595959"/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Task 5.3. Opportunity based promotion of the project </a:t>
                      </a:r>
                      <a:endParaRPr lang="hr-HR" sz="800" b="0" dirty="0">
                        <a:solidFill>
                          <a:srgbClr val="595959"/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Poppins Medium" panose="00000600000000000000" pitchFamily="2" charset="0"/>
                          <a:ea typeface="Times New Roman" panose="02020603050405020304" pitchFamily="18" charset="0"/>
                          <a:cs typeface="Poppins Medium" panose="00000600000000000000" pitchFamily="2" charset="0"/>
                        </a:rPr>
                        <a:t> </a:t>
                      </a:r>
                      <a:endParaRPr lang="hr-HR" sz="8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Poppins Medium" panose="00000600000000000000" pitchFamily="2" charset="0"/>
                        <a:ea typeface="Times New Roman" panose="02020603050405020304" pitchFamily="18" charset="0"/>
                        <a:cs typeface="Poppins Medium" panose="00000600000000000000" pitchFamily="2" charset="0"/>
                      </a:endParaRPr>
                    </a:p>
                  </a:txBody>
                  <a:tcPr marL="36402" marR="3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54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829783" y="2967399"/>
            <a:ext cx="9019408" cy="974947"/>
            <a:chOff x="573409" y="-951023"/>
            <a:chExt cx="18038817" cy="1949893"/>
          </a:xfrm>
        </p:grpSpPr>
        <p:sp>
          <p:nvSpPr>
            <p:cNvPr id="4" name="AutoShape 4"/>
            <p:cNvSpPr/>
            <p:nvPr/>
          </p:nvSpPr>
          <p:spPr>
            <a:xfrm>
              <a:off x="573409" y="85297"/>
              <a:ext cx="17939840" cy="3677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hr-H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72385" y="-951023"/>
              <a:ext cx="17939841" cy="1949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87"/>
                </a:lnSpc>
              </a:pPr>
              <a:r>
                <a:rPr lang="hr-HR" sz="3323" b="1" dirty="0">
                  <a:solidFill>
                    <a:srgbClr val="FFFFFF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crOss renoHome</a:t>
              </a:r>
            </a:p>
            <a:p>
              <a:pPr algn="ctr">
                <a:lnSpc>
                  <a:spcPts val="3987"/>
                </a:lnSpc>
              </a:pPr>
              <a:r>
                <a:rPr lang="en-GB" sz="2333" b="1" dirty="0">
                  <a:solidFill>
                    <a:srgbClr val="FFFFFF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Croatian One Stop Shop for Integrated Home Renovation</a:t>
              </a:r>
              <a:endParaRPr lang="en-US" sz="2333" b="1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29201" y="5882907"/>
            <a:ext cx="7177577" cy="916979"/>
            <a:chOff x="-565227" y="10246"/>
            <a:chExt cx="14355153" cy="1550910"/>
          </a:xfrm>
        </p:grpSpPr>
        <p:sp>
          <p:nvSpPr>
            <p:cNvPr id="8" name="AutoShape 8"/>
            <p:cNvSpPr/>
            <p:nvPr/>
          </p:nvSpPr>
          <p:spPr>
            <a:xfrm>
              <a:off x="0" y="1532890"/>
              <a:ext cx="13789926" cy="28266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hr-HR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565227" y="10246"/>
              <a:ext cx="14052881" cy="9121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85"/>
                </a:lnSpc>
              </a:pPr>
              <a:r>
                <a:rPr lang="hr-HR" sz="1667" b="1" dirty="0">
                  <a:solidFill>
                    <a:srgbClr val="FFFFFF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Organizacija</a:t>
              </a:r>
              <a:endParaRPr lang="en-US" sz="1667" b="1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>
                <a:lnSpc>
                  <a:spcPts val="2105"/>
                </a:lnSpc>
              </a:pPr>
              <a:r>
                <a:rPr lang="en-US" sz="1667" b="1" dirty="0">
                  <a:solidFill>
                    <a:srgbClr val="FFFFFF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hr-HR" sz="1667" b="1" dirty="0">
                  <a:solidFill>
                    <a:srgbClr val="FFFFFF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Datum</a:t>
              </a:r>
              <a:endParaRPr lang="en-US" sz="1667" b="1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A27420-C88C-4274-BE88-B54BEA562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24"/>
            <a:ext cx="12206778" cy="61321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AD0634-EF13-4E74-B4DD-8EECAC855F76}"/>
              </a:ext>
            </a:extLst>
          </p:cNvPr>
          <p:cNvSpPr/>
          <p:nvPr/>
        </p:nvSpPr>
        <p:spPr>
          <a:xfrm>
            <a:off x="0" y="5042248"/>
            <a:ext cx="12206778" cy="1123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4956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47073" y="6160347"/>
            <a:ext cx="3459127" cy="1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rPr>
              <a:t>Title of the Report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 | Date of the Report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531608" y="2437302"/>
            <a:ext cx="6370084" cy="1466914"/>
            <a:chOff x="0" y="0"/>
            <a:chExt cx="12740168" cy="2933827"/>
          </a:xfrm>
        </p:grpSpPr>
        <p:sp>
          <p:nvSpPr>
            <p:cNvPr id="4" name="TextBox 4"/>
            <p:cNvSpPr txBox="1"/>
            <p:nvPr/>
          </p:nvSpPr>
          <p:spPr>
            <a:xfrm>
              <a:off x="0" y="1969717"/>
              <a:ext cx="12740168" cy="964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F1511B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175540" cy="102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4" b="0" i="0" u="none" strike="noStrike" kern="1200" cap="none" spc="0" normalizeH="0" baseline="0" noProof="0" dirty="0">
                <a:ln>
                  <a:noFill/>
                </a:ln>
                <a:solidFill>
                  <a:srgbClr val="F1511B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A76F5FE-FB49-A8DA-D641-80D7FACFD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37" y="1247154"/>
            <a:ext cx="11745038" cy="4631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7B8587-FE2C-0AFD-C2AF-1494A14FF4F4}"/>
              </a:ext>
            </a:extLst>
          </p:cNvPr>
          <p:cNvSpPr txBox="1"/>
          <p:nvPr/>
        </p:nvSpPr>
        <p:spPr>
          <a:xfrm>
            <a:off x="4543520" y="523353"/>
            <a:ext cx="332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BC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Isporučevine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1DBCB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75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2DF7-E76B-F148-AA91-66E8D758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>
                <a:solidFill>
                  <a:srgbClr val="1DBCB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Naučene lekcije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467F-60FC-7D41-C220-97DF4EDC3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Ključno je u konzorcij uključiti partnere koji su se do sada pokazali pouzdanima</a:t>
            </a:r>
          </a:p>
          <a:p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Važno je dobro procijeniti rizike – posebno one koji se odnose na ljudske potencijale – osiguravanje upravljanja na projektu i sl. </a:t>
            </a:r>
          </a:p>
          <a:p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Pažljivo planirajte troškove – posebno troškove osoblja – važno je da budu realistični</a:t>
            </a:r>
          </a:p>
          <a:p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Uložite u komunikacijskog stručnjaka i u vidljivost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488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759E6C-1896-4A68-96C2-BB167E57681A}"/>
              </a:ext>
            </a:extLst>
          </p:cNvPr>
          <p:cNvSpPr/>
          <p:nvPr/>
        </p:nvSpPr>
        <p:spPr>
          <a:xfrm>
            <a:off x="4238222" y="1240393"/>
            <a:ext cx="2020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UNIFY(2019.-2022.)</a:t>
            </a:r>
          </a:p>
          <a:p>
            <a:endParaRPr lang="hr-HR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BFBE07E-2B29-491E-9EF9-30C4C5AAB7A0}"/>
              </a:ext>
            </a:extLst>
          </p:cNvPr>
          <p:cNvSpPr/>
          <p:nvPr/>
        </p:nvSpPr>
        <p:spPr>
          <a:xfrm>
            <a:off x="5010150" y="1790700"/>
            <a:ext cx="238125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DA727E-043E-4BD2-ACEC-E8227ACCBD23}"/>
              </a:ext>
            </a:extLst>
          </p:cNvPr>
          <p:cNvSpPr/>
          <p:nvPr/>
        </p:nvSpPr>
        <p:spPr>
          <a:xfrm>
            <a:off x="3742922" y="2606159"/>
            <a:ext cx="2926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TogetherFor1.5 (2022.-2025.)</a:t>
            </a:r>
          </a:p>
          <a:p>
            <a:endParaRPr lang="hr-HR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51C057D-B41C-4609-8DE9-6A49B527C485}"/>
              </a:ext>
            </a:extLst>
          </p:cNvPr>
          <p:cNvSpPr/>
          <p:nvPr/>
        </p:nvSpPr>
        <p:spPr>
          <a:xfrm>
            <a:off x="5010150" y="3162300"/>
            <a:ext cx="238125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37E71-AEC4-4E55-906F-5649638449AA}"/>
              </a:ext>
            </a:extLst>
          </p:cNvPr>
          <p:cNvSpPr/>
          <p:nvPr/>
        </p:nvSpPr>
        <p:spPr>
          <a:xfrm>
            <a:off x="3820956" y="3977759"/>
            <a:ext cx="2770182" cy="665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hr-HR" dirty="0"/>
              <a:t>Plan4Climate (2025.-2028.)</a:t>
            </a:r>
          </a:p>
          <a:p>
            <a:endParaRPr lang="hr-HR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FBCC62F4-ACFE-4DA9-A01E-4DAA339A68F2}"/>
              </a:ext>
            </a:extLst>
          </p:cNvPr>
          <p:cNvSpPr>
            <a:spLocks noGrp="1"/>
          </p:cNvSpPr>
          <p:nvPr/>
        </p:nvSpPr>
        <p:spPr>
          <a:xfrm>
            <a:off x="544286" y="349590"/>
            <a:ext cx="10515600" cy="913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Zanimljivost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A111C3-AD9D-4F36-A7A4-AC4BF967D503}"/>
              </a:ext>
            </a:extLst>
          </p:cNvPr>
          <p:cNvSpPr/>
          <p:nvPr/>
        </p:nvSpPr>
        <p:spPr>
          <a:xfrm>
            <a:off x="7600950" y="1126688"/>
            <a:ext cx="4295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Central and Eastern European Sustainable Energy Network - CEESEN</a:t>
            </a:r>
            <a:endParaRPr lang="hr-H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5F657-F878-493B-8D93-6CDD12252779}"/>
              </a:ext>
            </a:extLst>
          </p:cNvPr>
          <p:cNvSpPr/>
          <p:nvPr/>
        </p:nvSpPr>
        <p:spPr>
          <a:xfrm>
            <a:off x="8001913" y="2067699"/>
            <a:ext cx="279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CEESEU-DIGIT (2022.-2024.)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93E2F6A-BB76-4AE1-8B88-A3182BA79FBF}"/>
              </a:ext>
            </a:extLst>
          </p:cNvPr>
          <p:cNvSpPr/>
          <p:nvPr/>
        </p:nvSpPr>
        <p:spPr>
          <a:xfrm>
            <a:off x="9282111" y="2515969"/>
            <a:ext cx="238125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49ECF2-6FC6-425C-BFC7-A1441E5A60DF}"/>
              </a:ext>
            </a:extLst>
          </p:cNvPr>
          <p:cNvSpPr/>
          <p:nvPr/>
        </p:nvSpPr>
        <p:spPr>
          <a:xfrm>
            <a:off x="8009692" y="3300799"/>
            <a:ext cx="305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CEESEN-BENDER (2023.-2026.)</a:t>
            </a:r>
          </a:p>
        </p:txBody>
      </p:sp>
    </p:spTree>
    <p:extLst>
      <p:ext uri="{BB962C8B-B14F-4D97-AF65-F5344CB8AC3E}">
        <p14:creationId xmlns:p14="http://schemas.microsoft.com/office/powerpoint/2010/main" val="388525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50752" y="5989743"/>
            <a:ext cx="3055448" cy="1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93"/>
              </a:lnSpc>
            </a:pPr>
            <a:r>
              <a:rPr lang="en-US" sz="1067">
                <a:solidFill>
                  <a:srgbClr val="FFFFFF"/>
                </a:solidFill>
                <a:latin typeface="Poppins Medium Bold"/>
              </a:rPr>
              <a:t>Title of the Report</a:t>
            </a:r>
            <a:r>
              <a:rPr lang="en-US" sz="1067">
                <a:solidFill>
                  <a:srgbClr val="FFFFFF"/>
                </a:solidFill>
                <a:latin typeface="Poppins Medium"/>
              </a:rPr>
              <a:t> | Date of the Report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CA7662-5447-9AB1-4C6E-01B70AFD4FC5}"/>
              </a:ext>
            </a:extLst>
          </p:cNvPr>
          <p:cNvSpPr/>
          <p:nvPr/>
        </p:nvSpPr>
        <p:spPr>
          <a:xfrm>
            <a:off x="2134742" y="3601953"/>
            <a:ext cx="7949059" cy="8701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Programme for Environment and Climate Action (LIFE)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023BAB-16B0-5B52-E169-73311F18E924}"/>
              </a:ext>
            </a:extLst>
          </p:cNvPr>
          <p:cNvGrpSpPr/>
          <p:nvPr/>
        </p:nvGrpSpPr>
        <p:grpSpPr>
          <a:xfrm>
            <a:off x="2134742" y="1735926"/>
            <a:ext cx="7949058" cy="1603387"/>
            <a:chOff x="597471" y="1644825"/>
            <a:chExt cx="7949058" cy="1462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70132C-5A4B-0584-9320-9B2A1641F852}"/>
                </a:ext>
              </a:extLst>
            </p:cNvPr>
            <p:cNvSpPr/>
            <p:nvPr/>
          </p:nvSpPr>
          <p:spPr>
            <a:xfrm>
              <a:off x="3292995" y="1644825"/>
              <a:ext cx="2558007" cy="1462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446"/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Croatian One Stop Shop for Integrated Home Renovation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4E30E1-6A28-4908-099F-F83AAA489836}"/>
                </a:ext>
              </a:extLst>
            </p:cNvPr>
            <p:cNvSpPr/>
            <p:nvPr/>
          </p:nvSpPr>
          <p:spPr>
            <a:xfrm>
              <a:off x="597471" y="1644825"/>
              <a:ext cx="2462362" cy="1462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b="1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Početak</a:t>
              </a:r>
              <a:r>
                <a:rPr lang="en-GB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:</a:t>
              </a:r>
              <a:r>
                <a:rPr lang="en-US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01</a:t>
              </a:r>
              <a:r>
                <a:rPr lang="hr-HR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.10.</a:t>
              </a:r>
              <a:r>
                <a:rPr lang="en-GB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202</a:t>
              </a:r>
              <a:r>
                <a:rPr lang="hr-HR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3</a:t>
              </a:r>
              <a:endParaRPr lang="en-GB" sz="1600" dirty="0">
                <a:solidFill>
                  <a:srgbClr val="4C494A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endParaRPr>
            </a:p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b="1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Trajanje</a:t>
              </a:r>
              <a:r>
                <a:rPr lang="en-GB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:</a:t>
              </a:r>
              <a:r>
                <a:rPr lang="en-US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 </a:t>
              </a:r>
              <a:br>
                <a:rPr lang="en-US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</a:br>
              <a:r>
                <a:rPr lang="hr-HR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48</a:t>
              </a:r>
              <a:r>
                <a:rPr lang="en-GB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 </a:t>
              </a:r>
              <a:r>
                <a:rPr lang="hr-HR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mjeseci</a:t>
              </a:r>
              <a:endParaRPr lang="el-GR" sz="1600" dirty="0">
                <a:solidFill>
                  <a:srgbClr val="4C494A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8774B1-09E1-C422-B0DD-1DAF1166B250}"/>
                </a:ext>
              </a:extLst>
            </p:cNvPr>
            <p:cNvSpPr/>
            <p:nvPr/>
          </p:nvSpPr>
          <p:spPr>
            <a:xfrm>
              <a:off x="5988522" y="1644825"/>
              <a:ext cx="2558007" cy="1462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 fontAlgn="t"/>
              <a:r>
                <a:rPr lang="hr-H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K</a:t>
              </a:r>
              <a:r>
                <a:rPr lang="en-GB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oordinator</a:t>
              </a: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: </a:t>
              </a:r>
              <a:b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</a:br>
              <a:r>
                <a:rPr lang="hr-H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Društvo za oblikovanje održivog razvoja 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(</a:t>
              </a:r>
              <a:r>
                <a:rPr lang="hr-H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DOOR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ctr" defTabSz="914446" fontAlgn="t"/>
              <a:r>
                <a:rPr lang="hr-H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Partneri</a:t>
              </a: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: </a:t>
              </a:r>
              <a:r>
                <a:rPr lang="hr-H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2</a:t>
              </a:r>
              <a:endParaRPr lang="el-G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0F8401-101B-4AB4-9151-9FD8313FBE16}"/>
              </a:ext>
            </a:extLst>
          </p:cNvPr>
          <p:cNvGrpSpPr/>
          <p:nvPr/>
        </p:nvGrpSpPr>
        <p:grpSpPr>
          <a:xfrm>
            <a:off x="2134742" y="4720536"/>
            <a:ext cx="7949059" cy="1138566"/>
            <a:chOff x="635214" y="4762620"/>
            <a:chExt cx="7911315" cy="97063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DAA70D-7304-B005-3368-F0DAC143AF0D}"/>
                </a:ext>
              </a:extLst>
            </p:cNvPr>
            <p:cNvSpPr/>
            <p:nvPr/>
          </p:nvSpPr>
          <p:spPr>
            <a:xfrm>
              <a:off x="635214" y="4762620"/>
              <a:ext cx="2558007" cy="970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b="1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Proračun</a:t>
              </a:r>
              <a:r>
                <a:rPr lang="en-GB" sz="1600" b="1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: </a:t>
              </a:r>
              <a:br>
                <a:rPr lang="en-GB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</a:br>
              <a:r>
                <a:rPr lang="en-GB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919</a:t>
              </a:r>
              <a:r>
                <a:rPr lang="hr-HR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.</a:t>
              </a:r>
              <a:r>
                <a:rPr lang="en-GB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017</a:t>
              </a:r>
              <a:r>
                <a:rPr lang="hr-HR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,</a:t>
              </a:r>
              <a:r>
                <a:rPr lang="en-GB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65 </a:t>
              </a:r>
              <a:r>
                <a:rPr lang="el-GR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€</a:t>
              </a:r>
              <a:endParaRPr lang="hr-HR" sz="1600" dirty="0">
                <a:solidFill>
                  <a:srgbClr val="4C494A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endParaRPr>
            </a:p>
            <a:p>
              <a:pPr algn="ctr" defTabSz="914446" fontAlgn="t">
                <a:spcBef>
                  <a:spcPts val="600"/>
                </a:spcBef>
                <a:spcAft>
                  <a:spcPts val="600"/>
                </a:spcAft>
              </a:pPr>
              <a:r>
                <a:rPr lang="hr-HR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EU udio 95%</a:t>
              </a:r>
              <a:endParaRPr lang="el-GR" sz="1600" dirty="0">
                <a:solidFill>
                  <a:srgbClr val="4C494A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C605D5-77E5-B25A-22B4-D9DE265B054B}"/>
                </a:ext>
              </a:extLst>
            </p:cNvPr>
            <p:cNvSpPr/>
            <p:nvPr/>
          </p:nvSpPr>
          <p:spPr>
            <a:xfrm>
              <a:off x="3292996" y="4762622"/>
              <a:ext cx="5253533" cy="970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609630">
                <a:defRPr/>
              </a:pPr>
              <a:r>
                <a:rPr lang="hr-HR" sz="1600" b="1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Broj projekta</a:t>
              </a:r>
              <a:r>
                <a:rPr lang="en-US" sz="1600" b="1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:</a:t>
              </a:r>
              <a:endParaRPr lang="hr-HR" sz="1600" b="1" dirty="0">
                <a:solidFill>
                  <a:srgbClr val="4C494A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endParaRPr>
            </a:p>
            <a:p>
              <a:pPr algn="ctr" defTabSz="609630">
                <a:defRPr/>
              </a:pPr>
              <a:r>
                <a:rPr lang="en-US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 101120096</a:t>
              </a:r>
              <a:endParaRPr lang="hr-HR" sz="1600" dirty="0">
                <a:solidFill>
                  <a:srgbClr val="4C494A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endParaRPr>
            </a:p>
            <a:p>
              <a:pPr algn="ctr" defTabSz="609630">
                <a:defRPr/>
              </a:pPr>
              <a:r>
                <a:rPr lang="hr-HR" sz="1600" b="1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Akronim projekta: </a:t>
              </a:r>
            </a:p>
            <a:p>
              <a:pPr algn="ctr" defTabSz="609630">
                <a:defRPr/>
              </a:pPr>
              <a:r>
                <a:rPr lang="hr-HR" sz="1600" dirty="0">
                  <a:solidFill>
                    <a:srgbClr val="4C494A"/>
                  </a:solidFill>
                  <a:latin typeface="Calibri" panose="020F0502020204030204" pitchFamily="34" charset="0"/>
                  <a:ea typeface="Noto Sans" panose="020B0502040504020204" pitchFamily="34" charset="0"/>
                  <a:cs typeface="Calibri" panose="020F0502020204030204" pitchFamily="34" charset="0"/>
                </a:rPr>
                <a:t>LIFE22-CET-crOss renoHome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A2C552-2C35-4C4C-867B-46FC189DE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2" y="171450"/>
            <a:ext cx="2147799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6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47073" y="6160347"/>
            <a:ext cx="3459127" cy="1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93"/>
              </a:lnSpc>
            </a:pPr>
            <a:r>
              <a:rPr lang="en-US" sz="1067">
                <a:solidFill>
                  <a:srgbClr val="FFFFFF"/>
                </a:solidFill>
                <a:latin typeface="Poppins Medium Bold"/>
              </a:rPr>
              <a:t>Title of the Report</a:t>
            </a:r>
            <a:r>
              <a:rPr lang="en-US" sz="1067">
                <a:solidFill>
                  <a:srgbClr val="FFFFFF"/>
                </a:solidFill>
                <a:latin typeface="Poppins Medium"/>
              </a:rPr>
              <a:t> | Date of the Report</a:t>
            </a:r>
          </a:p>
        </p:txBody>
      </p:sp>
      <p:pic>
        <p:nvPicPr>
          <p:cNvPr id="9" name="Picture 8" descr="A map of europe with a green area&#10;&#10;Description automatically generated">
            <a:extLst>
              <a:ext uri="{FF2B5EF4-FFF2-40B4-BE49-F238E27FC236}">
                <a16:creationId xmlns:a16="http://schemas.microsoft.com/office/drawing/2014/main" id="{E3422D41-67ED-29DE-2102-5D3ADD115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78" y="920088"/>
            <a:ext cx="4165602" cy="5017824"/>
          </a:xfrm>
          <a:prstGeom prst="rect">
            <a:avLst/>
          </a:prstGeom>
        </p:spPr>
      </p:pic>
      <p:pic>
        <p:nvPicPr>
          <p:cNvPr id="12" name="Picture 11" descr="A logo with leaves and a sun&#10;&#10;Description automatically generated">
            <a:extLst>
              <a:ext uri="{FF2B5EF4-FFF2-40B4-BE49-F238E27FC236}">
                <a16:creationId xmlns:a16="http://schemas.microsoft.com/office/drawing/2014/main" id="{809AB0D4-6627-3D37-6CBA-90B9F1255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57" y="641350"/>
            <a:ext cx="1562583" cy="1406325"/>
          </a:xfrm>
          <a:prstGeom prst="rect">
            <a:avLst/>
          </a:prstGeom>
        </p:spPr>
      </p:pic>
      <p:pic>
        <p:nvPicPr>
          <p:cNvPr id="14" name="Picture 13" descr="A logo with a sun and a building&#10;&#10;Description automatically generated">
            <a:extLst>
              <a:ext uri="{FF2B5EF4-FFF2-40B4-BE49-F238E27FC236}">
                <a16:creationId xmlns:a16="http://schemas.microsoft.com/office/drawing/2014/main" id="{FD54B9F0-691C-1C4F-DADD-AFC25403C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54" y="2456204"/>
            <a:ext cx="1314989" cy="1230646"/>
          </a:xfrm>
          <a:prstGeom prst="rect">
            <a:avLst/>
          </a:prstGeom>
        </p:spPr>
      </p:pic>
      <p:pic>
        <p:nvPicPr>
          <p:cNvPr id="16" name="Picture 15" descr="A logo with a tree and text&#10;&#10;Description automatically generated">
            <a:extLst>
              <a:ext uri="{FF2B5EF4-FFF2-40B4-BE49-F238E27FC236}">
                <a16:creationId xmlns:a16="http://schemas.microsoft.com/office/drawing/2014/main" id="{5857B658-73E7-195A-B497-89FDF720D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57" y="4131989"/>
            <a:ext cx="1975055" cy="1175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EFA265-0B62-46C7-AD10-E33F948593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2" y="127000"/>
            <a:ext cx="2518789" cy="7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1CB8-A8C7-CE1D-4B6F-8468EC6C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00" y="1171575"/>
            <a:ext cx="10984199" cy="51181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533"/>
              </a:spcAft>
              <a:buNone/>
            </a:pPr>
            <a:r>
              <a:rPr lang="hr-HR" sz="1900" b="1" dirty="0">
                <a:solidFill>
                  <a:srgbClr val="36A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 projekta </a:t>
            </a:r>
            <a:r>
              <a:rPr lang="hr-HR" sz="1900" b="1" dirty="0" err="1">
                <a:solidFill>
                  <a:srgbClr val="36A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r>
              <a:rPr lang="hr-HR" sz="1900" b="1" dirty="0">
                <a:solidFill>
                  <a:srgbClr val="36A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900" b="1" dirty="0" err="1">
                <a:solidFill>
                  <a:srgbClr val="36A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renoHome</a:t>
            </a:r>
            <a:r>
              <a:rPr lang="hr-HR" sz="1900" b="1" dirty="0">
                <a:solidFill>
                  <a:srgbClr val="36A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olakšati vlasnicima kuća proces energetske obnove putem jednostavnog i sveobuhvatnog pristupa kroz uspostavu "One stop shop" (OSS) gdje će se </a:t>
            </a:r>
            <a:r>
              <a:rPr lang="hr-HR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punuditi</a:t>
            </a: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rješenje za energetsku obnovu doma na jednom mjestu. Cilj je pojednostaviti postupak obnove i time potaknuti veći broj projekata energetske obnove obiteljskih kuća i stambenih zgrada diljem Hrvatske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lang="hr-HR" sz="19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en-US" sz="1900" b="1" dirty="0" err="1">
                <a:solidFill>
                  <a:srgbClr val="36A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en-US" sz="1900" b="1" dirty="0">
                <a:solidFill>
                  <a:srgbClr val="36A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solidFill>
                  <a:srgbClr val="36A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</a:t>
            </a:r>
            <a:r>
              <a:rPr 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U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spostava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One Stop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Shopa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u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Zagrebu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na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temelju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postojećeg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Centra za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smanjenje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energetskog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siromaštva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i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nadogradnja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postojećeg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One Stop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Shopa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u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Križevcima</a:t>
            </a: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ružanje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cjelovite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i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standardizirane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usluge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građanima</a:t>
            </a: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za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cjelovit</a:t>
            </a: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u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energetsk</a:t>
            </a: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u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obnov</a:t>
            </a: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u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obiteljskih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kuća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i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višestambenih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zgrada</a:t>
            </a: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– princip „</a:t>
            </a:r>
            <a:r>
              <a:rPr lang="hr-HR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ključe</a:t>
            </a: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u ruke”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hr-HR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O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kupljanje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tehničkih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,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financijskih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i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pravnih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stručnjaka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na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jednoj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platformi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kako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bi se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olakšala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distribucija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informacija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zainteresiranim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ciljnim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skupinama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.</a:t>
            </a:r>
          </a:p>
          <a:p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F40FE-3C0D-4F41-81CB-1A4BC234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42875"/>
            <a:ext cx="32670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uzzle with different colored pieces&#10;&#10;Description automatically generated">
            <a:extLst>
              <a:ext uri="{FF2B5EF4-FFF2-40B4-BE49-F238E27FC236}">
                <a16:creationId xmlns:a16="http://schemas.microsoft.com/office/drawing/2014/main" id="{7F92EA44-7704-CEC6-CC68-BF9F2920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50462"/>
            <a:ext cx="4972049" cy="5459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2566B-7788-1D98-3D72-1070ABD26066}"/>
              </a:ext>
            </a:extLst>
          </p:cNvPr>
          <p:cNvSpPr txBox="1"/>
          <p:nvPr/>
        </p:nvSpPr>
        <p:spPr>
          <a:xfrm>
            <a:off x="111468" y="1676400"/>
            <a:ext cx="7365657" cy="5303920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/>
          <a:p>
            <a:pPr marL="228611" indent="-228611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6AB9C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Savjetovanje i podrška</a:t>
            </a:r>
            <a:r>
              <a:rPr lang="en-US" dirty="0">
                <a:solidFill>
                  <a:srgbClr val="36AB9C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One Stop Shop pruža savjete i tehničku te administrativnu podršku vlasnicima nekretnina kako bi im olakšao proce</a:t>
            </a:r>
            <a:r>
              <a:rPr lang="hr-HR" dirty="0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obnove</a:t>
            </a:r>
            <a:endParaRPr lang="hr-HR" dirty="0">
              <a:solidFill>
                <a:srgbClr val="000000"/>
              </a:solidFill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  <a:p>
            <a:pPr marL="228611" indent="-228611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6AB9C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Energetski savjetnici</a:t>
            </a:r>
            <a:r>
              <a:rPr lang="en-US" b="1" dirty="0">
                <a:solidFill>
                  <a:srgbClr val="1DBCBD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Stručnjaci iz OSS-a pomažu u prikupljanju potrebnih podataka i izradi projektne dokumentacije za </a:t>
            </a:r>
            <a:r>
              <a:rPr lang="en-US" dirty="0" err="1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energetsku</a:t>
            </a:r>
            <a:r>
              <a:rPr lang="en-US" dirty="0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obnovu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  <a:p>
            <a:pPr marL="228611" indent="-228611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6AB9C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Izložbeni centar:</a:t>
            </a:r>
            <a:r>
              <a:rPr lang="en-US" b="1" dirty="0">
                <a:solidFill>
                  <a:srgbClr val="1DBCBD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u OSS nalazi će se postav različitih tehnologija, poput PV panela, solarnih kolektora, dizalica topline, kao i inovativnih građevinskih materijala </a:t>
            </a:r>
            <a:r>
              <a:rPr lang="en-US" dirty="0" err="1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tehnologija</a:t>
            </a:r>
            <a:endParaRPr lang="hr-HR" dirty="0">
              <a:solidFill>
                <a:srgbClr val="4C494A"/>
              </a:solidFill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  <a:p>
            <a:pPr marL="228611" indent="-228611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6AB9C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Inforamcije na jednom mjestu:</a:t>
            </a:r>
            <a:r>
              <a:rPr lang="en-US" b="1" dirty="0">
                <a:solidFill>
                  <a:srgbClr val="1DBCBD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OSS će pažljivo pratiti nove procese u građevinskom sektoru, informacije o javnim pozivima i finincijskim mogućnostima te pravne okvire za </a:t>
            </a:r>
            <a:r>
              <a:rPr lang="en-US" dirty="0" err="1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obnovu</a:t>
            </a:r>
            <a:endParaRPr lang="hr-HR" dirty="0">
              <a:solidFill>
                <a:srgbClr val="000000"/>
              </a:solidFill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  <a:p>
            <a:pPr marL="228611" indent="-228611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36AB9C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Marketplace: </a:t>
            </a:r>
            <a:r>
              <a:rPr lang="hr-HR" dirty="0">
                <a:solidFill>
                  <a:srgbClr val="4C494A"/>
                </a:solidFill>
                <a:latin typeface="Calibri" panose="020F0502020204030204" pitchFamily="34" charset="0"/>
                <a:ea typeface="Noto Sans"/>
                <a:cs typeface="Calibri" panose="020F0502020204030204" pitchFamily="34" charset="0"/>
              </a:rPr>
              <a:t>virtualno mjesto za umrežavanje pružatelji usluga za energetsku obnovu, financijskih institucija i građana</a:t>
            </a:r>
          </a:p>
          <a:p>
            <a:pPr marL="228611" indent="-228611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hr-HR" b="1" dirty="0">
              <a:solidFill>
                <a:srgbClr val="1DBCBD"/>
              </a:solidFill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hr-HR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pPr indent="-152408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US" sz="12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lang="en-US" sz="1733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25398-CACE-0B02-ED88-38303832F700}"/>
              </a:ext>
            </a:extLst>
          </p:cNvPr>
          <p:cNvSpPr txBox="1"/>
          <p:nvPr/>
        </p:nvSpPr>
        <p:spPr>
          <a:xfrm>
            <a:off x="1950627" y="1021998"/>
            <a:ext cx="3243221" cy="55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87"/>
              </a:lnSpc>
            </a:pPr>
            <a:r>
              <a:rPr lang="hr-HR" sz="2333" b="1" dirty="0">
                <a:solidFill>
                  <a:srgbClr val="F45F2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Usluge OSS-a</a:t>
            </a:r>
            <a:endParaRPr lang="en-US" sz="2333" b="1" dirty="0">
              <a:solidFill>
                <a:srgbClr val="F45F2C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A678AA-2E35-4ADA-B2A3-1ADE83C8F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4" y="-6702"/>
            <a:ext cx="2380839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1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47073" y="6160347"/>
            <a:ext cx="3459127" cy="1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1493"/>
              </a:lnSpc>
              <a:defRPr/>
            </a:pPr>
            <a:r>
              <a:rPr lang="en-US" sz="1067">
                <a:solidFill>
                  <a:srgbClr val="FFFFFF"/>
                </a:solidFill>
                <a:latin typeface="Poppins Medium Bold"/>
              </a:rPr>
              <a:t>Title of the Report</a:t>
            </a:r>
            <a:r>
              <a:rPr lang="en-US" sz="1067">
                <a:solidFill>
                  <a:srgbClr val="FFFFFF"/>
                </a:solidFill>
                <a:latin typeface="Poppins Medium"/>
              </a:rPr>
              <a:t> | Date of the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9E0CE-88B8-BBD8-7A57-B8F616F4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654BDE7-E367-5E1C-18EF-A6EE76E5D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302024"/>
              </p:ext>
            </p:extLst>
          </p:nvPr>
        </p:nvGraphicFramePr>
        <p:xfrm>
          <a:off x="-533400" y="5018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18E8E8-ABC1-14C6-F579-B7241FCA3E79}"/>
              </a:ext>
            </a:extLst>
          </p:cNvPr>
          <p:cNvSpPr txBox="1"/>
          <p:nvPr/>
        </p:nvSpPr>
        <p:spPr>
          <a:xfrm>
            <a:off x="2534558" y="88341"/>
            <a:ext cx="4546600" cy="636008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r>
              <a:rPr lang="hr-HR" sz="2400" b="1" dirty="0">
                <a:solidFill>
                  <a:srgbClr val="36AB9C"/>
                </a:solidFill>
                <a:latin typeface="Noto Sans"/>
                <a:ea typeface="Noto Sans"/>
                <a:cs typeface="Noto Sans"/>
              </a:rPr>
              <a:t>Platforma - Marketplace</a:t>
            </a:r>
            <a:endParaRPr lang="hr-HR" sz="1333" b="1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endParaRPr lang="hr-HR" sz="1333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BC13B8-B7FE-4E15-9036-BE04AB831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739959"/>
              </p:ext>
            </p:extLst>
          </p:nvPr>
        </p:nvGraphicFramePr>
        <p:xfrm>
          <a:off x="5391150" y="4163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8C68F9-A11B-47DC-9642-01CE7A90CACD}"/>
              </a:ext>
            </a:extLst>
          </p:cNvPr>
          <p:cNvSpPr txBox="1"/>
          <p:nvPr/>
        </p:nvSpPr>
        <p:spPr>
          <a:xfrm>
            <a:off x="8266028" y="54976"/>
            <a:ext cx="302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hr-HR" sz="2400" b="1" dirty="0">
                <a:solidFill>
                  <a:srgbClr val="36AB9C"/>
                </a:solidFill>
              </a:rPr>
              <a:t>CILJANE</a:t>
            </a:r>
            <a:r>
              <a:rPr lang="hr-HR" sz="2400" b="1" dirty="0">
                <a:solidFill>
                  <a:srgbClr val="3B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r-HR" sz="2400" b="1" dirty="0">
                <a:solidFill>
                  <a:srgbClr val="36AB9C"/>
                </a:solidFill>
              </a:rPr>
              <a:t>SKUPINE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FFE19-8708-45E1-A59E-222AC6E70D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1"/>
            <a:ext cx="2371442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EBD0F909D9A439333ACB67295CF91" ma:contentTypeVersion="14" ma:contentTypeDescription="Create a new document." ma:contentTypeScope="" ma:versionID="269e6f209fce76ec17035a5c8224edf4">
  <xsd:schema xmlns:xsd="http://www.w3.org/2001/XMLSchema" xmlns:xs="http://www.w3.org/2001/XMLSchema" xmlns:p="http://schemas.microsoft.com/office/2006/metadata/properties" xmlns:ns2="7b8df15f-7fbd-4a6f-86da-4c644315da6b" xmlns:ns3="7bcd58c4-1237-44a3-a98f-cb8fb1461117" targetNamespace="http://schemas.microsoft.com/office/2006/metadata/properties" ma:root="true" ma:fieldsID="98b6c4522c46b40e6aa2634dd31940f3" ns2:_="" ns3:_="">
    <xsd:import namespace="7b8df15f-7fbd-4a6f-86da-4c644315da6b"/>
    <xsd:import namespace="7bcd58c4-1237-44a3-a98f-cb8fb14611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df15f-7fbd-4a6f-86da-4c644315d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608d627-829f-4c60-a247-a46e3095a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d58c4-1237-44a3-a98f-cb8fb14611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4ab9b3-b945-462e-80cd-082e2ff05ad9}" ma:internalName="TaxCatchAll" ma:showField="CatchAllData" ma:web="7bcd58c4-1237-44a3-a98f-cb8fb14611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cd58c4-1237-44a3-a98f-cb8fb1461117" xsi:nil="true"/>
    <lcf76f155ced4ddcb4097134ff3c332f xmlns="7b8df15f-7fbd-4a6f-86da-4c644315da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32D047-D24D-4092-B182-BA5C860106D9}"/>
</file>

<file path=customXml/itemProps2.xml><?xml version="1.0" encoding="utf-8"?>
<ds:datastoreItem xmlns:ds="http://schemas.openxmlformats.org/officeDocument/2006/customXml" ds:itemID="{E227312F-1440-49E2-BDF1-F60B7AFF7865}"/>
</file>

<file path=customXml/itemProps3.xml><?xml version="1.0" encoding="utf-8"?>
<ds:datastoreItem xmlns:ds="http://schemas.openxmlformats.org/officeDocument/2006/customXml" ds:itemID="{242A304F-47AF-4B48-A3E4-C58F1DB64DDC}"/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945</TotalTime>
  <Words>3391</Words>
  <Application>Microsoft Office PowerPoint</Application>
  <PresentationFormat>Widescreen</PresentationFormat>
  <Paragraphs>651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MS Mincho</vt:lpstr>
      <vt:lpstr>Anton</vt:lpstr>
      <vt:lpstr>Aptos</vt:lpstr>
      <vt:lpstr>Aptos Display</vt:lpstr>
      <vt:lpstr>Arial</vt:lpstr>
      <vt:lpstr>Avenir</vt:lpstr>
      <vt:lpstr>Avenir Bold</vt:lpstr>
      <vt:lpstr>Calibri</vt:lpstr>
      <vt:lpstr>Calibri Light</vt:lpstr>
      <vt:lpstr>Noto Sans</vt:lpstr>
      <vt:lpstr>Poppins Medium</vt:lpstr>
      <vt:lpstr>Poppins Medium Bold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Izrada financijskog okvira i koncepta financiranja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 razvoja ideje</vt:lpstr>
      <vt:lpstr>PowerPoint Presentation</vt:lpstr>
      <vt:lpstr>PowerPoint Presentation</vt:lpstr>
      <vt:lpstr>PowerPoint Presentation</vt:lpstr>
      <vt:lpstr>Naučene lekcije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Mirna Mazija</dc:creator>
  <cp:lastModifiedBy>Anamari Majdandžić (DOOR)</cp:lastModifiedBy>
  <cp:revision>47</cp:revision>
  <dcterms:created xsi:type="dcterms:W3CDTF">2024-05-02T08:54:04Z</dcterms:created>
  <dcterms:modified xsi:type="dcterms:W3CDTF">2025-06-30T11:00:02Z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0x010100FFBEBD0F909D9A439333ACB67295CF91</vt:lpwstr>
  </property>
  <property fmtid="{D5CDD505-2E9C-101B-9397-08002B2CF9AE}" pid="3" name="MediaServiceImageTags">
    <vt:lpwstr/>
  </property>
</Properties>
</file>