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63" r:id="rId4"/>
    <p:sldId id="259" r:id="rId5"/>
    <p:sldId id="258" r:id="rId6"/>
    <p:sldId id="260" r:id="rId7"/>
    <p:sldId id="261" r:id="rId8"/>
    <p:sldId id="262" r:id="rId9"/>
    <p:sldId id="267" r:id="rId10"/>
    <p:sldId id="326" r:id="rId11"/>
    <p:sldId id="377" r:id="rId12"/>
    <p:sldId id="364" r:id="rId13"/>
    <p:sldId id="318" r:id="rId14"/>
    <p:sldId id="365" r:id="rId15"/>
    <p:sldId id="268" r:id="rId16"/>
    <p:sldId id="332" r:id="rId17"/>
    <p:sldId id="350" r:id="rId18"/>
    <p:sldId id="333" r:id="rId19"/>
    <p:sldId id="322" r:id="rId20"/>
    <p:sldId id="347" r:id="rId21"/>
    <p:sldId id="265" r:id="rId22"/>
    <p:sldId id="348" r:id="rId23"/>
    <p:sldId id="351" r:id="rId24"/>
    <p:sldId id="366" r:id="rId25"/>
    <p:sldId id="367" r:id="rId26"/>
    <p:sldId id="368" r:id="rId27"/>
    <p:sldId id="369" r:id="rId28"/>
    <p:sldId id="370" r:id="rId29"/>
    <p:sldId id="371" r:id="rId30"/>
    <p:sldId id="372" r:id="rId31"/>
    <p:sldId id="373" r:id="rId32"/>
    <p:sldId id="378" r:id="rId33"/>
    <p:sldId id="375" r:id="rId34"/>
    <p:sldId id="277" r:id="rId35"/>
    <p:sldId id="376" r:id="rId36"/>
    <p:sldId id="352" r:id="rId37"/>
    <p:sldId id="353" r:id="rId38"/>
    <p:sldId id="357" r:id="rId39"/>
    <p:sldId id="356" r:id="rId40"/>
    <p:sldId id="334" r:id="rId41"/>
  </p:sldIdLst>
  <p:sldSz cx="9144000" cy="5143500" type="screen16x9"/>
  <p:notesSz cx="6858000" cy="9144000"/>
  <p:embeddedFontLst>
    <p:embeddedFont>
      <p:font typeface="Cocogoose" panose="020B0604020202020204" charset="0"/>
      <p:regular r:id="rId43"/>
    </p:embeddedFont>
    <p:embeddedFont>
      <p:font typeface="DM Serif Text" pitchFamily="2" charset="0"/>
      <p:regular r:id="rId44"/>
      <p:italic r:id="rId45"/>
    </p:embeddedFont>
    <p:embeddedFont>
      <p:font typeface="Inter" panose="020B0604020202020204" charset="0"/>
      <p:regular r:id="rId46"/>
      <p:bold r:id="rId47"/>
    </p:embeddedFont>
    <p:embeddedFont>
      <p:font typeface="Montserrat" panose="00000500000000000000" pitchFamily="2" charset="0"/>
      <p:regular r:id="rId48"/>
      <p:bold r:id="rId49"/>
      <p:italic r:id="rId50"/>
      <p:boldItalic r:id="rId51"/>
    </p:embeddedFont>
    <p:embeddedFont>
      <p:font typeface="Poppins" panose="00000500000000000000" pitchFamily="2" charset="0"/>
      <p:regular r:id="rId52"/>
      <p:bold r:id="rId53"/>
      <p:italic r:id="rId54"/>
      <p:boldItalic r:id="rId55"/>
    </p:embeddedFont>
    <p:embeddedFont>
      <p:font typeface="Raleway"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39">
          <p15:clr>
            <a:srgbClr val="000000"/>
          </p15:clr>
        </p15:guide>
        <p15:guide id="2" orient="horz" pos="2916">
          <p15:clr>
            <a:srgbClr val="000000"/>
          </p15:clr>
        </p15:guide>
        <p15:guide id="3" orient="horz" pos="863">
          <p15:clr>
            <a:srgbClr val="000000"/>
          </p15:clr>
        </p15:guide>
        <p15:guide id="4" orient="horz" pos="577">
          <p15:clr>
            <a:srgbClr val="000000"/>
          </p15:clr>
        </p15:guide>
        <p15:guide id="5" orient="horz" pos="2818">
          <p15:clr>
            <a:srgbClr val="000000"/>
          </p15:clr>
        </p15:guide>
        <p15:guide id="6" orient="horz" pos="107">
          <p15:clr>
            <a:srgbClr val="000000"/>
          </p15:clr>
        </p15:guide>
        <p15:guide id="7" pos="288">
          <p15:clr>
            <a:srgbClr val="000000"/>
          </p15:clr>
        </p15:guide>
        <p15:guide id="8" pos="5472">
          <p15:clr>
            <a:srgbClr val="000000"/>
          </p15:clr>
        </p15:guide>
        <p15:guide id="9" pos="2880">
          <p15:clr>
            <a:srgbClr val="000000"/>
          </p15:clr>
        </p15:guide>
        <p15:guide id="10" pos="2784">
          <p15:clr>
            <a:srgbClr val="000000"/>
          </p15:clr>
        </p15:guide>
        <p15:guide id="11" pos="2976">
          <p15:clr>
            <a:srgbClr val="000000"/>
          </p15:clr>
        </p15:guide>
        <p15:guide id="12" pos="4278">
          <p15:clr>
            <a:srgbClr val="000000"/>
          </p15:clr>
        </p15:guide>
      </p15:sldGuideLst>
    </p:ext>
    <p:ext uri="{2D200454-40CA-4A62-9FC3-DE9A4176ACB9}">
      <p15:notesGuideLst xmlns:p15="http://schemas.microsoft.com/office/powerpoint/2012/main">
        <p15:guide id="1" orient="horz" pos="2160">
          <p15:clr>
            <a:srgbClr val="000000"/>
          </p15:clr>
        </p15:guide>
        <p15:guide id="2" pos="2160">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PLHeARMMOPHguczSGn3zmQPS6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19B02-7125-42A5-9370-D43D9222CE08}" v="45" dt="2025-06-30T11:29:35.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34" autoAdjust="0"/>
  </p:normalViewPr>
  <p:slideViewPr>
    <p:cSldViewPr snapToGrid="0">
      <p:cViewPr varScale="1">
        <p:scale>
          <a:sx n="110" d="100"/>
          <a:sy n="110" d="100"/>
        </p:scale>
        <p:origin x="1028" y="64"/>
      </p:cViewPr>
      <p:guideLst>
        <p:guide orient="horz" pos="3239"/>
        <p:guide orient="horz" pos="2916"/>
        <p:guide orient="horz" pos="863"/>
        <p:guide orient="horz" pos="577"/>
        <p:guide orient="horz" pos="2818"/>
        <p:guide orient="horz" pos="107"/>
        <p:guide pos="288"/>
        <p:guide pos="5472"/>
        <p:guide pos="2880"/>
        <p:guide pos="2784"/>
        <p:guide pos="2976"/>
        <p:guide pos="427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theme" Target="theme/theme1.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customschemas.google.com/relationships/presentationmetadata" Target="meta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xpert_1" userId="d6fc9980-0717-4f8f-8ca2-d53868275908" providerId="ADAL" clId="{90C19B02-7125-42A5-9370-D43D9222CE08}"/>
    <pc:docChg chg="undo redo custSel addSld delSld modSld sldOrd">
      <pc:chgData name="Expert_1" userId="d6fc9980-0717-4f8f-8ca2-d53868275908" providerId="ADAL" clId="{90C19B02-7125-42A5-9370-D43D9222CE08}" dt="2025-06-30T11:30:12.105" v="241" actId="47"/>
      <pc:docMkLst>
        <pc:docMk/>
      </pc:docMkLst>
      <pc:sldChg chg="modSp mod">
        <pc:chgData name="Expert_1" userId="d6fc9980-0717-4f8f-8ca2-d53868275908" providerId="ADAL" clId="{90C19B02-7125-42A5-9370-D43D9222CE08}" dt="2025-06-27T13:41:57.846" v="2" actId="20577"/>
        <pc:sldMkLst>
          <pc:docMk/>
          <pc:sldMk cId="0" sldId="256"/>
        </pc:sldMkLst>
        <pc:spChg chg="mod">
          <ac:chgData name="Expert_1" userId="d6fc9980-0717-4f8f-8ca2-d53868275908" providerId="ADAL" clId="{90C19B02-7125-42A5-9370-D43D9222CE08}" dt="2025-06-27T13:41:57.846" v="2" actId="20577"/>
          <ac:spMkLst>
            <pc:docMk/>
            <pc:sldMk cId="0" sldId="256"/>
            <ac:spMk id="158" creationId="{00000000-0000-0000-0000-000000000000}"/>
          </ac:spMkLst>
        </pc:spChg>
      </pc:sldChg>
      <pc:sldChg chg="addSp modSp add del">
        <pc:chgData name="Expert_1" userId="d6fc9980-0717-4f8f-8ca2-d53868275908" providerId="ADAL" clId="{90C19B02-7125-42A5-9370-D43D9222CE08}" dt="2025-06-30T11:30:12.105" v="241" actId="47"/>
        <pc:sldMkLst>
          <pc:docMk/>
          <pc:sldMk cId="0" sldId="264"/>
        </pc:sldMkLst>
        <pc:spChg chg="add mod">
          <ac:chgData name="Expert_1" userId="d6fc9980-0717-4f8f-8ca2-d53868275908" providerId="ADAL" clId="{90C19B02-7125-42A5-9370-D43D9222CE08}" dt="2025-06-27T13:49:17.529" v="120"/>
          <ac:spMkLst>
            <pc:docMk/>
            <pc:sldMk cId="0" sldId="264"/>
            <ac:spMk id="2" creationId="{46E7BB38-7D71-0D24-FFBB-59216045BD30}"/>
          </ac:spMkLst>
        </pc:spChg>
      </pc:sldChg>
      <pc:sldChg chg="del">
        <pc:chgData name="Expert_1" userId="d6fc9980-0717-4f8f-8ca2-d53868275908" providerId="ADAL" clId="{90C19B02-7125-42A5-9370-D43D9222CE08}" dt="2025-06-27T13:50:11.770" v="138" actId="47"/>
        <pc:sldMkLst>
          <pc:docMk/>
          <pc:sldMk cId="0" sldId="266"/>
        </pc:sldMkLst>
      </pc:sldChg>
      <pc:sldChg chg="modSp mod">
        <pc:chgData name="Expert_1" userId="d6fc9980-0717-4f8f-8ca2-d53868275908" providerId="ADAL" clId="{90C19B02-7125-42A5-9370-D43D9222CE08}" dt="2025-06-27T13:43:58.143" v="10" actId="1036"/>
        <pc:sldMkLst>
          <pc:docMk/>
          <pc:sldMk cId="0" sldId="267"/>
        </pc:sldMkLst>
        <pc:spChg chg="mod">
          <ac:chgData name="Expert_1" userId="d6fc9980-0717-4f8f-8ca2-d53868275908" providerId="ADAL" clId="{90C19B02-7125-42A5-9370-D43D9222CE08}" dt="2025-06-27T13:43:58.143" v="10" actId="1036"/>
          <ac:spMkLst>
            <pc:docMk/>
            <pc:sldMk cId="0" sldId="267"/>
            <ac:spMk id="3" creationId="{C98801F7-AEF9-E43F-85AE-5B3EDEB40CB5}"/>
          </ac:spMkLst>
        </pc:spChg>
      </pc:sldChg>
      <pc:sldChg chg="addSp modSp add del mod">
        <pc:chgData name="Expert_1" userId="d6fc9980-0717-4f8f-8ca2-d53868275908" providerId="ADAL" clId="{90C19B02-7125-42A5-9370-D43D9222CE08}" dt="2025-06-27T13:54:52.280" v="198" actId="47"/>
        <pc:sldMkLst>
          <pc:docMk/>
          <pc:sldMk cId="3174588109" sldId="276"/>
        </pc:sldMkLst>
      </pc:sldChg>
      <pc:sldChg chg="addSp delSp modSp add mod">
        <pc:chgData name="Expert_1" userId="d6fc9980-0717-4f8f-8ca2-d53868275908" providerId="ADAL" clId="{90C19B02-7125-42A5-9370-D43D9222CE08}" dt="2025-06-27T13:56:05.752" v="203" actId="14100"/>
        <pc:sldMkLst>
          <pc:docMk/>
          <pc:sldMk cId="1440765468" sldId="277"/>
        </pc:sldMkLst>
        <pc:picChg chg="add mod">
          <ac:chgData name="Expert_1" userId="d6fc9980-0717-4f8f-8ca2-d53868275908" providerId="ADAL" clId="{90C19B02-7125-42A5-9370-D43D9222CE08}" dt="2025-06-27T13:56:05.752" v="203" actId="14100"/>
          <ac:picMkLst>
            <pc:docMk/>
            <pc:sldMk cId="1440765468" sldId="277"/>
            <ac:picMk id="7" creationId="{15AF0E54-2DA6-4CB4-F355-609D5195BCE0}"/>
          </ac:picMkLst>
        </pc:picChg>
      </pc:sldChg>
      <pc:sldChg chg="addSp modSp add">
        <pc:chgData name="Expert_1" userId="d6fc9980-0717-4f8f-8ca2-d53868275908" providerId="ADAL" clId="{90C19B02-7125-42A5-9370-D43D9222CE08}" dt="2025-06-27T13:44:44.351" v="18"/>
        <pc:sldMkLst>
          <pc:docMk/>
          <pc:sldMk cId="3715744231" sldId="318"/>
        </pc:sldMkLst>
        <pc:spChg chg="add mod">
          <ac:chgData name="Expert_1" userId="d6fc9980-0717-4f8f-8ca2-d53868275908" providerId="ADAL" clId="{90C19B02-7125-42A5-9370-D43D9222CE08}" dt="2025-06-27T13:44:44.351" v="18"/>
          <ac:spMkLst>
            <pc:docMk/>
            <pc:sldMk cId="3715744231" sldId="318"/>
            <ac:spMk id="3" creationId="{3623323C-9693-F773-5970-163390D7AA20}"/>
          </ac:spMkLst>
        </pc:spChg>
      </pc:sldChg>
      <pc:sldChg chg="addSp delSp modSp add mod">
        <pc:chgData name="Expert_1" userId="d6fc9980-0717-4f8f-8ca2-d53868275908" providerId="ADAL" clId="{90C19B02-7125-42A5-9370-D43D9222CE08}" dt="2025-06-27T13:44:04.128" v="13"/>
        <pc:sldMkLst>
          <pc:docMk/>
          <pc:sldMk cId="1182987369" sldId="326"/>
        </pc:sldMkLst>
        <pc:spChg chg="add mod">
          <ac:chgData name="Expert_1" userId="d6fc9980-0717-4f8f-8ca2-d53868275908" providerId="ADAL" clId="{90C19B02-7125-42A5-9370-D43D9222CE08}" dt="2025-06-27T13:43:16.879" v="7" actId="20577"/>
          <ac:spMkLst>
            <pc:docMk/>
            <pc:sldMk cId="1182987369" sldId="326"/>
            <ac:spMk id="4" creationId="{69C220F1-F589-950C-97F8-DF6B6240D2FF}"/>
          </ac:spMkLst>
        </pc:spChg>
        <pc:spChg chg="add mod">
          <ac:chgData name="Expert_1" userId="d6fc9980-0717-4f8f-8ca2-d53868275908" providerId="ADAL" clId="{90C19B02-7125-42A5-9370-D43D9222CE08}" dt="2025-06-27T13:44:04.128" v="13"/>
          <ac:spMkLst>
            <pc:docMk/>
            <pc:sldMk cId="1182987369" sldId="326"/>
            <ac:spMk id="39" creationId="{00EA2E46-2B2D-38CD-2F2D-0A0807994CB9}"/>
          </ac:spMkLst>
        </pc:spChg>
      </pc:sldChg>
      <pc:sldChg chg="modSp add mod">
        <pc:chgData name="Expert_1" userId="d6fc9980-0717-4f8f-8ca2-d53868275908" providerId="ADAL" clId="{90C19B02-7125-42A5-9370-D43D9222CE08}" dt="2025-06-30T11:26:54.048" v="208" actId="1036"/>
        <pc:sldMkLst>
          <pc:docMk/>
          <pc:sldMk cId="2238308141" sldId="334"/>
        </pc:sldMkLst>
        <pc:spChg chg="mod">
          <ac:chgData name="Expert_1" userId="d6fc9980-0717-4f8f-8ca2-d53868275908" providerId="ADAL" clId="{90C19B02-7125-42A5-9370-D43D9222CE08}" dt="2025-06-30T11:26:54.048" v="208" actId="1036"/>
          <ac:spMkLst>
            <pc:docMk/>
            <pc:sldMk cId="2238308141" sldId="334"/>
            <ac:spMk id="9" creationId="{892D0E2D-A2A4-C155-474B-065F5835107A}"/>
          </ac:spMkLst>
        </pc:spChg>
        <pc:picChg chg="mod">
          <ac:chgData name="Expert_1" userId="d6fc9980-0717-4f8f-8ca2-d53868275908" providerId="ADAL" clId="{90C19B02-7125-42A5-9370-D43D9222CE08}" dt="2025-06-30T11:24:06.889" v="207" actId="1076"/>
          <ac:picMkLst>
            <pc:docMk/>
            <pc:sldMk cId="2238308141" sldId="334"/>
            <ac:picMk id="12" creationId="{F375E514-32F6-E445-A82D-602155F7783C}"/>
          </ac:picMkLst>
        </pc:picChg>
      </pc:sldChg>
      <pc:sldChg chg="del">
        <pc:chgData name="Expert_1" userId="d6fc9980-0717-4f8f-8ca2-d53868275908" providerId="ADAL" clId="{90C19B02-7125-42A5-9370-D43D9222CE08}" dt="2025-06-27T13:43:30.248" v="8" actId="47"/>
        <pc:sldMkLst>
          <pc:docMk/>
          <pc:sldMk cId="219162566" sldId="335"/>
        </pc:sldMkLst>
      </pc:sldChg>
      <pc:sldChg chg="addSp modSp add">
        <pc:chgData name="Expert_1" userId="d6fc9980-0717-4f8f-8ca2-d53868275908" providerId="ADAL" clId="{90C19B02-7125-42A5-9370-D43D9222CE08}" dt="2025-06-27T13:45:39.803" v="21"/>
        <pc:sldMkLst>
          <pc:docMk/>
          <pc:sldMk cId="1603766792" sldId="348"/>
        </pc:sldMkLst>
        <pc:spChg chg="add mod">
          <ac:chgData name="Expert_1" userId="d6fc9980-0717-4f8f-8ca2-d53868275908" providerId="ADAL" clId="{90C19B02-7125-42A5-9370-D43D9222CE08}" dt="2025-06-27T13:45:39.803" v="21"/>
          <ac:spMkLst>
            <pc:docMk/>
            <pc:sldMk cId="1603766792" sldId="348"/>
            <ac:spMk id="2" creationId="{04E5EBC7-CDFF-06A4-8B9C-62B20ADBB98F}"/>
          </ac:spMkLst>
        </pc:spChg>
      </pc:sldChg>
      <pc:sldChg chg="addSp modSp add">
        <pc:chgData name="Expert_1" userId="d6fc9980-0717-4f8f-8ca2-d53868275908" providerId="ADAL" clId="{90C19B02-7125-42A5-9370-D43D9222CE08}" dt="2025-06-27T13:45:41.072" v="22"/>
        <pc:sldMkLst>
          <pc:docMk/>
          <pc:sldMk cId="0" sldId="351"/>
        </pc:sldMkLst>
        <pc:spChg chg="add mod">
          <ac:chgData name="Expert_1" userId="d6fc9980-0717-4f8f-8ca2-d53868275908" providerId="ADAL" clId="{90C19B02-7125-42A5-9370-D43D9222CE08}" dt="2025-06-27T13:45:41.072" v="22"/>
          <ac:spMkLst>
            <pc:docMk/>
            <pc:sldMk cId="0" sldId="351"/>
            <ac:spMk id="2" creationId="{9793FBA5-C995-66EC-91EF-F3DB26061617}"/>
          </ac:spMkLst>
        </pc:spChg>
      </pc:sldChg>
      <pc:sldChg chg="ord">
        <pc:chgData name="Expert_1" userId="d6fc9980-0717-4f8f-8ca2-d53868275908" providerId="ADAL" clId="{90C19B02-7125-42A5-9370-D43D9222CE08}" dt="2025-06-27T13:49:34.565" v="125"/>
        <pc:sldMkLst>
          <pc:docMk/>
          <pc:sldMk cId="0" sldId="352"/>
        </pc:sldMkLst>
      </pc:sldChg>
      <pc:sldChg chg="ord">
        <pc:chgData name="Expert_1" userId="d6fc9980-0717-4f8f-8ca2-d53868275908" providerId="ADAL" clId="{90C19B02-7125-42A5-9370-D43D9222CE08}" dt="2025-06-27T13:49:43.571" v="129"/>
        <pc:sldMkLst>
          <pc:docMk/>
          <pc:sldMk cId="0" sldId="353"/>
        </pc:sldMkLst>
      </pc:sldChg>
      <pc:sldChg chg="del">
        <pc:chgData name="Expert_1" userId="d6fc9980-0717-4f8f-8ca2-d53868275908" providerId="ADAL" clId="{90C19B02-7125-42A5-9370-D43D9222CE08}" dt="2025-06-27T13:49:55.145" v="130" actId="47"/>
        <pc:sldMkLst>
          <pc:docMk/>
          <pc:sldMk cId="0" sldId="354"/>
        </pc:sldMkLst>
      </pc:sldChg>
      <pc:sldChg chg="del">
        <pc:chgData name="Expert_1" userId="d6fc9980-0717-4f8f-8ca2-d53868275908" providerId="ADAL" clId="{90C19B02-7125-42A5-9370-D43D9222CE08}" dt="2025-06-27T13:50:03.280" v="135" actId="47"/>
        <pc:sldMkLst>
          <pc:docMk/>
          <pc:sldMk cId="0" sldId="355"/>
        </pc:sldMkLst>
      </pc:sldChg>
      <pc:sldChg chg="ord">
        <pc:chgData name="Expert_1" userId="d6fc9980-0717-4f8f-8ca2-d53868275908" providerId="ADAL" clId="{90C19B02-7125-42A5-9370-D43D9222CE08}" dt="2025-06-27T13:50:09.794" v="137"/>
        <pc:sldMkLst>
          <pc:docMk/>
          <pc:sldMk cId="3724427673" sldId="356"/>
        </pc:sldMkLst>
      </pc:sldChg>
      <pc:sldChg chg="ord">
        <pc:chgData name="Expert_1" userId="d6fc9980-0717-4f8f-8ca2-d53868275908" providerId="ADAL" clId="{90C19B02-7125-42A5-9370-D43D9222CE08}" dt="2025-06-27T13:49:41.987" v="127"/>
        <pc:sldMkLst>
          <pc:docMk/>
          <pc:sldMk cId="1489515444" sldId="357"/>
        </pc:sldMkLst>
      </pc:sldChg>
      <pc:sldChg chg="del">
        <pc:chgData name="Expert_1" userId="d6fc9980-0717-4f8f-8ca2-d53868275908" providerId="ADAL" clId="{90C19B02-7125-42A5-9370-D43D9222CE08}" dt="2025-06-27T13:49:57.222" v="131" actId="47"/>
        <pc:sldMkLst>
          <pc:docMk/>
          <pc:sldMk cId="4111833719" sldId="360"/>
        </pc:sldMkLst>
      </pc:sldChg>
      <pc:sldChg chg="del">
        <pc:chgData name="Expert_1" userId="d6fc9980-0717-4f8f-8ca2-d53868275908" providerId="ADAL" clId="{90C19B02-7125-42A5-9370-D43D9222CE08}" dt="2025-06-27T13:49:58.030" v="132" actId="47"/>
        <pc:sldMkLst>
          <pc:docMk/>
          <pc:sldMk cId="1775691647" sldId="361"/>
        </pc:sldMkLst>
      </pc:sldChg>
      <pc:sldChg chg="del">
        <pc:chgData name="Expert_1" userId="d6fc9980-0717-4f8f-8ca2-d53868275908" providerId="ADAL" clId="{90C19B02-7125-42A5-9370-D43D9222CE08}" dt="2025-06-27T13:50:00.179" v="134" actId="47"/>
        <pc:sldMkLst>
          <pc:docMk/>
          <pc:sldMk cId="1673440271" sldId="362"/>
        </pc:sldMkLst>
      </pc:sldChg>
      <pc:sldChg chg="del">
        <pc:chgData name="Expert_1" userId="d6fc9980-0717-4f8f-8ca2-d53868275908" providerId="ADAL" clId="{90C19B02-7125-42A5-9370-D43D9222CE08}" dt="2025-06-27T13:49:59.020" v="133" actId="47"/>
        <pc:sldMkLst>
          <pc:docMk/>
          <pc:sldMk cId="2115024815" sldId="363"/>
        </pc:sldMkLst>
      </pc:sldChg>
      <pc:sldChg chg="addSp modSp add">
        <pc:chgData name="Expert_1" userId="d6fc9980-0717-4f8f-8ca2-d53868275908" providerId="ADAL" clId="{90C19B02-7125-42A5-9370-D43D9222CE08}" dt="2025-06-27T13:44:06.562" v="14"/>
        <pc:sldMkLst>
          <pc:docMk/>
          <pc:sldMk cId="1630093082" sldId="364"/>
        </pc:sldMkLst>
        <pc:spChg chg="add mod">
          <ac:chgData name="Expert_1" userId="d6fc9980-0717-4f8f-8ca2-d53868275908" providerId="ADAL" clId="{90C19B02-7125-42A5-9370-D43D9222CE08}" dt="2025-06-27T13:44:06.562" v="14"/>
          <ac:spMkLst>
            <pc:docMk/>
            <pc:sldMk cId="1630093082" sldId="364"/>
            <ac:spMk id="7" creationId="{CAB9CDB4-9363-98AB-03DC-1B0C42A0BE03}"/>
          </ac:spMkLst>
        </pc:spChg>
      </pc:sldChg>
      <pc:sldChg chg="addSp modSp add">
        <pc:chgData name="Expert_1" userId="d6fc9980-0717-4f8f-8ca2-d53868275908" providerId="ADAL" clId="{90C19B02-7125-42A5-9370-D43D9222CE08}" dt="2025-06-27T13:44:45.795" v="19"/>
        <pc:sldMkLst>
          <pc:docMk/>
          <pc:sldMk cId="3826610029" sldId="365"/>
        </pc:sldMkLst>
        <pc:spChg chg="add mod">
          <ac:chgData name="Expert_1" userId="d6fc9980-0717-4f8f-8ca2-d53868275908" providerId="ADAL" clId="{90C19B02-7125-42A5-9370-D43D9222CE08}" dt="2025-06-27T13:44:45.795" v="19"/>
          <ac:spMkLst>
            <pc:docMk/>
            <pc:sldMk cId="3826610029" sldId="365"/>
            <ac:spMk id="3" creationId="{72FF4817-41D0-D8F0-8C72-A06344F7E0E4}"/>
          </ac:spMkLst>
        </pc:spChg>
      </pc:sldChg>
      <pc:sldChg chg="addSp modSp add">
        <pc:chgData name="Expert_1" userId="d6fc9980-0717-4f8f-8ca2-d53868275908" providerId="ADAL" clId="{90C19B02-7125-42A5-9370-D43D9222CE08}" dt="2025-06-27T13:45:42.008" v="23"/>
        <pc:sldMkLst>
          <pc:docMk/>
          <pc:sldMk cId="0" sldId="366"/>
        </pc:sldMkLst>
        <pc:spChg chg="add mod">
          <ac:chgData name="Expert_1" userId="d6fc9980-0717-4f8f-8ca2-d53868275908" providerId="ADAL" clId="{90C19B02-7125-42A5-9370-D43D9222CE08}" dt="2025-06-27T13:45:42.008" v="23"/>
          <ac:spMkLst>
            <pc:docMk/>
            <pc:sldMk cId="0" sldId="366"/>
            <ac:spMk id="2" creationId="{2ED53429-F58C-C011-B499-6B70FF4EE2BC}"/>
          </ac:spMkLst>
        </pc:spChg>
      </pc:sldChg>
      <pc:sldChg chg="add del">
        <pc:chgData name="Expert_1" userId="d6fc9980-0717-4f8f-8ca2-d53868275908" providerId="ADAL" clId="{90C19B02-7125-42A5-9370-D43D9222CE08}" dt="2025-06-27T13:44:38.067" v="17"/>
        <pc:sldMkLst>
          <pc:docMk/>
          <pc:sldMk cId="2575985145" sldId="366"/>
        </pc:sldMkLst>
      </pc:sldChg>
      <pc:sldChg chg="addSp modSp add mod">
        <pc:chgData name="Expert_1" userId="d6fc9980-0717-4f8f-8ca2-d53868275908" providerId="ADAL" clId="{90C19B02-7125-42A5-9370-D43D9222CE08}" dt="2025-06-27T13:45:54.717" v="27" actId="1076"/>
        <pc:sldMkLst>
          <pc:docMk/>
          <pc:sldMk cId="0" sldId="367"/>
        </pc:sldMkLst>
        <pc:spChg chg="add mod">
          <ac:chgData name="Expert_1" userId="d6fc9980-0717-4f8f-8ca2-d53868275908" providerId="ADAL" clId="{90C19B02-7125-42A5-9370-D43D9222CE08}" dt="2025-06-27T13:45:43.090" v="24"/>
          <ac:spMkLst>
            <pc:docMk/>
            <pc:sldMk cId="0" sldId="367"/>
            <ac:spMk id="2" creationId="{F07D9CD4-3EFE-ECB0-14D8-376A02D28A77}"/>
          </ac:spMkLst>
        </pc:spChg>
        <pc:spChg chg="mod">
          <ac:chgData name="Expert_1" userId="d6fc9980-0717-4f8f-8ca2-d53868275908" providerId="ADAL" clId="{90C19B02-7125-42A5-9370-D43D9222CE08}" dt="2025-06-27T13:45:54.717" v="27" actId="1076"/>
          <ac:spMkLst>
            <pc:docMk/>
            <pc:sldMk cId="0" sldId="367"/>
            <ac:spMk id="211" creationId="{00000000-0000-0000-0000-000000000000}"/>
          </ac:spMkLst>
        </pc:spChg>
      </pc:sldChg>
      <pc:sldChg chg="add del">
        <pc:chgData name="Expert_1" userId="d6fc9980-0717-4f8f-8ca2-d53868275908" providerId="ADAL" clId="{90C19B02-7125-42A5-9370-D43D9222CE08}" dt="2025-06-27T13:44:38.067" v="17"/>
        <pc:sldMkLst>
          <pc:docMk/>
          <pc:sldMk cId="2964938307" sldId="367"/>
        </pc:sldMkLst>
      </pc:sldChg>
      <pc:sldChg chg="addSp modSp add mod">
        <pc:chgData name="Expert_1" userId="d6fc9980-0717-4f8f-8ca2-d53868275908" providerId="ADAL" clId="{90C19B02-7125-42A5-9370-D43D9222CE08}" dt="2025-06-30T11:28:12.797" v="233" actId="20577"/>
        <pc:sldMkLst>
          <pc:docMk/>
          <pc:sldMk cId="0" sldId="368"/>
        </pc:sldMkLst>
        <pc:spChg chg="add mod">
          <ac:chgData name="Expert_1" userId="d6fc9980-0717-4f8f-8ca2-d53868275908" providerId="ADAL" clId="{90C19B02-7125-42A5-9370-D43D9222CE08}" dt="2025-06-27T13:45:45.221" v="25"/>
          <ac:spMkLst>
            <pc:docMk/>
            <pc:sldMk cId="0" sldId="368"/>
            <ac:spMk id="2" creationId="{37BA2057-E9E2-C297-E501-2464F86C85A6}"/>
          </ac:spMkLst>
        </pc:spChg>
        <pc:spChg chg="mod">
          <ac:chgData name="Expert_1" userId="d6fc9980-0717-4f8f-8ca2-d53868275908" providerId="ADAL" clId="{90C19B02-7125-42A5-9370-D43D9222CE08}" dt="2025-06-30T11:28:12.797" v="233" actId="20577"/>
          <ac:spMkLst>
            <pc:docMk/>
            <pc:sldMk cId="0" sldId="368"/>
            <ac:spMk id="219" creationId="{00000000-0000-0000-0000-000000000000}"/>
          </ac:spMkLst>
        </pc:spChg>
      </pc:sldChg>
      <pc:sldChg chg="modSp add mod">
        <pc:chgData name="Expert_1" userId="d6fc9980-0717-4f8f-8ca2-d53868275908" providerId="ADAL" clId="{90C19B02-7125-42A5-9370-D43D9222CE08}" dt="2025-06-30T11:28:47.114" v="236" actId="14100"/>
        <pc:sldMkLst>
          <pc:docMk/>
          <pc:sldMk cId="0" sldId="369"/>
        </pc:sldMkLst>
        <pc:spChg chg="mod">
          <ac:chgData name="Expert_1" userId="d6fc9980-0717-4f8f-8ca2-d53868275908" providerId="ADAL" clId="{90C19B02-7125-42A5-9370-D43D9222CE08}" dt="2025-06-30T11:28:44.444" v="235" actId="14100"/>
          <ac:spMkLst>
            <pc:docMk/>
            <pc:sldMk cId="0" sldId="369"/>
            <ac:spMk id="249" creationId="{00000000-0000-0000-0000-000000000000}"/>
          </ac:spMkLst>
        </pc:spChg>
        <pc:spChg chg="mod">
          <ac:chgData name="Expert_1" userId="d6fc9980-0717-4f8f-8ca2-d53868275908" providerId="ADAL" clId="{90C19B02-7125-42A5-9370-D43D9222CE08}" dt="2025-06-30T11:28:47.114" v="236" actId="14100"/>
          <ac:spMkLst>
            <pc:docMk/>
            <pc:sldMk cId="0" sldId="369"/>
            <ac:spMk id="250" creationId="{00000000-0000-0000-0000-000000000000}"/>
          </ac:spMkLst>
        </pc:spChg>
      </pc:sldChg>
      <pc:sldChg chg="addSp delSp modSp add mod">
        <pc:chgData name="Expert_1" userId="d6fc9980-0717-4f8f-8ca2-d53868275908" providerId="ADAL" clId="{90C19B02-7125-42A5-9370-D43D9222CE08}" dt="2025-06-27T13:46:31.875" v="66"/>
        <pc:sldMkLst>
          <pc:docMk/>
          <pc:sldMk cId="0" sldId="370"/>
        </pc:sldMkLst>
        <pc:spChg chg="add mod">
          <ac:chgData name="Expert_1" userId="d6fc9980-0717-4f8f-8ca2-d53868275908" providerId="ADAL" clId="{90C19B02-7125-42A5-9370-D43D9222CE08}" dt="2025-06-27T13:46:31.875" v="66"/>
          <ac:spMkLst>
            <pc:docMk/>
            <pc:sldMk cId="0" sldId="370"/>
            <ac:spMk id="2" creationId="{1C3C805E-6965-4BE6-4637-BF2E8DCC03D6}"/>
          </ac:spMkLst>
        </pc:spChg>
        <pc:spChg chg="add mod">
          <ac:chgData name="Expert_1" userId="d6fc9980-0717-4f8f-8ca2-d53868275908" providerId="ADAL" clId="{90C19B02-7125-42A5-9370-D43D9222CE08}" dt="2025-06-27T13:46:31.875" v="66"/>
          <ac:spMkLst>
            <pc:docMk/>
            <pc:sldMk cId="0" sldId="370"/>
            <ac:spMk id="3" creationId="{3A029684-7B22-56B1-408C-7905B08FDA1B}"/>
          </ac:spMkLst>
        </pc:spChg>
        <pc:spChg chg="mod">
          <ac:chgData name="Expert_1" userId="d6fc9980-0717-4f8f-8ca2-d53868275908" providerId="ADAL" clId="{90C19B02-7125-42A5-9370-D43D9222CE08}" dt="2025-06-27T13:46:16.315" v="64" actId="1036"/>
          <ac:spMkLst>
            <pc:docMk/>
            <pc:sldMk cId="0" sldId="370"/>
            <ac:spMk id="261" creationId="{00000000-0000-0000-0000-000000000000}"/>
          </ac:spMkLst>
        </pc:spChg>
        <pc:spChg chg="mod">
          <ac:chgData name="Expert_1" userId="d6fc9980-0717-4f8f-8ca2-d53868275908" providerId="ADAL" clId="{90C19B02-7125-42A5-9370-D43D9222CE08}" dt="2025-06-27T13:46:16.315" v="64" actId="1036"/>
          <ac:spMkLst>
            <pc:docMk/>
            <pc:sldMk cId="0" sldId="370"/>
            <ac:spMk id="263" creationId="{00000000-0000-0000-0000-000000000000}"/>
          </ac:spMkLst>
        </pc:spChg>
        <pc:spChg chg="mod">
          <ac:chgData name="Expert_1" userId="d6fc9980-0717-4f8f-8ca2-d53868275908" providerId="ADAL" clId="{90C19B02-7125-42A5-9370-D43D9222CE08}" dt="2025-06-27T13:46:16.315" v="64" actId="1036"/>
          <ac:spMkLst>
            <pc:docMk/>
            <pc:sldMk cId="0" sldId="370"/>
            <ac:spMk id="264" creationId="{00000000-0000-0000-0000-000000000000}"/>
          </ac:spMkLst>
        </pc:spChg>
        <pc:spChg chg="mod">
          <ac:chgData name="Expert_1" userId="d6fc9980-0717-4f8f-8ca2-d53868275908" providerId="ADAL" clId="{90C19B02-7125-42A5-9370-D43D9222CE08}" dt="2025-06-27T13:46:16.315" v="64" actId="1036"/>
          <ac:spMkLst>
            <pc:docMk/>
            <pc:sldMk cId="0" sldId="370"/>
            <ac:spMk id="265" creationId="{00000000-0000-0000-0000-000000000000}"/>
          </ac:spMkLst>
        </pc:spChg>
        <pc:spChg chg="mod">
          <ac:chgData name="Expert_1" userId="d6fc9980-0717-4f8f-8ca2-d53868275908" providerId="ADAL" clId="{90C19B02-7125-42A5-9370-D43D9222CE08}" dt="2025-06-27T13:46:16.315" v="64" actId="1036"/>
          <ac:spMkLst>
            <pc:docMk/>
            <pc:sldMk cId="0" sldId="370"/>
            <ac:spMk id="266" creationId="{00000000-0000-0000-0000-000000000000}"/>
          </ac:spMkLst>
        </pc:spChg>
        <pc:spChg chg="mod">
          <ac:chgData name="Expert_1" userId="d6fc9980-0717-4f8f-8ca2-d53868275908" providerId="ADAL" clId="{90C19B02-7125-42A5-9370-D43D9222CE08}" dt="2025-06-27T13:46:16.315" v="64" actId="1036"/>
          <ac:spMkLst>
            <pc:docMk/>
            <pc:sldMk cId="0" sldId="370"/>
            <ac:spMk id="270" creationId="{00000000-0000-0000-0000-000000000000}"/>
          </ac:spMkLst>
        </pc:spChg>
        <pc:spChg chg="mod">
          <ac:chgData name="Expert_1" userId="d6fc9980-0717-4f8f-8ca2-d53868275908" providerId="ADAL" clId="{90C19B02-7125-42A5-9370-D43D9222CE08}" dt="2025-06-27T13:46:16.315" v="64" actId="1036"/>
          <ac:spMkLst>
            <pc:docMk/>
            <pc:sldMk cId="0" sldId="370"/>
            <ac:spMk id="271" creationId="{00000000-0000-0000-0000-000000000000}"/>
          </ac:spMkLst>
        </pc:spChg>
        <pc:spChg chg="mod">
          <ac:chgData name="Expert_1" userId="d6fc9980-0717-4f8f-8ca2-d53868275908" providerId="ADAL" clId="{90C19B02-7125-42A5-9370-D43D9222CE08}" dt="2025-06-27T13:46:16.315" v="64" actId="1036"/>
          <ac:spMkLst>
            <pc:docMk/>
            <pc:sldMk cId="0" sldId="370"/>
            <ac:spMk id="272" creationId="{00000000-0000-0000-0000-000000000000}"/>
          </ac:spMkLst>
        </pc:spChg>
        <pc:spChg chg="mod">
          <ac:chgData name="Expert_1" userId="d6fc9980-0717-4f8f-8ca2-d53868275908" providerId="ADAL" clId="{90C19B02-7125-42A5-9370-D43D9222CE08}" dt="2025-06-27T13:46:16.315" v="64" actId="1036"/>
          <ac:spMkLst>
            <pc:docMk/>
            <pc:sldMk cId="0" sldId="370"/>
            <ac:spMk id="274" creationId="{00000000-0000-0000-0000-000000000000}"/>
          </ac:spMkLst>
        </pc:spChg>
      </pc:sldChg>
      <pc:sldChg chg="addSp modSp add">
        <pc:chgData name="Expert_1" userId="d6fc9980-0717-4f8f-8ca2-d53868275908" providerId="ADAL" clId="{90C19B02-7125-42A5-9370-D43D9222CE08}" dt="2025-06-27T13:46:41.028" v="67"/>
        <pc:sldMkLst>
          <pc:docMk/>
          <pc:sldMk cId="0" sldId="371"/>
        </pc:sldMkLst>
        <pc:spChg chg="add mod">
          <ac:chgData name="Expert_1" userId="d6fc9980-0717-4f8f-8ca2-d53868275908" providerId="ADAL" clId="{90C19B02-7125-42A5-9370-D43D9222CE08}" dt="2025-06-27T13:46:41.028" v="67"/>
          <ac:spMkLst>
            <pc:docMk/>
            <pc:sldMk cId="0" sldId="371"/>
            <ac:spMk id="2" creationId="{8BA76912-DA33-8CA5-D6DE-71C80BDAAE6A}"/>
          </ac:spMkLst>
        </pc:spChg>
      </pc:sldChg>
      <pc:sldChg chg="addSp modSp add mod">
        <pc:chgData name="Expert_1" userId="d6fc9980-0717-4f8f-8ca2-d53868275908" providerId="ADAL" clId="{90C19B02-7125-42A5-9370-D43D9222CE08}" dt="2025-06-27T13:47:09.370" v="102" actId="1035"/>
        <pc:sldMkLst>
          <pc:docMk/>
          <pc:sldMk cId="0" sldId="372"/>
        </pc:sldMkLst>
        <pc:spChg chg="add mod">
          <ac:chgData name="Expert_1" userId="d6fc9980-0717-4f8f-8ca2-d53868275908" providerId="ADAL" clId="{90C19B02-7125-42A5-9370-D43D9222CE08}" dt="2025-06-27T13:46:41.997" v="68"/>
          <ac:spMkLst>
            <pc:docMk/>
            <pc:sldMk cId="0" sldId="372"/>
            <ac:spMk id="2" creationId="{9722D45F-2941-E822-600A-B1E6ABA75C55}"/>
          </ac:spMkLst>
        </pc:spChg>
        <pc:spChg chg="mod">
          <ac:chgData name="Expert_1" userId="d6fc9980-0717-4f8f-8ca2-d53868275908" providerId="ADAL" clId="{90C19B02-7125-42A5-9370-D43D9222CE08}" dt="2025-06-27T13:47:09.370" v="102" actId="1035"/>
          <ac:spMkLst>
            <pc:docMk/>
            <pc:sldMk cId="0" sldId="372"/>
            <ac:spMk id="301" creationId="{00000000-0000-0000-0000-000000000000}"/>
          </ac:spMkLst>
        </pc:spChg>
        <pc:grpChg chg="mod">
          <ac:chgData name="Expert_1" userId="d6fc9980-0717-4f8f-8ca2-d53868275908" providerId="ADAL" clId="{90C19B02-7125-42A5-9370-D43D9222CE08}" dt="2025-06-27T13:47:09.370" v="102" actId="1035"/>
          <ac:grpSpMkLst>
            <pc:docMk/>
            <pc:sldMk cId="0" sldId="372"/>
            <ac:grpSpMk id="302" creationId="{00000000-0000-0000-0000-000000000000}"/>
          </ac:grpSpMkLst>
        </pc:grpChg>
      </pc:sldChg>
      <pc:sldChg chg="addSp modSp add">
        <pc:chgData name="Expert_1" userId="d6fc9980-0717-4f8f-8ca2-d53868275908" providerId="ADAL" clId="{90C19B02-7125-42A5-9370-D43D9222CE08}" dt="2025-06-27T13:48:48.861" v="113"/>
        <pc:sldMkLst>
          <pc:docMk/>
          <pc:sldMk cId="0" sldId="373"/>
        </pc:sldMkLst>
      </pc:sldChg>
      <pc:sldChg chg="addSp delSp modSp add del mod">
        <pc:chgData name="Expert_1" userId="d6fc9980-0717-4f8f-8ca2-d53868275908" providerId="ADAL" clId="{90C19B02-7125-42A5-9370-D43D9222CE08}" dt="2025-06-30T11:29:47.117" v="240" actId="47"/>
        <pc:sldMkLst>
          <pc:docMk/>
          <pc:sldMk cId="0" sldId="374"/>
        </pc:sldMkLst>
        <pc:spChg chg="add del mod">
          <ac:chgData name="Expert_1" userId="d6fc9980-0717-4f8f-8ca2-d53868275908" providerId="ADAL" clId="{90C19B02-7125-42A5-9370-D43D9222CE08}" dt="2025-06-30T11:29:23.443" v="237" actId="21"/>
          <ac:spMkLst>
            <pc:docMk/>
            <pc:sldMk cId="0" sldId="374"/>
            <ac:spMk id="5" creationId="{74707EA5-86A9-1F7E-6C70-605BFB849937}"/>
          </ac:spMkLst>
        </pc:spChg>
        <pc:spChg chg="del">
          <ac:chgData name="Expert_1" userId="d6fc9980-0717-4f8f-8ca2-d53868275908" providerId="ADAL" clId="{90C19B02-7125-42A5-9370-D43D9222CE08}" dt="2025-06-30T11:29:23.443" v="237" actId="21"/>
          <ac:spMkLst>
            <pc:docMk/>
            <pc:sldMk cId="0" sldId="374"/>
            <ac:spMk id="142" creationId="{00000000-0000-0000-0000-000000000000}"/>
          </ac:spMkLst>
        </pc:spChg>
        <pc:spChg chg="del">
          <ac:chgData name="Expert_1" userId="d6fc9980-0717-4f8f-8ca2-d53868275908" providerId="ADAL" clId="{90C19B02-7125-42A5-9370-D43D9222CE08}" dt="2025-06-30T11:29:23.443" v="237" actId="21"/>
          <ac:spMkLst>
            <pc:docMk/>
            <pc:sldMk cId="0" sldId="374"/>
            <ac:spMk id="143" creationId="{00000000-0000-0000-0000-000000000000}"/>
          </ac:spMkLst>
        </pc:spChg>
        <pc:spChg chg="del">
          <ac:chgData name="Expert_1" userId="d6fc9980-0717-4f8f-8ca2-d53868275908" providerId="ADAL" clId="{90C19B02-7125-42A5-9370-D43D9222CE08}" dt="2025-06-30T11:29:23.443" v="237" actId="21"/>
          <ac:spMkLst>
            <pc:docMk/>
            <pc:sldMk cId="0" sldId="374"/>
            <ac:spMk id="144" creationId="{00000000-0000-0000-0000-000000000000}"/>
          </ac:spMkLst>
        </pc:spChg>
        <pc:spChg chg="del">
          <ac:chgData name="Expert_1" userId="d6fc9980-0717-4f8f-8ca2-d53868275908" providerId="ADAL" clId="{90C19B02-7125-42A5-9370-D43D9222CE08}" dt="2025-06-30T11:29:23.443" v="237" actId="21"/>
          <ac:spMkLst>
            <pc:docMk/>
            <pc:sldMk cId="0" sldId="374"/>
            <ac:spMk id="146" creationId="{00000000-0000-0000-0000-000000000000}"/>
          </ac:spMkLst>
        </pc:spChg>
        <pc:picChg chg="del">
          <ac:chgData name="Expert_1" userId="d6fc9980-0717-4f8f-8ca2-d53868275908" providerId="ADAL" clId="{90C19B02-7125-42A5-9370-D43D9222CE08}" dt="2025-06-30T11:29:23.443" v="237" actId="21"/>
          <ac:picMkLst>
            <pc:docMk/>
            <pc:sldMk cId="0" sldId="374"/>
            <ac:picMk id="145" creationId="{00000000-0000-0000-0000-000000000000}"/>
          </ac:picMkLst>
        </pc:picChg>
        <pc:picChg chg="del">
          <ac:chgData name="Expert_1" userId="d6fc9980-0717-4f8f-8ca2-d53868275908" providerId="ADAL" clId="{90C19B02-7125-42A5-9370-D43D9222CE08}" dt="2025-06-30T11:29:23.443" v="237" actId="21"/>
          <ac:picMkLst>
            <pc:docMk/>
            <pc:sldMk cId="0" sldId="374"/>
            <ac:picMk id="147" creationId="{00000000-0000-0000-0000-000000000000}"/>
          </ac:picMkLst>
        </pc:picChg>
      </pc:sldChg>
      <pc:sldChg chg="addSp modSp add">
        <pc:chgData name="Expert_1" userId="d6fc9980-0717-4f8f-8ca2-d53868275908" providerId="ADAL" clId="{90C19B02-7125-42A5-9370-D43D9222CE08}" dt="2025-06-27T13:49:16.456" v="119"/>
        <pc:sldMkLst>
          <pc:docMk/>
          <pc:sldMk cId="0" sldId="375"/>
        </pc:sldMkLst>
        <pc:spChg chg="add mod">
          <ac:chgData name="Expert_1" userId="d6fc9980-0717-4f8f-8ca2-d53868275908" providerId="ADAL" clId="{90C19B02-7125-42A5-9370-D43D9222CE08}" dt="2025-06-27T13:49:16.456" v="119"/>
          <ac:spMkLst>
            <pc:docMk/>
            <pc:sldMk cId="0" sldId="375"/>
            <ac:spMk id="2" creationId="{1A082C7D-62B6-4E98-FAA1-38D347C696E1}"/>
          </ac:spMkLst>
        </pc:spChg>
      </pc:sldChg>
      <pc:sldChg chg="addSp delSp modSp add mod">
        <pc:chgData name="Expert_1" userId="d6fc9980-0717-4f8f-8ca2-d53868275908" providerId="ADAL" clId="{90C19B02-7125-42A5-9370-D43D9222CE08}" dt="2025-06-27T13:54:34.021" v="197" actId="1076"/>
        <pc:sldMkLst>
          <pc:docMk/>
          <pc:sldMk cId="3786147762" sldId="376"/>
        </pc:sldMkLst>
        <pc:picChg chg="add mod">
          <ac:chgData name="Expert_1" userId="d6fc9980-0717-4f8f-8ca2-d53868275908" providerId="ADAL" clId="{90C19B02-7125-42A5-9370-D43D9222CE08}" dt="2025-06-27T13:52:21.069" v="154" actId="14100"/>
          <ac:picMkLst>
            <pc:docMk/>
            <pc:sldMk cId="3786147762" sldId="376"/>
            <ac:picMk id="7" creationId="{C4C74C53-0DAF-2515-20AC-462D3DA1876F}"/>
          </ac:picMkLst>
        </pc:picChg>
        <pc:picChg chg="add mod">
          <ac:chgData name="Expert_1" userId="d6fc9980-0717-4f8f-8ca2-d53868275908" providerId="ADAL" clId="{90C19B02-7125-42A5-9370-D43D9222CE08}" dt="2025-06-27T13:52:26.355" v="157" actId="1076"/>
          <ac:picMkLst>
            <pc:docMk/>
            <pc:sldMk cId="3786147762" sldId="376"/>
            <ac:picMk id="11" creationId="{CD22D4DA-219A-41C1-19AE-6970CF2B337F}"/>
          </ac:picMkLst>
        </pc:picChg>
        <pc:picChg chg="add mod">
          <ac:chgData name="Expert_1" userId="d6fc9980-0717-4f8f-8ca2-d53868275908" providerId="ADAL" clId="{90C19B02-7125-42A5-9370-D43D9222CE08}" dt="2025-06-27T13:54:28.960" v="195" actId="1035"/>
          <ac:picMkLst>
            <pc:docMk/>
            <pc:sldMk cId="3786147762" sldId="376"/>
            <ac:picMk id="15" creationId="{B17A572F-4819-25F7-5FCA-052C3CF5838A}"/>
          </ac:picMkLst>
        </pc:picChg>
        <pc:picChg chg="add mod">
          <ac:chgData name="Expert_1" userId="d6fc9980-0717-4f8f-8ca2-d53868275908" providerId="ADAL" clId="{90C19B02-7125-42A5-9370-D43D9222CE08}" dt="2025-06-27T13:54:28.960" v="195" actId="1035"/>
          <ac:picMkLst>
            <pc:docMk/>
            <pc:sldMk cId="3786147762" sldId="376"/>
            <ac:picMk id="18" creationId="{D45B9CD2-56C5-D913-D2EC-2DFF9AE3D6F9}"/>
          </ac:picMkLst>
        </pc:picChg>
        <pc:picChg chg="add mod">
          <ac:chgData name="Expert_1" userId="d6fc9980-0717-4f8f-8ca2-d53868275908" providerId="ADAL" clId="{90C19B02-7125-42A5-9370-D43D9222CE08}" dt="2025-06-27T13:54:34.021" v="197" actId="1076"/>
          <ac:picMkLst>
            <pc:docMk/>
            <pc:sldMk cId="3786147762" sldId="376"/>
            <ac:picMk id="22" creationId="{FDBBA8E4-8739-20DA-44F7-6A7C476D89F6}"/>
          </ac:picMkLst>
        </pc:picChg>
      </pc:sldChg>
      <pc:sldChg chg="addSp modSp new">
        <pc:chgData name="Expert_1" userId="d6fc9980-0717-4f8f-8ca2-d53868275908" providerId="ADAL" clId="{90C19B02-7125-42A5-9370-D43D9222CE08}" dt="2025-06-30T11:19:58.757" v="205"/>
        <pc:sldMkLst>
          <pc:docMk/>
          <pc:sldMk cId="3789685868" sldId="377"/>
        </pc:sldMkLst>
        <pc:picChg chg="add mod">
          <ac:chgData name="Expert_1" userId="d6fc9980-0717-4f8f-8ca2-d53868275908" providerId="ADAL" clId="{90C19B02-7125-42A5-9370-D43D9222CE08}" dt="2025-06-30T11:19:58.757" v="205"/>
          <ac:picMkLst>
            <pc:docMk/>
            <pc:sldMk cId="3789685868" sldId="377"/>
            <ac:picMk id="3" creationId="{43D59D57-B82D-49BD-2277-7B8DADDD55BA}"/>
          </ac:picMkLst>
        </pc:picChg>
      </pc:sldChg>
      <pc:sldChg chg="addSp modSp new">
        <pc:chgData name="Expert_1" userId="d6fc9980-0717-4f8f-8ca2-d53868275908" providerId="ADAL" clId="{90C19B02-7125-42A5-9370-D43D9222CE08}" dt="2025-06-30T11:29:35.265" v="239"/>
        <pc:sldMkLst>
          <pc:docMk/>
          <pc:sldMk cId="1726037990" sldId="378"/>
        </pc:sldMkLst>
        <pc:spChg chg="add mod">
          <ac:chgData name="Expert_1" userId="d6fc9980-0717-4f8f-8ca2-d53868275908" providerId="ADAL" clId="{90C19B02-7125-42A5-9370-D43D9222CE08}" dt="2025-06-30T11:29:35.265" v="239"/>
          <ac:spMkLst>
            <pc:docMk/>
            <pc:sldMk cId="1726037990" sldId="378"/>
            <ac:spMk id="5" creationId="{74707EA5-86A9-1F7E-6C70-605BFB849937}"/>
          </ac:spMkLst>
        </pc:spChg>
        <pc:spChg chg="add mod">
          <ac:chgData name="Expert_1" userId="d6fc9980-0717-4f8f-8ca2-d53868275908" providerId="ADAL" clId="{90C19B02-7125-42A5-9370-D43D9222CE08}" dt="2025-06-30T11:29:35.265" v="239"/>
          <ac:spMkLst>
            <pc:docMk/>
            <pc:sldMk cId="1726037990" sldId="378"/>
            <ac:spMk id="142" creationId="{00000000-0000-0000-0000-000000000000}"/>
          </ac:spMkLst>
        </pc:spChg>
        <pc:spChg chg="add mod">
          <ac:chgData name="Expert_1" userId="d6fc9980-0717-4f8f-8ca2-d53868275908" providerId="ADAL" clId="{90C19B02-7125-42A5-9370-D43D9222CE08}" dt="2025-06-30T11:29:35.265" v="239"/>
          <ac:spMkLst>
            <pc:docMk/>
            <pc:sldMk cId="1726037990" sldId="378"/>
            <ac:spMk id="143" creationId="{00000000-0000-0000-0000-000000000000}"/>
          </ac:spMkLst>
        </pc:spChg>
        <pc:spChg chg="add mod">
          <ac:chgData name="Expert_1" userId="d6fc9980-0717-4f8f-8ca2-d53868275908" providerId="ADAL" clId="{90C19B02-7125-42A5-9370-D43D9222CE08}" dt="2025-06-30T11:29:35.265" v="239"/>
          <ac:spMkLst>
            <pc:docMk/>
            <pc:sldMk cId="1726037990" sldId="378"/>
            <ac:spMk id="144" creationId="{00000000-0000-0000-0000-000000000000}"/>
          </ac:spMkLst>
        </pc:spChg>
        <pc:spChg chg="add mod">
          <ac:chgData name="Expert_1" userId="d6fc9980-0717-4f8f-8ca2-d53868275908" providerId="ADAL" clId="{90C19B02-7125-42A5-9370-D43D9222CE08}" dt="2025-06-30T11:29:35.265" v="239"/>
          <ac:spMkLst>
            <pc:docMk/>
            <pc:sldMk cId="1726037990" sldId="378"/>
            <ac:spMk id="146" creationId="{00000000-0000-0000-0000-000000000000}"/>
          </ac:spMkLst>
        </pc:spChg>
        <pc:picChg chg="add mod">
          <ac:chgData name="Expert_1" userId="d6fc9980-0717-4f8f-8ca2-d53868275908" providerId="ADAL" clId="{90C19B02-7125-42A5-9370-D43D9222CE08}" dt="2025-06-30T11:29:35.265" v="239"/>
          <ac:picMkLst>
            <pc:docMk/>
            <pc:sldMk cId="1726037990" sldId="378"/>
            <ac:picMk id="145" creationId="{00000000-0000-0000-0000-000000000000}"/>
          </ac:picMkLst>
        </pc:picChg>
        <pc:picChg chg="add mod">
          <ac:chgData name="Expert_1" userId="d6fc9980-0717-4f8f-8ca2-d53868275908" providerId="ADAL" clId="{90C19B02-7125-42A5-9370-D43D9222CE08}" dt="2025-06-30T11:29:35.265" v="239"/>
          <ac:picMkLst>
            <pc:docMk/>
            <pc:sldMk cId="1726037990" sldId="378"/>
            <ac:picMk id="147" creationId="{00000000-0000-0000-0000-000000000000}"/>
          </ac:picMkLst>
        </pc:picChg>
      </pc:sldChg>
      <pc:sldMasterChg chg="delSldLayout">
        <pc:chgData name="Expert_1" userId="d6fc9980-0717-4f8f-8ca2-d53868275908" providerId="ADAL" clId="{90C19B02-7125-42A5-9370-D43D9222CE08}" dt="2025-06-30T11:29:47.117" v="240" actId="47"/>
        <pc:sldMasterMkLst>
          <pc:docMk/>
          <pc:sldMasterMk cId="0" sldId="2147483648"/>
        </pc:sldMasterMkLst>
        <pc:sldLayoutChg chg="del">
          <pc:chgData name="Expert_1" userId="d6fc9980-0717-4f8f-8ca2-d53868275908" providerId="ADAL" clId="{90C19B02-7125-42A5-9370-D43D9222CE08}" dt="2025-06-30T11:29:47.117" v="240" actId="47"/>
          <pc:sldLayoutMkLst>
            <pc:docMk/>
            <pc:sldMasterMk cId="0" sldId="2147483648"/>
            <pc:sldLayoutMk cId="3255778571"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1E1E1E"/>
                </a:solidFill>
                <a:effectLst/>
                <a:highlight>
                  <a:srgbClr val="FFFFFF"/>
                </a:highlight>
                <a:latin typeface="Raleway" pitchFamily="2" charset="0"/>
              </a:rPr>
              <a:t>Bike Lane</a:t>
            </a:r>
          </a:p>
          <a:p>
            <a:pPr marL="0" lvl="0" indent="0" algn="l" rtl="0">
              <a:spcBef>
                <a:spcPts val="0"/>
              </a:spcBef>
              <a:spcAft>
                <a:spcPts val="0"/>
              </a:spcAft>
              <a:buNone/>
            </a:pPr>
            <a:endParaRPr lang="en-US" b="1" i="0" dirty="0">
              <a:solidFill>
                <a:srgbClr val="1E1E1E"/>
              </a:solidFill>
              <a:effectLst/>
              <a:highlight>
                <a:srgbClr val="FFFFFF"/>
              </a:highlight>
              <a:latin typeface="Raleway" pitchFamily="2" charset="0"/>
            </a:endParaRPr>
          </a:p>
          <a:p>
            <a:pPr marL="0" lvl="0" indent="0" algn="l" rtl="0">
              <a:spcBef>
                <a:spcPts val="0"/>
              </a:spcBef>
              <a:spcAft>
                <a:spcPts val="0"/>
              </a:spcAft>
              <a:buNone/>
            </a:pPr>
            <a:r>
              <a:rPr lang="hr-HR" b="1" i="0" dirty="0">
                <a:solidFill>
                  <a:srgbClr val="1E1E1E"/>
                </a:solidFill>
                <a:effectLst/>
                <a:highlight>
                  <a:srgbClr val="FFFFFF"/>
                </a:highlight>
                <a:latin typeface="Raleway" pitchFamily="2" charset="0"/>
              </a:rPr>
              <a:t>Energetske zajednice </a:t>
            </a:r>
            <a:r>
              <a:rPr lang="hr-HR" b="0" i="0" dirty="0">
                <a:solidFill>
                  <a:srgbClr val="1E1E1E"/>
                </a:solidFill>
                <a:effectLst/>
                <a:highlight>
                  <a:srgbClr val="FFFFFF"/>
                </a:highlight>
                <a:latin typeface="Raleway" pitchFamily="2" charset="0"/>
              </a:rPr>
              <a:t>omogućuju građanima, poduzetnicima i javnom sektoru ulaganje u projekte obnovljivih izvora energije i preuzimanje aktivne uloge na tržištu energije. One predstavljaju alternativu komercijalnim energetskim tvrtkama i karakterizira ih otvoreno i dobrovoljno sudjelovanje (članstvo), izravno vlasništvo građana, suradnja s lokalnim malim i srednjim poduzećima te s jedinicama lokalne samouprave i demokratsko upravljanje.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REScoops</a:t>
            </a:r>
            <a:r>
              <a:rPr lang="en-US" dirty="0"/>
              <a:t> encompass citizen and renewable energy communities, often </a:t>
            </a:r>
            <a:r>
              <a:rPr lang="en-US" dirty="0" err="1"/>
              <a:t>organised</a:t>
            </a:r>
            <a:r>
              <a:rPr lang="en-US" dirty="0"/>
              <a:t> as cooperatives within the social economy. They invest in producing, sharing, supplying and distributing electricity, heating and cooling from renewable energy sources. Additionally, they assist their members in participating in energy efficiency, citizen-led renovations, alleviating energy poverty, promoting flexibility, and embracing shared e-mobility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Energy communities represent an alternative to commercial energy companies and are </a:t>
            </a:r>
            <a:r>
              <a:rPr lang="en-US" dirty="0" err="1"/>
              <a:t>characterised</a:t>
            </a:r>
            <a:r>
              <a:rPr lang="en-US" dirty="0"/>
              <a:t> by open and voluntary participation, direct ownership by citizens, collaboration with local small and medium enterprises (SMEs) and local authorities, democratic control, and a commitment to providing community (socio-economic, environmental) benefits rather than pursuing profit. </a:t>
            </a:r>
            <a:endParaRPr dirty="0"/>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85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9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Calibri"/>
                <a:ea typeface="Calibri"/>
                <a:cs typeface="Calibri"/>
                <a:sym typeface="Calibri"/>
              </a:rPr>
              <a:t>Često</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pitanje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Može</a:t>
            </a:r>
            <a:r>
              <a:rPr lang="en-US" sz="1200" b="0" i="0" u="none" strike="noStrike" cap="none" dirty="0">
                <a:solidFill>
                  <a:schemeClr val="dk1"/>
                </a:solidFill>
                <a:effectLst/>
                <a:latin typeface="Calibri"/>
                <a:ea typeface="Calibri"/>
                <a:cs typeface="Calibri"/>
                <a:sym typeface="Calibri"/>
              </a:rPr>
              <a:t> li </a:t>
            </a:r>
            <a:r>
              <a:rPr lang="en-US" sz="1200" b="0" i="0" u="none" strike="noStrike" cap="none" dirty="0" err="1">
                <a:solidFill>
                  <a:schemeClr val="dk1"/>
                </a:solidFill>
                <a:effectLst/>
                <a:latin typeface="Calibri"/>
                <a:ea typeface="Calibri"/>
                <a:cs typeface="Calibri"/>
                <a:sym typeface="Calibri"/>
              </a:rPr>
              <a:t>prosječan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građanin</a:t>
            </a:r>
            <a:r>
              <a:rPr lang="en-US" sz="1200" b="0" i="0" u="none" strike="noStrike" cap="none" dirty="0">
                <a:solidFill>
                  <a:schemeClr val="dk1"/>
                </a:solidFill>
                <a:effectLst/>
                <a:latin typeface="Calibri"/>
                <a:ea typeface="Calibri"/>
                <a:cs typeface="Calibri"/>
                <a:sym typeface="Calibri"/>
              </a:rPr>
              <a:t> </a:t>
            </a:r>
            <a:r>
              <a:rPr lang="hr-HR" sz="1200" b="0" i="0" u="none" strike="noStrike" cap="none" dirty="0">
                <a:solidFill>
                  <a:schemeClr val="dk1"/>
                </a:solidFill>
                <a:effectLst/>
                <a:latin typeface="Calibri"/>
                <a:ea typeface="Calibri"/>
                <a:cs typeface="Calibri"/>
                <a:sym typeface="Calibri"/>
              </a:rPr>
              <a:t>u Hrvatskoj </a:t>
            </a:r>
            <a:r>
              <a:rPr lang="en-US" sz="1200" b="0" i="0" u="none" strike="noStrike" cap="none" dirty="0" err="1">
                <a:solidFill>
                  <a:schemeClr val="dk1"/>
                </a:solidFill>
                <a:effectLst/>
                <a:latin typeface="Calibri"/>
                <a:ea typeface="Calibri"/>
                <a:cs typeface="Calibri"/>
                <a:sym typeface="Calibri"/>
              </a:rPr>
              <a:t>sudjelovati</a:t>
            </a:r>
            <a:r>
              <a:rPr lang="en-US" sz="1200" b="0" i="0" u="none" strike="noStrike" cap="none" dirty="0">
                <a:solidFill>
                  <a:schemeClr val="dk1"/>
                </a:solidFill>
                <a:effectLst/>
                <a:latin typeface="Calibri"/>
                <a:ea typeface="Calibri"/>
                <a:cs typeface="Calibri"/>
                <a:sym typeface="Calibri"/>
              </a:rPr>
              <a:t> u </a:t>
            </a:r>
            <a:r>
              <a:rPr lang="en-US" sz="1200" b="0" i="0" u="none" strike="noStrike" cap="none" dirty="0" err="1">
                <a:solidFill>
                  <a:schemeClr val="dk1"/>
                </a:solidFill>
                <a:effectLst/>
                <a:latin typeface="Calibri"/>
                <a:ea typeface="Calibri"/>
                <a:cs typeface="Calibri"/>
                <a:sym typeface="Calibri"/>
              </a:rPr>
              <a:t>energetskoj</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tranziciji</a:t>
            </a:r>
            <a:r>
              <a:rPr lang="en-US" sz="1200" b="0" i="0" u="none" strike="noStrike" cap="none" dirty="0">
                <a:solidFill>
                  <a:schemeClr val="dk1"/>
                </a:solidFill>
                <a:effectLst/>
                <a:latin typeface="Calibri"/>
                <a:ea typeface="Calibri"/>
                <a:cs typeface="Calibri"/>
                <a:sym typeface="Calibri"/>
              </a:rPr>
              <a:t>?“ </a:t>
            </a:r>
            <a:endParaRPr lang="hr-HR"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Calibri"/>
                <a:ea typeface="Calibri"/>
                <a:cs typeface="Calibri"/>
                <a:sym typeface="Calibri"/>
              </a:rPr>
              <a:t>Odgovor</a:t>
            </a:r>
            <a:r>
              <a:rPr lang="en-US" sz="1200" b="0" i="0" u="none" strike="noStrike" cap="none" dirty="0">
                <a:solidFill>
                  <a:schemeClr val="dk1"/>
                </a:solidFill>
                <a:effectLst/>
                <a:latin typeface="Calibri"/>
                <a:ea typeface="Calibri"/>
                <a:cs typeface="Calibri"/>
                <a:sym typeface="Calibri"/>
              </a:rPr>
              <a:t>: DA.</a:t>
            </a:r>
          </a:p>
          <a:p>
            <a:pPr marL="0" lvl="0" indent="0" algn="l" rtl="0">
              <a:lnSpc>
                <a:spcPct val="100000"/>
              </a:lnSpc>
              <a:spcBef>
                <a:spcPts val="0"/>
              </a:spcBef>
              <a:spcAft>
                <a:spcPts val="0"/>
              </a:spcAft>
              <a:buSzPts val="1400"/>
              <a:buNone/>
            </a:pPr>
            <a:endParaRPr dirty="0"/>
          </a:p>
        </p:txBody>
      </p:sp>
      <p:sp>
        <p:nvSpPr>
          <p:cNvPr id="265" name="Google Shape;265;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200" b="1" i="0" u="none" strike="noStrike" cap="none" dirty="0" err="1">
                <a:solidFill>
                  <a:schemeClr val="dk1"/>
                </a:solidFill>
                <a:effectLst/>
                <a:latin typeface="Calibri"/>
                <a:ea typeface="Calibri"/>
                <a:cs typeface="Calibri"/>
                <a:sym typeface="Calibri"/>
              </a:rPr>
              <a:t>Pozitivni</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rezultati</a:t>
            </a:r>
            <a:r>
              <a:rPr lang="en-US" sz="1200" b="1"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err="1">
                <a:solidFill>
                  <a:schemeClr val="dk1"/>
                </a:solidFill>
                <a:effectLst/>
                <a:latin typeface="Calibri"/>
                <a:ea typeface="Calibri"/>
                <a:cs typeface="Calibri"/>
                <a:sym typeface="Calibri"/>
              </a:rPr>
              <a:t>Proizvodnja</a:t>
            </a:r>
            <a:r>
              <a:rPr lang="en-US" sz="1200" b="0" i="0" u="none" strike="noStrike" cap="none" dirty="0">
                <a:solidFill>
                  <a:schemeClr val="dk1"/>
                </a:solidFill>
                <a:effectLst/>
                <a:latin typeface="Calibri"/>
                <a:ea typeface="Calibri"/>
                <a:cs typeface="Calibri"/>
                <a:sym typeface="Calibri"/>
              </a:rPr>
              <a:t>: ~240 MWh/</a:t>
            </a:r>
            <a:r>
              <a:rPr lang="en-US" sz="1200" b="0" i="0" u="none" strike="noStrike" cap="none" dirty="0" err="1">
                <a:solidFill>
                  <a:schemeClr val="dk1"/>
                </a:solidFill>
                <a:effectLst/>
                <a:latin typeface="Calibri"/>
                <a:ea typeface="Calibri"/>
                <a:cs typeface="Calibri"/>
                <a:sym typeface="Calibri"/>
              </a:rPr>
              <a:t>godišnje</a:t>
            </a:r>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err="1">
                <a:solidFill>
                  <a:schemeClr val="dk1"/>
                </a:solidFill>
                <a:effectLst/>
                <a:latin typeface="Calibri"/>
                <a:ea typeface="Calibri"/>
                <a:cs typeface="Calibri"/>
                <a:sym typeface="Calibri"/>
              </a:rPr>
              <a:t>Pokrivanje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potreba</a:t>
            </a:r>
            <a:r>
              <a:rPr lang="en-US" sz="1200" b="0" i="0" u="none" strike="noStrike" cap="none" dirty="0">
                <a:solidFill>
                  <a:schemeClr val="dk1"/>
                </a:solidFill>
                <a:effectLst/>
                <a:latin typeface="Calibri"/>
                <a:ea typeface="Calibri"/>
                <a:cs typeface="Calibri"/>
                <a:sym typeface="Calibri"/>
              </a:rPr>
              <a:t> za 80-ak </a:t>
            </a:r>
            <a:r>
              <a:rPr lang="en-US" sz="1200" b="0" i="0" u="none" strike="noStrike" cap="none" dirty="0" err="1">
                <a:solidFill>
                  <a:schemeClr val="dk1"/>
                </a:solidFill>
                <a:effectLst/>
                <a:latin typeface="Calibri"/>
                <a:ea typeface="Calibri"/>
                <a:cs typeface="Calibri"/>
                <a:sym typeface="Calibri"/>
              </a:rPr>
              <a:t>kućanstava</a:t>
            </a:r>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err="1">
                <a:solidFill>
                  <a:schemeClr val="dk1"/>
                </a:solidFill>
                <a:effectLst/>
                <a:latin typeface="Calibri"/>
                <a:ea typeface="Calibri"/>
                <a:cs typeface="Calibri"/>
                <a:sym typeface="Calibri"/>
              </a:rPr>
              <a:t>Povrat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investicije</a:t>
            </a:r>
            <a:r>
              <a:rPr lang="en-US" sz="1200" b="0" i="0" u="none" strike="noStrike" cap="none" dirty="0">
                <a:solidFill>
                  <a:schemeClr val="dk1"/>
                </a:solidFill>
                <a:effectLst/>
                <a:latin typeface="Calibri"/>
                <a:ea typeface="Calibri"/>
                <a:cs typeface="Calibri"/>
                <a:sym typeface="Calibri"/>
              </a:rPr>
              <a:t>: 7-9 </a:t>
            </a:r>
            <a:r>
              <a:rPr lang="en-US" sz="1200" b="0" i="0" u="none" strike="noStrike" cap="none" dirty="0" err="1">
                <a:solidFill>
                  <a:schemeClr val="dk1"/>
                </a:solidFill>
                <a:effectLst/>
                <a:latin typeface="Calibri"/>
                <a:ea typeface="Calibri"/>
                <a:cs typeface="Calibri"/>
                <a:sym typeface="Calibri"/>
              </a:rPr>
              <a:t>godina</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63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670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65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63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20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81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hr-H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a:spLocks noGrp="1" noRot="1" noChangeAspect="1"/>
          </p:cNvSpPr>
          <p:nvPr>
            <p:ph type="sldImg" idx="2"/>
          </p:nvPr>
        </p:nvSpPr>
        <p:spPr>
          <a:xfrm>
            <a:off x="217488" y="812800"/>
            <a:ext cx="7121525"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6:notes"/>
          <p:cNvSpPr txBox="1">
            <a:spLocks noGrp="1"/>
          </p:cNvSpPr>
          <p:nvPr>
            <p:ph type="body" idx="1"/>
          </p:nvPr>
        </p:nvSpPr>
        <p:spPr>
          <a:xfrm>
            <a:off x="756000" y="5078520"/>
            <a:ext cx="6044400" cy="480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31" name="Google Shape;231;p6:notes"/>
          <p:cNvSpPr txBox="1">
            <a:spLocks noGrp="1"/>
          </p:cNvSpPr>
          <p:nvPr>
            <p:ph type="sldNum" idx="12"/>
          </p:nvPr>
        </p:nvSpPr>
        <p:spPr>
          <a:xfrm>
            <a:off x="4278960" y="10157400"/>
            <a:ext cx="3277440" cy="531000"/>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23</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3" name="Google Shape;223;p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9" name="Google Shape;209;p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6" name="Google Shape;216;p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8" name="Google Shape;238;p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6" name="Google Shape;256;p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0" name="Google Shape;280;p9: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a:spLocks noGrp="1" noRot="1" noChangeAspect="1"/>
          </p:cNvSpPr>
          <p:nvPr>
            <p:ph type="sldImg" idx="2"/>
          </p:nvPr>
        </p:nvSpPr>
        <p:spPr>
          <a:xfrm>
            <a:off x="217488" y="812800"/>
            <a:ext cx="7121525"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10:notes"/>
          <p:cNvSpPr txBox="1">
            <a:spLocks noGrp="1"/>
          </p:cNvSpPr>
          <p:nvPr>
            <p:ph type="body" idx="1"/>
          </p:nvPr>
        </p:nvSpPr>
        <p:spPr>
          <a:xfrm>
            <a:off x="756000" y="5078520"/>
            <a:ext cx="6044040" cy="480744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chemeClr val="dk1"/>
              </a:buClr>
              <a:buSzPts val="1800"/>
              <a:buFont typeface="Arial"/>
              <a:buNone/>
            </a:pPr>
            <a:br>
              <a:rPr lang="de-DE" sz="1800"/>
            </a:br>
            <a:endParaRPr sz="1800" b="0" strike="noStrike">
              <a:solidFill>
                <a:srgbClr val="000000"/>
              </a:solidFill>
              <a:latin typeface="Calibri"/>
              <a:ea typeface="Calibri"/>
              <a:cs typeface="Calibri"/>
              <a:sym typeface="Calibri"/>
            </a:endParaRPr>
          </a:p>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Calibri"/>
              <a:ea typeface="Calibri"/>
              <a:cs typeface="Calibri"/>
              <a:sym typeface="Calibri"/>
            </a:endParaRPr>
          </a:p>
        </p:txBody>
      </p:sp>
      <p:sp>
        <p:nvSpPr>
          <p:cNvPr id="299" name="Google Shape;299;p10:notes"/>
          <p:cNvSpPr txBox="1">
            <a:spLocks noGrp="1"/>
          </p:cNvSpPr>
          <p:nvPr>
            <p:ph type="sldNum" idx="12"/>
          </p:nvPr>
        </p:nvSpPr>
        <p:spPr>
          <a:xfrm>
            <a:off x="4278960" y="10157400"/>
            <a:ext cx="3277080" cy="5306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de-DE" sz="1400" b="0" i="0" u="none" strike="noStrike" cap="none">
                <a:solidFill>
                  <a:srgbClr val="000000"/>
                </a:solidFill>
                <a:latin typeface="Times New Roman"/>
                <a:ea typeface="Times New Roman"/>
                <a:cs typeface="Times New Roman"/>
                <a:sym typeface="Times New Roman"/>
              </a:rPr>
              <a:t>30</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e9e9516e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ce9e9516e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r-HR" sz="1200" b="0" i="0" u="none" strike="noStrike" cap="none" smtClean="0">
                <a:solidFill>
                  <a:schemeClr val="dk1"/>
                </a:solidFill>
                <a:latin typeface="Calibri"/>
                <a:ea typeface="Calibri"/>
                <a:cs typeface="Calibri"/>
                <a:sym typeface="Calibri"/>
              </a:rPr>
              <a:t>32</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798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3aaf3882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353aaf38823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353aaf38823_0_1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hr-H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e9e9516e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ce9e9516e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4" name="Google Shape;2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200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178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7" name="Google Shape;21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2311941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11" name="Google Shape;211;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hr-HR"/>
              <a:t>39</a:t>
            </a:fld>
            <a:endParaRPr/>
          </a:p>
        </p:txBody>
      </p:sp>
    </p:spTree>
    <p:extLst>
      <p:ext uri="{BB962C8B-B14F-4D97-AF65-F5344CB8AC3E}">
        <p14:creationId xmlns:p14="http://schemas.microsoft.com/office/powerpoint/2010/main" val="2199680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Hvala</a:t>
            </a:r>
            <a:endParaRPr lang="en-US" dirty="0"/>
          </a:p>
          <a:p>
            <a:pPr marL="0" lvl="0" indent="0" algn="l" rtl="0">
              <a:spcBef>
                <a:spcPts val="0"/>
              </a:spcBef>
              <a:spcAft>
                <a:spcPts val="0"/>
              </a:spcAft>
              <a:buNone/>
            </a:pPr>
            <a:r>
              <a:rPr lang="en-US" dirty="0" err="1"/>
              <a:t>Poziv</a:t>
            </a:r>
            <a:r>
              <a:rPr lang="en-US" dirty="0"/>
              <a:t> </a:t>
            </a:r>
            <a:r>
              <a:rPr lang="en-US" dirty="0" err="1"/>
              <a:t>institucijama</a:t>
            </a:r>
            <a:r>
              <a:rPr lang="en-US" dirty="0"/>
              <a:t> da </a:t>
            </a:r>
            <a:r>
              <a:rPr lang="en-US" dirty="0" err="1"/>
              <a:t>zajednički</a:t>
            </a:r>
            <a:r>
              <a:rPr lang="en-US" dirty="0"/>
              <a:t> </a:t>
            </a:r>
            <a:r>
              <a:rPr lang="en-US" dirty="0" err="1"/>
              <a:t>radimo</a:t>
            </a:r>
            <a:r>
              <a:rPr lang="en-US" dirty="0"/>
              <a:t> </a:t>
            </a:r>
            <a:r>
              <a:rPr lang="en-US" dirty="0" err="1"/>
              <a:t>na</a:t>
            </a:r>
            <a:r>
              <a:rPr lang="en-US" dirty="0"/>
              <a:t> </a:t>
            </a:r>
            <a:r>
              <a:rPr lang="en-US" dirty="0" err="1"/>
              <a:t>uspostavi</a:t>
            </a:r>
            <a:r>
              <a:rPr lang="en-US" dirty="0"/>
              <a:t> </a:t>
            </a:r>
            <a:r>
              <a:rPr lang="en-US" dirty="0" err="1"/>
              <a:t>povoljnog</a:t>
            </a:r>
            <a:r>
              <a:rPr lang="en-US" dirty="0"/>
              <a:t> </a:t>
            </a:r>
            <a:r>
              <a:rPr lang="en-US" dirty="0" err="1"/>
              <a:t>i</a:t>
            </a:r>
            <a:r>
              <a:rPr lang="en-US" dirty="0"/>
              <a:t> </a:t>
            </a:r>
            <a:r>
              <a:rPr lang="en-US" dirty="0" err="1"/>
              <a:t>poticajnog</a:t>
            </a:r>
            <a:r>
              <a:rPr lang="en-US" dirty="0"/>
              <a:t> </a:t>
            </a:r>
            <a:r>
              <a:rPr lang="en-US" dirty="0" err="1"/>
              <a:t>okruženja</a:t>
            </a:r>
            <a:endParaRPr lang="en-US" dirty="0"/>
          </a:p>
          <a:p>
            <a:pPr marL="0" lvl="0" indent="0" algn="l" rtl="0">
              <a:spcBef>
                <a:spcPts val="0"/>
              </a:spcBef>
              <a:spcAft>
                <a:spcPts val="0"/>
              </a:spcAft>
              <a:buNone/>
            </a:pPr>
            <a:r>
              <a:rPr lang="en-US" dirty="0" err="1"/>
              <a:t>Vjerujem</a:t>
            </a:r>
            <a:r>
              <a:rPr lang="en-US" dirty="0"/>
              <a:t> da </a:t>
            </a:r>
            <a:r>
              <a:rPr lang="en-US" dirty="0" err="1"/>
              <a:t>će</a:t>
            </a:r>
            <a:r>
              <a:rPr lang="en-US" dirty="0"/>
              <a:t> se </a:t>
            </a:r>
            <a:r>
              <a:rPr lang="en-US" dirty="0" err="1"/>
              <a:t>pronaći</a:t>
            </a:r>
            <a:r>
              <a:rPr lang="en-US" dirty="0"/>
              <a:t> </a:t>
            </a:r>
            <a:r>
              <a:rPr lang="en-US" dirty="0" err="1"/>
              <a:t>volja</a:t>
            </a:r>
            <a:r>
              <a:rPr lang="en-US" dirty="0"/>
              <a:t> da </a:t>
            </a:r>
            <a:r>
              <a:rPr lang="en-US" dirty="0" err="1"/>
              <a:t>uredi</a:t>
            </a:r>
            <a:r>
              <a:rPr lang="en-US" dirty="0"/>
              <a:t> </a:t>
            </a:r>
            <a:r>
              <a:rPr lang="en-US" dirty="0" err="1"/>
              <a:t>sustav</a:t>
            </a:r>
            <a:r>
              <a:rPr lang="en-US" dirty="0"/>
              <a:t> koji </a:t>
            </a:r>
            <a:r>
              <a:rPr lang="en-US" dirty="0" err="1"/>
              <a:t>će</a:t>
            </a:r>
            <a:r>
              <a:rPr lang="en-US" dirty="0"/>
              <a:t> </a:t>
            </a:r>
            <a:r>
              <a:rPr lang="en-US" dirty="0" err="1"/>
              <a:t>omogućiti</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71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3aaf388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353aaf3882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53aaf3882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hr-H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4cd9792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354cd9792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354cd97928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hr-H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3aaf3882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53aaf3882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353aaf38823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hr-H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3aaf3882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353aaf3882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353aaf38823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hr-H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4cd97928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354cd97928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354cd97928d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hr-H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27295" lvl="0" indent="-285750" algn="l" rtl="0">
              <a:lnSpc>
                <a:spcPct val="120000"/>
              </a:lnSpc>
              <a:spcBef>
                <a:spcPts val="0"/>
              </a:spcBef>
              <a:spcAft>
                <a:spcPts val="0"/>
              </a:spcAft>
              <a:buSzPts val="1427"/>
              <a:buFont typeface="Arial"/>
              <a:buChar char="•"/>
            </a:pPr>
            <a:r>
              <a:rPr lang="hr-HR" dirty="0">
                <a:solidFill>
                  <a:schemeClr val="dk1"/>
                </a:solidFill>
                <a:latin typeface="Montserrat"/>
                <a:ea typeface="Montserrat"/>
                <a:cs typeface="Montserrat"/>
                <a:sym typeface="Montserrat"/>
              </a:rPr>
              <a:t>Osiguravaju lokalno proizvedenu obnovljivu energiju</a:t>
            </a:r>
          </a:p>
          <a:p>
            <a:pPr marL="327295" lvl="0" indent="-285750" algn="l" rtl="0">
              <a:lnSpc>
                <a:spcPct val="120000"/>
              </a:lnSpc>
              <a:spcBef>
                <a:spcPts val="0"/>
              </a:spcBef>
              <a:spcAft>
                <a:spcPts val="0"/>
              </a:spcAft>
              <a:buSzPts val="1427"/>
              <a:buFont typeface="Arial"/>
              <a:buChar char="•"/>
            </a:pPr>
            <a:r>
              <a:rPr lang="hr-HR" dirty="0">
                <a:solidFill>
                  <a:schemeClr val="dk1"/>
                </a:solidFill>
                <a:latin typeface="Montserrat"/>
                <a:ea typeface="Montserrat"/>
                <a:cs typeface="Montserrat"/>
                <a:sym typeface="Montserrat"/>
              </a:rPr>
              <a:t>Angažiraju lokalno dostupne resurse (kapital)</a:t>
            </a:r>
            <a:endParaRPr lang="hr-HR" dirty="0"/>
          </a:p>
          <a:p>
            <a:pPr marL="327295" lvl="0" indent="-285750" algn="l" rtl="0">
              <a:lnSpc>
                <a:spcPct val="120000"/>
              </a:lnSpc>
              <a:spcBef>
                <a:spcPts val="0"/>
              </a:spcBef>
              <a:spcAft>
                <a:spcPts val="0"/>
              </a:spcAft>
              <a:buSzPts val="1427"/>
              <a:buFont typeface="Arial"/>
              <a:buChar char="•"/>
            </a:pPr>
            <a:r>
              <a:rPr lang="hr-HR" dirty="0">
                <a:solidFill>
                  <a:schemeClr val="dk1"/>
                </a:solidFill>
                <a:latin typeface="Montserrat"/>
                <a:ea typeface="Montserrat"/>
                <a:cs typeface="Montserrat"/>
                <a:sym typeface="Montserrat"/>
              </a:rPr>
              <a:t>Jačaju lokalno gospodarstvo </a:t>
            </a:r>
            <a:endParaRPr lang="hr-HR" dirty="0"/>
          </a:p>
          <a:p>
            <a:pPr marL="327295" lvl="0" indent="-285750" algn="l" rtl="0">
              <a:lnSpc>
                <a:spcPct val="120000"/>
              </a:lnSpc>
              <a:spcBef>
                <a:spcPts val="0"/>
              </a:spcBef>
              <a:spcAft>
                <a:spcPts val="0"/>
              </a:spcAft>
              <a:buSzPts val="1427"/>
              <a:buFont typeface="Arial"/>
              <a:buChar char="•"/>
            </a:pPr>
            <a:r>
              <a:rPr lang="hr-HR" dirty="0">
                <a:solidFill>
                  <a:schemeClr val="dk1"/>
                </a:solidFill>
                <a:latin typeface="Montserrat"/>
                <a:ea typeface="Montserrat"/>
                <a:cs typeface="Montserrat"/>
                <a:sym typeface="Montserrat"/>
              </a:rPr>
              <a:t>Pridonose čišćem okolišu</a:t>
            </a:r>
          </a:p>
          <a:p>
            <a:pPr marL="327295" lvl="0" indent="-285750" algn="l" rtl="0">
              <a:lnSpc>
                <a:spcPct val="120000"/>
              </a:lnSpc>
              <a:spcBef>
                <a:spcPts val="0"/>
              </a:spcBef>
              <a:spcAft>
                <a:spcPts val="0"/>
              </a:spcAft>
              <a:buSzPts val="1427"/>
              <a:buFont typeface="Arial"/>
              <a:buChar char="•"/>
            </a:pPr>
            <a:r>
              <a:rPr lang="hr-HR" dirty="0">
                <a:solidFill>
                  <a:schemeClr val="dk1"/>
                </a:solidFill>
                <a:latin typeface="Montserrat"/>
                <a:ea typeface="Montserrat"/>
                <a:cs typeface="Montserrat"/>
                <a:sym typeface="Montserrat"/>
              </a:rPr>
              <a:t>Smanjuju energetsko siromaštvo</a:t>
            </a:r>
          </a:p>
          <a:p>
            <a:pPr marL="327295" lvl="0" indent="-285750" algn="l" rtl="0">
              <a:lnSpc>
                <a:spcPct val="120000"/>
              </a:lnSpc>
              <a:spcBef>
                <a:spcPts val="0"/>
              </a:spcBef>
              <a:spcAft>
                <a:spcPts val="0"/>
              </a:spcAft>
              <a:buSzPts val="1427"/>
              <a:buFont typeface="Arial"/>
              <a:buChar char="•"/>
            </a:pPr>
            <a:r>
              <a:rPr lang="hr-HR" dirty="0">
                <a:solidFill>
                  <a:schemeClr val="dk1"/>
                </a:solidFill>
                <a:latin typeface="Montserrat"/>
                <a:ea typeface="Montserrat"/>
                <a:cs typeface="Montserrat"/>
                <a:sym typeface="Montserrat"/>
              </a:rPr>
              <a:t>Povećavaju lokalnu koheziju</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211" name="Google Shape;211;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hr-H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aslovnica B">
  <p:cSld name="Naslovnica B">
    <p:spTree>
      <p:nvGrpSpPr>
        <p:cNvPr id="1" name="Shape 18"/>
        <p:cNvGrpSpPr/>
        <p:nvPr/>
      </p:nvGrpSpPr>
      <p:grpSpPr>
        <a:xfrm>
          <a:off x="0" y="0"/>
          <a:ext cx="0" cy="0"/>
          <a:chOff x="0" y="0"/>
          <a:chExt cx="0" cy="0"/>
        </a:xfrm>
      </p:grpSpPr>
      <p:sp>
        <p:nvSpPr>
          <p:cNvPr id="19" name="Google Shape;19;p7"/>
          <p:cNvSpPr/>
          <p:nvPr/>
        </p:nvSpPr>
        <p:spPr>
          <a:xfrm>
            <a:off x="0" y="2914650"/>
            <a:ext cx="9144000" cy="57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 name="Google Shape;20;p7"/>
          <p:cNvSpPr txBox="1">
            <a:spLocks noGrp="1"/>
          </p:cNvSpPr>
          <p:nvPr>
            <p:ph type="ctrTitle"/>
          </p:nvPr>
        </p:nvSpPr>
        <p:spPr>
          <a:xfrm>
            <a:off x="447675" y="3257550"/>
            <a:ext cx="5572200" cy="57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2400"/>
              <a:buFont typeface="Arial"/>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subTitle" idx="1"/>
          </p:nvPr>
        </p:nvSpPr>
        <p:spPr>
          <a:xfrm>
            <a:off x="457200" y="3943351"/>
            <a:ext cx="5562600" cy="4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280"/>
              </a:spcBef>
              <a:spcAft>
                <a:spcPts val="0"/>
              </a:spcAft>
              <a:buSzPts val="1400"/>
              <a:buNone/>
              <a:defRPr sz="1400" b="0">
                <a:solidFill>
                  <a:schemeClr val="dk1"/>
                </a:solidFill>
              </a:defRPr>
            </a:lvl1pPr>
            <a:lvl2pPr lvl="1" algn="ctr">
              <a:lnSpc>
                <a:spcPct val="100000"/>
              </a:lnSpc>
              <a:spcBef>
                <a:spcPts val="1200"/>
              </a:spcBef>
              <a:spcAft>
                <a:spcPts val="0"/>
              </a:spcAft>
              <a:buClr>
                <a:srgbClr val="888888"/>
              </a:buClr>
              <a:buSzPts val="1800"/>
              <a:buNone/>
              <a:defRPr>
                <a:solidFill>
                  <a:srgbClr val="888888"/>
                </a:solidFill>
              </a:defRPr>
            </a:lvl2pPr>
            <a:lvl3pPr lvl="2" algn="ctr">
              <a:lnSpc>
                <a:spcPct val="100000"/>
              </a:lnSpc>
              <a:spcBef>
                <a:spcPts val="1200"/>
              </a:spcBef>
              <a:spcAft>
                <a:spcPts val="0"/>
              </a:spcAft>
              <a:buClr>
                <a:srgbClr val="888888"/>
              </a:buClr>
              <a:buSzPts val="1600"/>
              <a:buNone/>
              <a:defRPr>
                <a:solidFill>
                  <a:srgbClr val="888888"/>
                </a:solidFill>
              </a:defRPr>
            </a:lvl3pPr>
            <a:lvl4pPr lvl="3" algn="ctr">
              <a:lnSpc>
                <a:spcPct val="100000"/>
              </a:lnSpc>
              <a:spcBef>
                <a:spcPts val="1200"/>
              </a:spcBef>
              <a:spcAft>
                <a:spcPts val="0"/>
              </a:spcAft>
              <a:buClr>
                <a:srgbClr val="888888"/>
              </a:buClr>
              <a:buSzPts val="1600"/>
              <a:buNone/>
              <a:defRPr>
                <a:solidFill>
                  <a:srgbClr val="888888"/>
                </a:solidFill>
              </a:defRPr>
            </a:lvl4pPr>
            <a:lvl5pPr lvl="4" algn="ctr">
              <a:lnSpc>
                <a:spcPct val="100000"/>
              </a:lnSpc>
              <a:spcBef>
                <a:spcPts val="1200"/>
              </a:spcBef>
              <a:spcAft>
                <a:spcPts val="0"/>
              </a:spcAft>
              <a:buClr>
                <a:srgbClr val="888888"/>
              </a:buClr>
              <a:buSzPts val="1600"/>
              <a:buNone/>
              <a:defRPr>
                <a:solidFill>
                  <a:srgbClr val="888888"/>
                </a:solidFill>
              </a:defRPr>
            </a:lvl5pPr>
            <a:lvl6pPr lvl="5" algn="ctr">
              <a:lnSpc>
                <a:spcPct val="100000"/>
              </a:lnSpc>
              <a:spcBef>
                <a:spcPts val="12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2" name="Google Shape;22;p7" descr="E:\_ZEZ\02-2021\ZEZ standardi - logo, memo, mail\ZEZ logo varijacije\HR - ZEZ logo varijacije\ZEZlogo_hr_01.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553200" y="2971800"/>
            <a:ext cx="1797602" cy="1904281"/>
          </a:xfrm>
          <a:prstGeom prst="rect">
            <a:avLst/>
          </a:prstGeom>
          <a:noFill/>
          <a:ln>
            <a:noFill/>
          </a:ln>
        </p:spPr>
      </p:pic>
      <p:sp>
        <p:nvSpPr>
          <p:cNvPr id="23" name="Google Shape;23;p7"/>
          <p:cNvSpPr>
            <a:spLocks noGrp="1"/>
          </p:cNvSpPr>
          <p:nvPr>
            <p:ph type="pic" idx="2"/>
          </p:nvPr>
        </p:nvSpPr>
        <p:spPr>
          <a:xfrm>
            <a:off x="0" y="0"/>
            <a:ext cx="9144000" cy="2914800"/>
          </a:xfrm>
          <a:prstGeom prst="rect">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 text + fotka 3">
  <p:cSld name="Naslov i text + fotka 3">
    <p:spTree>
      <p:nvGrpSpPr>
        <p:cNvPr id="1" name="Shape 92"/>
        <p:cNvGrpSpPr/>
        <p:nvPr/>
      </p:nvGrpSpPr>
      <p:grpSpPr>
        <a:xfrm>
          <a:off x="0" y="0"/>
          <a:ext cx="0" cy="0"/>
          <a:chOff x="0" y="0"/>
          <a:chExt cx="0" cy="0"/>
        </a:xfrm>
      </p:grpSpPr>
      <p:sp>
        <p:nvSpPr>
          <p:cNvPr id="93" name="Google Shape;93;p12"/>
          <p:cNvSpPr/>
          <p:nvPr/>
        </p:nvSpPr>
        <p:spPr>
          <a:xfrm>
            <a:off x="0" y="0"/>
            <a:ext cx="3429000" cy="462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94" name="Google Shape;94;p12"/>
          <p:cNvSpPr txBox="1">
            <a:spLocks noGrp="1"/>
          </p:cNvSpPr>
          <p:nvPr>
            <p:ph type="title"/>
          </p:nvPr>
        </p:nvSpPr>
        <p:spPr>
          <a:xfrm>
            <a:off x="457201" y="1159669"/>
            <a:ext cx="2667000" cy="2412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3429000" y="0"/>
            <a:ext cx="5715000" cy="4629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600"/>
              <a:buNone/>
              <a:defRPr sz="1600"/>
            </a:lvl1pPr>
            <a:lvl2pPr marL="914400" lvl="1" indent="-406400" algn="l">
              <a:lnSpc>
                <a:spcPct val="100000"/>
              </a:lnSpc>
              <a:spcBef>
                <a:spcPts val="1200"/>
              </a:spcBef>
              <a:spcAft>
                <a:spcPts val="0"/>
              </a:spcAft>
              <a:buClr>
                <a:schemeClr val="dk1"/>
              </a:buClr>
              <a:buSzPts val="2800"/>
              <a:buAutoNum type="arabicPeriod"/>
              <a:defRPr sz="2800"/>
            </a:lvl2pPr>
            <a:lvl3pPr marL="1371600" lvl="2" indent="-381000" algn="l">
              <a:lnSpc>
                <a:spcPct val="100000"/>
              </a:lnSpc>
              <a:spcBef>
                <a:spcPts val="1200"/>
              </a:spcBef>
              <a:spcAft>
                <a:spcPts val="0"/>
              </a:spcAft>
              <a:buClr>
                <a:srgbClr val="7F7F7F"/>
              </a:buClr>
              <a:buSzPts val="2400"/>
              <a:buChar char="•"/>
              <a:defRPr sz="2400"/>
            </a:lvl3pPr>
            <a:lvl4pPr marL="1828800" lvl="3" indent="-355600" algn="l">
              <a:lnSpc>
                <a:spcPct val="100000"/>
              </a:lnSpc>
              <a:spcBef>
                <a:spcPts val="1200"/>
              </a:spcBef>
              <a:spcAft>
                <a:spcPts val="0"/>
              </a:spcAft>
              <a:buClr>
                <a:srgbClr val="7F7F7F"/>
              </a:buClr>
              <a:buSzPts val="2000"/>
              <a:buChar char="•"/>
              <a:defRPr sz="2000"/>
            </a:lvl4pPr>
            <a:lvl5pPr marL="2286000" lvl="4" indent="-355600" algn="l">
              <a:lnSpc>
                <a:spcPct val="100000"/>
              </a:lnSpc>
              <a:spcBef>
                <a:spcPts val="1200"/>
              </a:spcBef>
              <a:spcAft>
                <a:spcPts val="0"/>
              </a:spcAft>
              <a:buClr>
                <a:srgbClr val="7F7F7F"/>
              </a:buClr>
              <a:buSzPts val="2000"/>
              <a:buChar char="•"/>
              <a:defRPr sz="2000"/>
            </a:lvl5pPr>
            <a:lvl6pPr marL="2743200" lvl="5" indent="-355600" algn="l">
              <a:lnSpc>
                <a:spcPct val="100000"/>
              </a:lnSpc>
              <a:spcBef>
                <a:spcPts val="12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96" name="Google Shape;96;p12"/>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cxnSp>
        <p:nvCxnSpPr>
          <p:cNvPr id="99" name="Google Shape;99;p12"/>
          <p:cNvCxnSpPr/>
          <p:nvPr/>
        </p:nvCxnSpPr>
        <p:spPr>
          <a:xfrm>
            <a:off x="457200" y="1008536"/>
            <a:ext cx="609600" cy="0"/>
          </a:xfrm>
          <a:prstGeom prst="straightConnector1">
            <a:avLst/>
          </a:prstGeom>
          <a:noFill/>
          <a:ln w="12700" cap="rnd" cmpd="sng">
            <a:solidFill>
              <a:schemeClr val="dk2"/>
            </a:solidFill>
            <a:prstDash val="solid"/>
            <a:round/>
            <a:headEnd type="none" w="sm" len="sm"/>
            <a:tailEnd type="none" w="sm" len="sm"/>
          </a:ln>
        </p:spPr>
      </p:cxnSp>
      <p:sp>
        <p:nvSpPr>
          <p:cNvPr id="100" name="Google Shape;100;p12"/>
          <p:cNvSpPr txBox="1">
            <a:spLocks noGrp="1"/>
          </p:cNvSpPr>
          <p:nvPr>
            <p:ph type="body" idx="2"/>
          </p:nvPr>
        </p:nvSpPr>
        <p:spPr>
          <a:xfrm>
            <a:off x="457201" y="3571877"/>
            <a:ext cx="2667000" cy="885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80"/>
              </a:spcBef>
              <a:spcAft>
                <a:spcPts val="0"/>
              </a:spcAft>
              <a:buSzPts val="1400"/>
              <a:buNone/>
              <a:defRPr sz="1400" b="0">
                <a:solidFill>
                  <a:srgbClr val="7F7F7F"/>
                </a:solidFill>
              </a:defRPr>
            </a:lvl1pPr>
            <a:lvl2pPr marL="914400" lvl="1" indent="-228600" algn="l">
              <a:lnSpc>
                <a:spcPct val="100000"/>
              </a:lnSpc>
              <a:spcBef>
                <a:spcPts val="1200"/>
              </a:spcBef>
              <a:spcAft>
                <a:spcPts val="0"/>
              </a:spcAft>
              <a:buClr>
                <a:schemeClr val="dk1"/>
              </a:buClr>
              <a:buSzPts val="1200"/>
              <a:buNone/>
              <a:defRPr sz="1200"/>
            </a:lvl2pPr>
            <a:lvl3pPr marL="1371600" lvl="2" indent="-228600" algn="l">
              <a:lnSpc>
                <a:spcPct val="100000"/>
              </a:lnSpc>
              <a:spcBef>
                <a:spcPts val="1200"/>
              </a:spcBef>
              <a:spcAft>
                <a:spcPts val="0"/>
              </a:spcAft>
              <a:buClr>
                <a:srgbClr val="7F7F7F"/>
              </a:buClr>
              <a:buSzPts val="1000"/>
              <a:buNone/>
              <a:defRPr sz="1000"/>
            </a:lvl3pPr>
            <a:lvl4pPr marL="1828800" lvl="3" indent="-228600" algn="l">
              <a:lnSpc>
                <a:spcPct val="100000"/>
              </a:lnSpc>
              <a:spcBef>
                <a:spcPts val="1200"/>
              </a:spcBef>
              <a:spcAft>
                <a:spcPts val="0"/>
              </a:spcAft>
              <a:buClr>
                <a:srgbClr val="7F7F7F"/>
              </a:buClr>
              <a:buSzPts val="900"/>
              <a:buNone/>
              <a:defRPr sz="900"/>
            </a:lvl4pPr>
            <a:lvl5pPr marL="2286000" lvl="4" indent="-228600" algn="l">
              <a:lnSpc>
                <a:spcPct val="100000"/>
              </a:lnSpc>
              <a:spcBef>
                <a:spcPts val="1200"/>
              </a:spcBef>
              <a:spcAft>
                <a:spcPts val="0"/>
              </a:spcAft>
              <a:buClr>
                <a:srgbClr val="7F7F7F"/>
              </a:buClr>
              <a:buSzPts val="900"/>
              <a:buNone/>
              <a:defRPr sz="900"/>
            </a:lvl5pPr>
            <a:lvl6pPr marL="2743200" lvl="5" indent="-228600" algn="l">
              <a:lnSpc>
                <a:spcPct val="100000"/>
              </a:lnSpc>
              <a:spcBef>
                <a:spcPts val="120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slov i text + fotka 4">
  <p:cSld name="Naslov i text + fotka 4">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457201" y="1159669"/>
            <a:ext cx="2667000" cy="2412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457201" y="3571877"/>
            <a:ext cx="2667000" cy="885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80"/>
              </a:spcBef>
              <a:spcAft>
                <a:spcPts val="0"/>
              </a:spcAft>
              <a:buSzPts val="1400"/>
              <a:buNone/>
              <a:defRPr sz="1400" b="0">
                <a:solidFill>
                  <a:srgbClr val="7F7F7F"/>
                </a:solidFill>
              </a:defRPr>
            </a:lvl1pPr>
            <a:lvl2pPr marL="914400" lvl="1" indent="-228600" algn="l">
              <a:lnSpc>
                <a:spcPct val="100000"/>
              </a:lnSpc>
              <a:spcBef>
                <a:spcPts val="1200"/>
              </a:spcBef>
              <a:spcAft>
                <a:spcPts val="0"/>
              </a:spcAft>
              <a:buClr>
                <a:schemeClr val="dk1"/>
              </a:buClr>
              <a:buSzPts val="1200"/>
              <a:buNone/>
              <a:defRPr sz="1200"/>
            </a:lvl2pPr>
            <a:lvl3pPr marL="1371600" lvl="2" indent="-228600" algn="l">
              <a:lnSpc>
                <a:spcPct val="100000"/>
              </a:lnSpc>
              <a:spcBef>
                <a:spcPts val="1200"/>
              </a:spcBef>
              <a:spcAft>
                <a:spcPts val="0"/>
              </a:spcAft>
              <a:buClr>
                <a:srgbClr val="7F7F7F"/>
              </a:buClr>
              <a:buSzPts val="1000"/>
              <a:buNone/>
              <a:defRPr sz="1000"/>
            </a:lvl3pPr>
            <a:lvl4pPr marL="1828800" lvl="3" indent="-228600" algn="l">
              <a:lnSpc>
                <a:spcPct val="100000"/>
              </a:lnSpc>
              <a:spcBef>
                <a:spcPts val="1200"/>
              </a:spcBef>
              <a:spcAft>
                <a:spcPts val="0"/>
              </a:spcAft>
              <a:buClr>
                <a:srgbClr val="7F7F7F"/>
              </a:buClr>
              <a:buSzPts val="900"/>
              <a:buNone/>
              <a:defRPr sz="900"/>
            </a:lvl4pPr>
            <a:lvl5pPr marL="2286000" lvl="4" indent="-228600" algn="l">
              <a:lnSpc>
                <a:spcPct val="100000"/>
              </a:lnSpc>
              <a:spcBef>
                <a:spcPts val="1200"/>
              </a:spcBef>
              <a:spcAft>
                <a:spcPts val="0"/>
              </a:spcAft>
              <a:buClr>
                <a:srgbClr val="7F7F7F"/>
              </a:buClr>
              <a:buSzPts val="900"/>
              <a:buNone/>
              <a:defRPr sz="900"/>
            </a:lvl5pPr>
            <a:lvl6pPr marL="2743200" lvl="5" indent="-228600" algn="l">
              <a:lnSpc>
                <a:spcPct val="100000"/>
              </a:lnSpc>
              <a:spcBef>
                <a:spcPts val="120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4" name="Google Shape;104;p13"/>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3"/>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cxnSp>
        <p:nvCxnSpPr>
          <p:cNvPr id="107" name="Google Shape;107;p13"/>
          <p:cNvCxnSpPr/>
          <p:nvPr/>
        </p:nvCxnSpPr>
        <p:spPr>
          <a:xfrm>
            <a:off x="457200" y="1008536"/>
            <a:ext cx="609600" cy="0"/>
          </a:xfrm>
          <a:prstGeom prst="straightConnector1">
            <a:avLst/>
          </a:prstGeom>
          <a:noFill/>
          <a:ln w="12700" cap="rnd" cmpd="sng">
            <a:solidFill>
              <a:schemeClr val="dk2"/>
            </a:solidFill>
            <a:prstDash val="solid"/>
            <a:round/>
            <a:headEnd type="none" w="sm" len="sm"/>
            <a:tailEnd type="none" w="sm" len="sm"/>
          </a:ln>
        </p:spPr>
      </p:cxnSp>
      <p:sp>
        <p:nvSpPr>
          <p:cNvPr id="108" name="Google Shape;108;p13"/>
          <p:cNvSpPr>
            <a:spLocks noGrp="1"/>
          </p:cNvSpPr>
          <p:nvPr>
            <p:ph type="pic" idx="2"/>
          </p:nvPr>
        </p:nvSpPr>
        <p:spPr>
          <a:xfrm>
            <a:off x="3429000" y="0"/>
            <a:ext cx="5715000" cy="4628100"/>
          </a:xfrm>
          <a:prstGeom prst="rect">
            <a:avLst/>
          </a:pr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rizontalni content 1" type="objTx">
  <p:cSld name="OBJECT_WITH_CAPTION_TEXT">
    <p:spTree>
      <p:nvGrpSpPr>
        <p:cNvPr id="1" name="Shape 109"/>
        <p:cNvGrpSpPr/>
        <p:nvPr/>
      </p:nvGrpSpPr>
      <p:grpSpPr>
        <a:xfrm>
          <a:off x="0" y="0"/>
          <a:ext cx="0" cy="0"/>
          <a:chOff x="0" y="0"/>
          <a:chExt cx="0" cy="0"/>
        </a:xfrm>
      </p:grpSpPr>
      <p:sp>
        <p:nvSpPr>
          <p:cNvPr id="110" name="Google Shape;110;p14"/>
          <p:cNvSpPr/>
          <p:nvPr/>
        </p:nvSpPr>
        <p:spPr>
          <a:xfrm>
            <a:off x="0" y="2914651"/>
            <a:ext cx="9144000" cy="1712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1" name="Google Shape;111;p14"/>
          <p:cNvSpPr txBox="1">
            <a:spLocks noGrp="1"/>
          </p:cNvSpPr>
          <p:nvPr>
            <p:ph type="title"/>
          </p:nvPr>
        </p:nvSpPr>
        <p:spPr>
          <a:xfrm>
            <a:off x="457201" y="3257550"/>
            <a:ext cx="3962400" cy="108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4"/>
          <p:cNvSpPr txBox="1">
            <a:spLocks noGrp="1"/>
          </p:cNvSpPr>
          <p:nvPr>
            <p:ph type="body" idx="1"/>
          </p:nvPr>
        </p:nvSpPr>
        <p:spPr>
          <a:xfrm>
            <a:off x="6019800" y="3254188"/>
            <a:ext cx="2667000" cy="9348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SzPts val="1400"/>
              <a:buNone/>
              <a:defRPr sz="1400" b="0">
                <a:solidFill>
                  <a:srgbClr val="7F7F7F"/>
                </a:solidFill>
              </a:defRPr>
            </a:lvl1pPr>
            <a:lvl2pPr marL="914400" lvl="1" indent="-228600" algn="l">
              <a:lnSpc>
                <a:spcPct val="100000"/>
              </a:lnSpc>
              <a:spcBef>
                <a:spcPts val="1200"/>
              </a:spcBef>
              <a:spcAft>
                <a:spcPts val="0"/>
              </a:spcAft>
              <a:buClr>
                <a:schemeClr val="dk1"/>
              </a:buClr>
              <a:buSzPts val="1200"/>
              <a:buNone/>
              <a:defRPr sz="1200"/>
            </a:lvl2pPr>
            <a:lvl3pPr marL="1371600" lvl="2" indent="-228600" algn="l">
              <a:lnSpc>
                <a:spcPct val="100000"/>
              </a:lnSpc>
              <a:spcBef>
                <a:spcPts val="1200"/>
              </a:spcBef>
              <a:spcAft>
                <a:spcPts val="0"/>
              </a:spcAft>
              <a:buClr>
                <a:srgbClr val="7F7F7F"/>
              </a:buClr>
              <a:buSzPts val="1000"/>
              <a:buNone/>
              <a:defRPr sz="1000"/>
            </a:lvl3pPr>
            <a:lvl4pPr marL="1828800" lvl="3" indent="-228600" algn="l">
              <a:lnSpc>
                <a:spcPct val="100000"/>
              </a:lnSpc>
              <a:spcBef>
                <a:spcPts val="1200"/>
              </a:spcBef>
              <a:spcAft>
                <a:spcPts val="0"/>
              </a:spcAft>
              <a:buClr>
                <a:srgbClr val="7F7F7F"/>
              </a:buClr>
              <a:buSzPts val="900"/>
              <a:buNone/>
              <a:defRPr sz="900"/>
            </a:lvl4pPr>
            <a:lvl5pPr marL="2286000" lvl="4" indent="-228600" algn="l">
              <a:lnSpc>
                <a:spcPct val="100000"/>
              </a:lnSpc>
              <a:spcBef>
                <a:spcPts val="1200"/>
              </a:spcBef>
              <a:spcAft>
                <a:spcPts val="0"/>
              </a:spcAft>
              <a:buClr>
                <a:srgbClr val="7F7F7F"/>
              </a:buClr>
              <a:buSzPts val="900"/>
              <a:buNone/>
              <a:defRPr sz="900"/>
            </a:lvl5pPr>
            <a:lvl6pPr marL="2743200" lvl="5" indent="-228600" algn="l">
              <a:lnSpc>
                <a:spcPct val="100000"/>
              </a:lnSpc>
              <a:spcBef>
                <a:spcPts val="120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3" name="Google Shape;113;p14"/>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4"/>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4"/>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cxnSp>
        <p:nvCxnSpPr>
          <p:cNvPr id="116" name="Google Shape;116;p14"/>
          <p:cNvCxnSpPr/>
          <p:nvPr/>
        </p:nvCxnSpPr>
        <p:spPr>
          <a:xfrm>
            <a:off x="457200" y="3143250"/>
            <a:ext cx="609600" cy="0"/>
          </a:xfrm>
          <a:prstGeom prst="straightConnector1">
            <a:avLst/>
          </a:prstGeom>
          <a:noFill/>
          <a:ln w="12700" cap="rnd" cmpd="sng">
            <a:solidFill>
              <a:schemeClr val="dk2"/>
            </a:solidFill>
            <a:prstDash val="solid"/>
            <a:round/>
            <a:headEnd type="none" w="sm" len="sm"/>
            <a:tailEnd type="none" w="sm" len="sm"/>
          </a:ln>
        </p:spPr>
      </p:cxnSp>
      <p:sp>
        <p:nvSpPr>
          <p:cNvPr id="117" name="Google Shape;117;p14"/>
          <p:cNvSpPr txBox="1">
            <a:spLocks noGrp="1"/>
          </p:cNvSpPr>
          <p:nvPr>
            <p:ph type="body" idx="2"/>
          </p:nvPr>
        </p:nvSpPr>
        <p:spPr>
          <a:xfrm>
            <a:off x="0" y="0"/>
            <a:ext cx="9144000" cy="2914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600"/>
              <a:buNone/>
              <a:defRPr sz="1600"/>
            </a:lvl1pPr>
            <a:lvl2pPr marL="914400" lvl="1" indent="-228600" algn="l">
              <a:lnSpc>
                <a:spcPct val="100000"/>
              </a:lnSpc>
              <a:spcBef>
                <a:spcPts val="1200"/>
              </a:spcBef>
              <a:spcAft>
                <a:spcPts val="0"/>
              </a:spcAft>
              <a:buClr>
                <a:schemeClr val="dk1"/>
              </a:buClr>
              <a:buSzPts val="1600"/>
              <a:buNone/>
              <a:defRPr sz="1600"/>
            </a:lvl2pPr>
            <a:lvl3pPr marL="1371600" lvl="2" indent="-228600" algn="l">
              <a:lnSpc>
                <a:spcPct val="100000"/>
              </a:lnSpc>
              <a:spcBef>
                <a:spcPts val="1200"/>
              </a:spcBef>
              <a:spcAft>
                <a:spcPts val="0"/>
              </a:spcAft>
              <a:buClr>
                <a:srgbClr val="7F7F7F"/>
              </a:buClr>
              <a:buSzPts val="1600"/>
              <a:buNone/>
              <a:defRPr sz="1600"/>
            </a:lvl3pPr>
            <a:lvl4pPr marL="1828800" lvl="3" indent="-228600" algn="l">
              <a:lnSpc>
                <a:spcPct val="100000"/>
              </a:lnSpc>
              <a:spcBef>
                <a:spcPts val="1200"/>
              </a:spcBef>
              <a:spcAft>
                <a:spcPts val="0"/>
              </a:spcAft>
              <a:buClr>
                <a:srgbClr val="7F7F7F"/>
              </a:buClr>
              <a:buSzPts val="1600"/>
              <a:buNone/>
              <a:defRPr sz="1600"/>
            </a:lvl4pPr>
            <a:lvl5pPr marL="2286000" lvl="4" indent="-228600" algn="l">
              <a:lnSpc>
                <a:spcPct val="100000"/>
              </a:lnSpc>
              <a:spcBef>
                <a:spcPts val="1200"/>
              </a:spcBef>
              <a:spcAft>
                <a:spcPts val="0"/>
              </a:spcAft>
              <a:buClr>
                <a:srgbClr val="7F7F7F"/>
              </a:buClr>
              <a:buSzPts val="1600"/>
              <a:buNone/>
              <a:defRPr sz="1600"/>
            </a:lvl5pPr>
            <a:lvl6pPr marL="2743200" lvl="5" indent="-355600" algn="l">
              <a:lnSpc>
                <a:spcPct val="100000"/>
              </a:lnSpc>
              <a:spcBef>
                <a:spcPts val="12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rizontalni content 2">
  <p:cSld name="Horizontalni content 2">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457201" y="3257550"/>
            <a:ext cx="3962400" cy="108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5"/>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5"/>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5"/>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cxnSp>
        <p:nvCxnSpPr>
          <p:cNvPr id="123" name="Google Shape;123;p15"/>
          <p:cNvCxnSpPr/>
          <p:nvPr/>
        </p:nvCxnSpPr>
        <p:spPr>
          <a:xfrm>
            <a:off x="457200" y="3143250"/>
            <a:ext cx="609600" cy="0"/>
          </a:xfrm>
          <a:prstGeom prst="straightConnector1">
            <a:avLst/>
          </a:prstGeom>
          <a:noFill/>
          <a:ln w="12700" cap="rnd" cmpd="sng">
            <a:solidFill>
              <a:schemeClr val="dk2"/>
            </a:solidFill>
            <a:prstDash val="solid"/>
            <a:round/>
            <a:headEnd type="none" w="sm" len="sm"/>
            <a:tailEnd type="none" w="sm" len="sm"/>
          </a:ln>
        </p:spPr>
      </p:cxnSp>
      <p:sp>
        <p:nvSpPr>
          <p:cNvPr id="124" name="Google Shape;124;p15"/>
          <p:cNvSpPr>
            <a:spLocks noGrp="1"/>
          </p:cNvSpPr>
          <p:nvPr>
            <p:ph type="pic" idx="2"/>
          </p:nvPr>
        </p:nvSpPr>
        <p:spPr>
          <a:xfrm>
            <a:off x="0" y="0"/>
            <a:ext cx="9144000" cy="2927700"/>
          </a:xfrm>
          <a:prstGeom prst="rect">
            <a:avLst/>
          </a:prstGeom>
          <a:solidFill>
            <a:schemeClr val="lt1"/>
          </a:solidFill>
          <a:ln>
            <a:noFill/>
          </a:ln>
        </p:spPr>
      </p:sp>
      <p:sp>
        <p:nvSpPr>
          <p:cNvPr id="125" name="Google Shape;125;p15"/>
          <p:cNvSpPr txBox="1">
            <a:spLocks noGrp="1"/>
          </p:cNvSpPr>
          <p:nvPr>
            <p:ph type="body" idx="1"/>
          </p:nvPr>
        </p:nvSpPr>
        <p:spPr>
          <a:xfrm>
            <a:off x="6019800" y="3254188"/>
            <a:ext cx="2667000" cy="9348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SzPts val="1400"/>
              <a:buNone/>
              <a:defRPr sz="1400" b="0">
                <a:solidFill>
                  <a:srgbClr val="7F7F7F"/>
                </a:solidFill>
              </a:defRPr>
            </a:lvl1pPr>
            <a:lvl2pPr marL="914400" lvl="1" indent="-228600" algn="l">
              <a:lnSpc>
                <a:spcPct val="100000"/>
              </a:lnSpc>
              <a:spcBef>
                <a:spcPts val="1200"/>
              </a:spcBef>
              <a:spcAft>
                <a:spcPts val="0"/>
              </a:spcAft>
              <a:buClr>
                <a:schemeClr val="dk1"/>
              </a:buClr>
              <a:buSzPts val="1200"/>
              <a:buNone/>
              <a:defRPr sz="1200"/>
            </a:lvl2pPr>
            <a:lvl3pPr marL="1371600" lvl="2" indent="-228600" algn="l">
              <a:lnSpc>
                <a:spcPct val="100000"/>
              </a:lnSpc>
              <a:spcBef>
                <a:spcPts val="1200"/>
              </a:spcBef>
              <a:spcAft>
                <a:spcPts val="0"/>
              </a:spcAft>
              <a:buClr>
                <a:srgbClr val="7F7F7F"/>
              </a:buClr>
              <a:buSzPts val="1000"/>
              <a:buNone/>
              <a:defRPr sz="1000"/>
            </a:lvl3pPr>
            <a:lvl4pPr marL="1828800" lvl="3" indent="-228600" algn="l">
              <a:lnSpc>
                <a:spcPct val="100000"/>
              </a:lnSpc>
              <a:spcBef>
                <a:spcPts val="1200"/>
              </a:spcBef>
              <a:spcAft>
                <a:spcPts val="0"/>
              </a:spcAft>
              <a:buClr>
                <a:srgbClr val="7F7F7F"/>
              </a:buClr>
              <a:buSzPts val="900"/>
              <a:buNone/>
              <a:defRPr sz="900"/>
            </a:lvl4pPr>
            <a:lvl5pPr marL="2286000" lvl="4" indent="-228600" algn="l">
              <a:lnSpc>
                <a:spcPct val="100000"/>
              </a:lnSpc>
              <a:spcBef>
                <a:spcPts val="1200"/>
              </a:spcBef>
              <a:spcAft>
                <a:spcPts val="0"/>
              </a:spcAft>
              <a:buClr>
                <a:srgbClr val="7F7F7F"/>
              </a:buClr>
              <a:buSzPts val="900"/>
              <a:buNone/>
              <a:defRPr sz="900"/>
            </a:lvl5pPr>
            <a:lvl6pPr marL="2743200" lvl="5" indent="-228600" algn="l">
              <a:lnSpc>
                <a:spcPct val="100000"/>
              </a:lnSpc>
              <a:spcBef>
                <a:spcPts val="120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amo naziv 1" type="titleOnly">
  <p:cSld name="TITLE_ONLY">
    <p:spTree>
      <p:nvGrpSpPr>
        <p:cNvPr id="1" name="Shape 126"/>
        <p:cNvGrpSpPr/>
        <p:nvPr/>
      </p:nvGrpSpPr>
      <p:grpSpPr>
        <a:xfrm>
          <a:off x="0" y="0"/>
          <a:ext cx="0" cy="0"/>
          <a:chOff x="0" y="0"/>
          <a:chExt cx="0" cy="0"/>
        </a:xfrm>
      </p:grpSpPr>
      <p:pic>
        <p:nvPicPr>
          <p:cNvPr id="127" name="Google Shape;127;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5567038" y="-126013"/>
            <a:ext cx="2174621" cy="2420805"/>
          </a:xfrm>
          <a:prstGeom prst="rect">
            <a:avLst/>
          </a:prstGeom>
          <a:noFill/>
          <a:ln>
            <a:noFill/>
          </a:ln>
        </p:spPr>
      </p:pic>
      <p:pic>
        <p:nvPicPr>
          <p:cNvPr id="128" name="Google Shape;128;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7733367" y="2846696"/>
            <a:ext cx="1538881" cy="769442"/>
          </a:xfrm>
          <a:prstGeom prst="rect">
            <a:avLst/>
          </a:prstGeom>
          <a:noFill/>
          <a:ln>
            <a:noFill/>
          </a:ln>
        </p:spPr>
      </p:pic>
      <p:pic>
        <p:nvPicPr>
          <p:cNvPr id="129" name="Google Shape;129;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64389" y="3528536"/>
            <a:ext cx="955138" cy="944642"/>
          </a:xfrm>
          <a:prstGeom prst="rect">
            <a:avLst/>
          </a:prstGeom>
          <a:noFill/>
          <a:ln>
            <a:noFill/>
          </a:ln>
        </p:spPr>
      </p:pic>
      <p:sp>
        <p:nvSpPr>
          <p:cNvPr id="130" name="Google Shape;130;p17"/>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7"/>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7"/>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7"/>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cxnSp>
        <p:nvCxnSpPr>
          <p:cNvPr id="134" name="Google Shape;134;p17"/>
          <p:cNvCxnSpPr/>
          <p:nvPr/>
        </p:nvCxnSpPr>
        <p:spPr>
          <a:xfrm>
            <a:off x="457200" y="1008521"/>
            <a:ext cx="8229600" cy="0"/>
          </a:xfrm>
          <a:prstGeom prst="straightConnector1">
            <a:avLst/>
          </a:prstGeom>
          <a:noFill/>
          <a:ln w="12700" cap="rnd" cmpd="sng">
            <a:solidFill>
              <a:schemeClr val="dk2"/>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amo naziv 3">
  <p:cSld name="Samo naziv 3">
    <p:spTree>
      <p:nvGrpSpPr>
        <p:cNvPr id="1" name="Shape 135"/>
        <p:cNvGrpSpPr/>
        <p:nvPr/>
      </p:nvGrpSpPr>
      <p:grpSpPr>
        <a:xfrm>
          <a:off x="0" y="0"/>
          <a:ext cx="0" cy="0"/>
          <a:chOff x="0" y="0"/>
          <a:chExt cx="0" cy="0"/>
        </a:xfrm>
      </p:grpSpPr>
      <p:pic>
        <p:nvPicPr>
          <p:cNvPr id="136" name="Google Shape;136;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7733367" y="2846696"/>
            <a:ext cx="1538881" cy="769442"/>
          </a:xfrm>
          <a:prstGeom prst="rect">
            <a:avLst/>
          </a:prstGeom>
          <a:noFill/>
          <a:ln>
            <a:noFill/>
          </a:ln>
        </p:spPr>
      </p:pic>
      <p:pic>
        <p:nvPicPr>
          <p:cNvPr id="137" name="Google Shape;137;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64389" y="3528536"/>
            <a:ext cx="955138" cy="944642"/>
          </a:xfrm>
          <a:prstGeom prst="rect">
            <a:avLst/>
          </a:prstGeom>
          <a:noFill/>
          <a:ln>
            <a:noFill/>
          </a:ln>
        </p:spPr>
      </p:pic>
      <p:sp>
        <p:nvSpPr>
          <p:cNvPr id="138" name="Google Shape;138;p19"/>
          <p:cNvSpPr/>
          <p:nvPr/>
        </p:nvSpPr>
        <p:spPr>
          <a:xfrm>
            <a:off x="0" y="0"/>
            <a:ext cx="9144000" cy="1008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39" name="Google Shape;139;p19"/>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9"/>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9"/>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9"/>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amo naziv 4">
  <p:cSld name="Samo naziv 4">
    <p:spTree>
      <p:nvGrpSpPr>
        <p:cNvPr id="1" name="Shape 143"/>
        <p:cNvGrpSpPr/>
        <p:nvPr/>
      </p:nvGrpSpPr>
      <p:grpSpPr>
        <a:xfrm>
          <a:off x="0" y="0"/>
          <a:ext cx="0" cy="0"/>
          <a:chOff x="0" y="0"/>
          <a:chExt cx="0" cy="0"/>
        </a:xfrm>
      </p:grpSpPr>
      <p:sp>
        <p:nvSpPr>
          <p:cNvPr id="144" name="Google Shape;144;p20"/>
          <p:cNvSpPr/>
          <p:nvPr/>
        </p:nvSpPr>
        <p:spPr>
          <a:xfrm>
            <a:off x="0" y="0"/>
            <a:ext cx="9144000" cy="1008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5" name="Google Shape;145;p20"/>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0"/>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0"/>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0"/>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jelina A">
  <p:cSld name="Cjelina A">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57200" y="2971800"/>
            <a:ext cx="5486400" cy="5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600"/>
              <a:buFont typeface="Arial"/>
              <a:buNone/>
              <a:defRPr sz="3600" b="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txBox="1">
            <a:spLocks noGrp="1"/>
          </p:cNvSpPr>
          <p:nvPr>
            <p:ph type="body" idx="1"/>
          </p:nvPr>
        </p:nvSpPr>
        <p:spPr>
          <a:xfrm>
            <a:off x="457200" y="3714750"/>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2400"/>
              <a:buNone/>
              <a:defRPr sz="2400" b="0">
                <a:solidFill>
                  <a:schemeClr val="dk1"/>
                </a:solidFill>
                <a:latin typeface="Arial"/>
                <a:ea typeface="Arial"/>
                <a:cs typeface="Arial"/>
                <a:sym typeface="Arial"/>
              </a:defRPr>
            </a:lvl1pPr>
            <a:lvl2pPr marL="914400" lvl="1" indent="-228600" algn="l">
              <a:lnSpc>
                <a:spcPct val="100000"/>
              </a:lnSpc>
              <a:spcBef>
                <a:spcPts val="1200"/>
              </a:spcBef>
              <a:spcAft>
                <a:spcPts val="0"/>
              </a:spcAft>
              <a:buClr>
                <a:srgbClr val="888888"/>
              </a:buClr>
              <a:buSzPts val="1800"/>
              <a:buNone/>
              <a:defRPr sz="1800">
                <a:solidFill>
                  <a:srgbClr val="888888"/>
                </a:solidFill>
              </a:defRPr>
            </a:lvl2pPr>
            <a:lvl3pPr marL="1371600" lvl="2" indent="-228600" algn="l">
              <a:lnSpc>
                <a:spcPct val="100000"/>
              </a:lnSpc>
              <a:spcBef>
                <a:spcPts val="1200"/>
              </a:spcBef>
              <a:spcAft>
                <a:spcPts val="0"/>
              </a:spcAft>
              <a:buClr>
                <a:srgbClr val="888888"/>
              </a:buClr>
              <a:buSzPts val="1600"/>
              <a:buNone/>
              <a:defRPr sz="1600">
                <a:solidFill>
                  <a:srgbClr val="888888"/>
                </a:solidFill>
              </a:defRPr>
            </a:lvl3pPr>
            <a:lvl4pPr marL="1828800" lvl="3" indent="-228600" algn="l">
              <a:lnSpc>
                <a:spcPct val="100000"/>
              </a:lnSpc>
              <a:spcBef>
                <a:spcPts val="1200"/>
              </a:spcBef>
              <a:spcAft>
                <a:spcPts val="0"/>
              </a:spcAft>
              <a:buClr>
                <a:srgbClr val="888888"/>
              </a:buClr>
              <a:buSzPts val="1400"/>
              <a:buNone/>
              <a:defRPr sz="1400">
                <a:solidFill>
                  <a:srgbClr val="888888"/>
                </a:solidFill>
              </a:defRPr>
            </a:lvl4pPr>
            <a:lvl5pPr marL="2286000" lvl="4" indent="-228600" algn="l">
              <a:lnSpc>
                <a:spcPct val="100000"/>
              </a:lnSpc>
              <a:spcBef>
                <a:spcPts val="1200"/>
              </a:spcBef>
              <a:spcAft>
                <a:spcPts val="0"/>
              </a:spcAft>
              <a:buClr>
                <a:srgbClr val="888888"/>
              </a:buClr>
              <a:buSzPts val="1400"/>
              <a:buNone/>
              <a:defRPr sz="1400">
                <a:solidFill>
                  <a:srgbClr val="888888"/>
                </a:solidFill>
              </a:defRPr>
            </a:lvl5pPr>
            <a:lvl6pPr marL="2743200" lvl="5" indent="-228600" algn="l">
              <a:lnSpc>
                <a:spcPct val="100000"/>
              </a:lnSpc>
              <a:spcBef>
                <a:spcPts val="12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cxnSp>
        <p:nvCxnSpPr>
          <p:cNvPr id="152" name="Google Shape;152;p22"/>
          <p:cNvCxnSpPr/>
          <p:nvPr/>
        </p:nvCxnSpPr>
        <p:spPr>
          <a:xfrm>
            <a:off x="457200" y="3600450"/>
            <a:ext cx="609600" cy="0"/>
          </a:xfrm>
          <a:prstGeom prst="straightConnector1">
            <a:avLst/>
          </a:prstGeom>
          <a:noFill/>
          <a:ln w="12700" cap="rnd" cmpd="sng">
            <a:solidFill>
              <a:schemeClr val="dk2"/>
            </a:solidFill>
            <a:prstDash val="solid"/>
            <a:round/>
            <a:headEnd type="none" w="sm" len="sm"/>
            <a:tailEnd type="none" w="sm" len="sm"/>
          </a:ln>
        </p:spPr>
      </p:cxnSp>
      <p:sp>
        <p:nvSpPr>
          <p:cNvPr id="153" name="Google Shape;153;p22"/>
          <p:cNvSpPr/>
          <p:nvPr/>
        </p:nvSpPr>
        <p:spPr>
          <a:xfrm>
            <a:off x="6324600" y="0"/>
            <a:ext cx="2819400" cy="5143500"/>
          </a:xfrm>
          <a:prstGeom prst="rect">
            <a:avLst/>
          </a:prstGeom>
          <a:solidFill>
            <a:srgbClr val="00A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57051" y="205200"/>
            <a:ext cx="8229068" cy="8586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9"/>
          <p:cNvSpPr txBox="1">
            <a:spLocks noGrp="1"/>
          </p:cNvSpPr>
          <p:nvPr>
            <p:ph type="subTitle" idx="1"/>
          </p:nvPr>
        </p:nvSpPr>
        <p:spPr>
          <a:xfrm>
            <a:off x="457051" y="1203390"/>
            <a:ext cx="8229068" cy="2982960"/>
          </a:xfrm>
          <a:prstGeom prst="rect">
            <a:avLst/>
          </a:prstGeom>
          <a:noFill/>
          <a:ln>
            <a:noFill/>
          </a:ln>
        </p:spPr>
        <p:txBody>
          <a:bodyPr spcFirstLastPara="1" wrap="square" lIns="0" tIns="0" rIns="0" bIns="0" anchor="ctr" anchorCtr="0">
            <a:noAutofit/>
          </a:bodyPr>
          <a:lstStyle>
            <a:lvl1pPr lvl="0" algn="l">
              <a:lnSpc>
                <a:spcPct val="90000"/>
              </a:lnSpc>
              <a:spcBef>
                <a:spcPts val="750"/>
              </a:spcBef>
              <a:spcAft>
                <a:spcPts val="0"/>
              </a:spcAft>
              <a:buClr>
                <a:schemeClr val="dk1"/>
              </a:buClr>
              <a:buSzPts val="1800"/>
              <a:buChar char="•"/>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
        <p:nvSpPr>
          <p:cNvPr id="111" name="Google Shape;111;p19"/>
          <p:cNvSpPr txBox="1">
            <a:spLocks noGrp="1"/>
          </p:cNvSpPr>
          <p:nvPr>
            <p:ph type="dt" idx="10"/>
          </p:nvPr>
        </p:nvSpPr>
        <p:spPr>
          <a:xfrm>
            <a:off x="2964754" y="4795110"/>
            <a:ext cx="2054432" cy="270810"/>
          </a:xfrm>
          <a:prstGeom prst="rect">
            <a:avLst/>
          </a:prstGeom>
          <a:noFill/>
          <a:ln>
            <a:noFill/>
          </a:ln>
        </p:spPr>
        <p:txBody>
          <a:bodyPr spcFirstLastPara="1" wrap="square" lIns="90000" tIns="45000" rIns="90000" bIns="450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6458300" y="4767263"/>
            <a:ext cx="222781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de-DE" smtClean="0"/>
              <a:pPr/>
              <a:t>‹#›</a:t>
            </a:fld>
            <a:endParaRPr lang="de-DE"/>
          </a:p>
        </p:txBody>
      </p:sp>
    </p:spTree>
    <p:extLst>
      <p:ext uri="{BB962C8B-B14F-4D97-AF65-F5344CB8AC3E}">
        <p14:creationId xmlns:p14="http://schemas.microsoft.com/office/powerpoint/2010/main" val="3481532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p:cSld name="Title, 2 Content">
    <p:spTree>
      <p:nvGrpSpPr>
        <p:cNvPr id="1" name="Shape 187"/>
        <p:cNvGrpSpPr/>
        <p:nvPr/>
      </p:nvGrpSpPr>
      <p:grpSpPr>
        <a:xfrm>
          <a:off x="0" y="0"/>
          <a:ext cx="0" cy="0"/>
          <a:chOff x="0" y="0"/>
          <a:chExt cx="0" cy="0"/>
        </a:xfrm>
      </p:grpSpPr>
      <p:sp>
        <p:nvSpPr>
          <p:cNvPr id="188" name="Google Shape;188;p21"/>
          <p:cNvSpPr txBox="1">
            <a:spLocks noGrp="1"/>
          </p:cNvSpPr>
          <p:nvPr>
            <p:ph type="dt" idx="10"/>
          </p:nvPr>
        </p:nvSpPr>
        <p:spPr>
          <a:xfrm>
            <a:off x="3543434" y="4767263"/>
            <a:ext cx="2057132"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1"/>
          <p:cNvSpPr txBox="1">
            <a:spLocks noGrp="1"/>
          </p:cNvSpPr>
          <p:nvPr>
            <p:ph type="sldNum" idx="12"/>
          </p:nvPr>
        </p:nvSpPr>
        <p:spPr>
          <a:xfrm>
            <a:off x="6458300" y="4767263"/>
            <a:ext cx="222781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accent3"/>
                </a:solidFill>
                <a:latin typeface="Calibri"/>
                <a:ea typeface="Calibri"/>
                <a:cs typeface="Calibri"/>
                <a:sym typeface="Calibri"/>
              </a:defRPr>
            </a:lvl1pPr>
            <a:lvl2pPr marL="0" lvl="1" indent="0" algn="r">
              <a:spcBef>
                <a:spcPts val="0"/>
              </a:spcBef>
              <a:buNone/>
              <a:defRPr sz="900" b="0" i="0" u="none" strike="noStrike" cap="none">
                <a:solidFill>
                  <a:schemeClr val="accent3"/>
                </a:solidFill>
                <a:latin typeface="Calibri"/>
                <a:ea typeface="Calibri"/>
                <a:cs typeface="Calibri"/>
                <a:sym typeface="Calibri"/>
              </a:defRPr>
            </a:lvl2pPr>
            <a:lvl3pPr marL="0" lvl="2" indent="0" algn="r">
              <a:spcBef>
                <a:spcPts val="0"/>
              </a:spcBef>
              <a:buNone/>
              <a:defRPr sz="900" b="0" i="0" u="none" strike="noStrike" cap="none">
                <a:solidFill>
                  <a:schemeClr val="accent3"/>
                </a:solidFill>
                <a:latin typeface="Calibri"/>
                <a:ea typeface="Calibri"/>
                <a:cs typeface="Calibri"/>
                <a:sym typeface="Calibri"/>
              </a:defRPr>
            </a:lvl3pPr>
            <a:lvl4pPr marL="0" lvl="3" indent="0" algn="r">
              <a:spcBef>
                <a:spcPts val="0"/>
              </a:spcBef>
              <a:buNone/>
              <a:defRPr sz="900" b="0" i="0" u="none" strike="noStrike" cap="none">
                <a:solidFill>
                  <a:schemeClr val="accent3"/>
                </a:solidFill>
                <a:latin typeface="Calibri"/>
                <a:ea typeface="Calibri"/>
                <a:cs typeface="Calibri"/>
                <a:sym typeface="Calibri"/>
              </a:defRPr>
            </a:lvl4pPr>
            <a:lvl5pPr marL="0" lvl="4" indent="0" algn="r">
              <a:spcBef>
                <a:spcPts val="0"/>
              </a:spcBef>
              <a:buNone/>
              <a:defRPr sz="900" b="0" i="0" u="none" strike="noStrike" cap="none">
                <a:solidFill>
                  <a:schemeClr val="accent3"/>
                </a:solidFill>
                <a:latin typeface="Calibri"/>
                <a:ea typeface="Calibri"/>
                <a:cs typeface="Calibri"/>
                <a:sym typeface="Calibri"/>
              </a:defRPr>
            </a:lvl5pPr>
            <a:lvl6pPr marL="0" lvl="5" indent="0" algn="r">
              <a:spcBef>
                <a:spcPts val="0"/>
              </a:spcBef>
              <a:buNone/>
              <a:defRPr sz="900" b="0" i="0" u="none" strike="noStrike" cap="none">
                <a:solidFill>
                  <a:schemeClr val="accent3"/>
                </a:solidFill>
                <a:latin typeface="Calibri"/>
                <a:ea typeface="Calibri"/>
                <a:cs typeface="Calibri"/>
                <a:sym typeface="Calibri"/>
              </a:defRPr>
            </a:lvl6pPr>
            <a:lvl7pPr marL="0" lvl="6" indent="0" algn="r">
              <a:spcBef>
                <a:spcPts val="0"/>
              </a:spcBef>
              <a:buNone/>
              <a:defRPr sz="900" b="0" i="0" u="none" strike="noStrike" cap="none">
                <a:solidFill>
                  <a:schemeClr val="accent3"/>
                </a:solidFill>
                <a:latin typeface="Calibri"/>
                <a:ea typeface="Calibri"/>
                <a:cs typeface="Calibri"/>
                <a:sym typeface="Calibri"/>
              </a:defRPr>
            </a:lvl7pPr>
            <a:lvl8pPr marL="0" lvl="7" indent="0" algn="r">
              <a:spcBef>
                <a:spcPts val="0"/>
              </a:spcBef>
              <a:buNone/>
              <a:defRPr sz="900" b="0" i="0" u="none" strike="noStrike" cap="none">
                <a:solidFill>
                  <a:schemeClr val="accent3"/>
                </a:solidFill>
                <a:latin typeface="Calibri"/>
                <a:ea typeface="Calibri"/>
                <a:cs typeface="Calibri"/>
                <a:sym typeface="Calibri"/>
              </a:defRPr>
            </a:lvl8pPr>
            <a:lvl9pPr marL="0" lvl="8" indent="0" algn="r">
              <a:spcBef>
                <a:spcPts val="0"/>
              </a:spcBef>
              <a:buNone/>
              <a:defRPr sz="900" b="0" i="0" u="none" strike="noStrike" cap="none">
                <a:solidFill>
                  <a:schemeClr val="accent3"/>
                </a:solidFill>
                <a:latin typeface="Calibri"/>
                <a:ea typeface="Calibri"/>
                <a:cs typeface="Calibri"/>
                <a:sym typeface="Calibri"/>
              </a:defRPr>
            </a:lvl9pPr>
          </a:lstStyle>
          <a:p>
            <a:fld id="{00000000-1234-1234-1234-123412341234}" type="slidenum">
              <a:rPr lang="de-DE" smtClean="0"/>
              <a:pPr/>
              <a:t>‹#›</a:t>
            </a:fld>
            <a:endParaRPr lang="de-DE"/>
          </a:p>
        </p:txBody>
      </p:sp>
      <p:sp>
        <p:nvSpPr>
          <p:cNvPr id="190" name="Google Shape;190;p21"/>
          <p:cNvSpPr txBox="1">
            <a:spLocks noGrp="1"/>
          </p:cNvSpPr>
          <p:nvPr>
            <p:ph type="title"/>
          </p:nvPr>
        </p:nvSpPr>
        <p:spPr>
          <a:xfrm>
            <a:off x="457051" y="205199"/>
            <a:ext cx="8229068" cy="604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6540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 sadržaj - bullets" type="obj">
  <p:cSld name="OBJECT">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5567038" y="-126013"/>
            <a:ext cx="2174621" cy="2420805"/>
          </a:xfrm>
          <a:prstGeom prst="rect">
            <a:avLst/>
          </a:prstGeom>
          <a:noFill/>
          <a:ln>
            <a:noFill/>
          </a:ln>
        </p:spPr>
      </p:pic>
      <p:pic>
        <p:nvPicPr>
          <p:cNvPr id="26" name="Google Shape;26;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7733367" y="2846696"/>
            <a:ext cx="1538881" cy="769442"/>
          </a:xfrm>
          <a:prstGeom prst="rect">
            <a:avLst/>
          </a:prstGeom>
          <a:noFill/>
          <a:ln>
            <a:noFill/>
          </a:ln>
        </p:spPr>
      </p:pic>
      <p:sp>
        <p:nvSpPr>
          <p:cNvPr id="27" name="Google Shape;27;p5"/>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457200" y="1370409"/>
            <a:ext cx="8214600" cy="31029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a:lvl1pPr>
            <a:lvl2pPr marL="914400" lvl="1" indent="-342900" algn="l">
              <a:lnSpc>
                <a:spcPct val="100000"/>
              </a:lnSpc>
              <a:spcBef>
                <a:spcPts val="900"/>
              </a:spcBef>
              <a:spcAft>
                <a:spcPts val="0"/>
              </a:spcAft>
              <a:buClr>
                <a:schemeClr val="dk1"/>
              </a:buClr>
              <a:buSzPts val="1800"/>
              <a:buFont typeface="Arial"/>
              <a:buAutoNum type="arabicPeriod"/>
              <a:defRPr/>
            </a:lvl2pPr>
            <a:lvl3pPr marL="1371600" lvl="2" indent="-330200" algn="l">
              <a:lnSpc>
                <a:spcPct val="100000"/>
              </a:lnSpc>
              <a:spcBef>
                <a:spcPts val="900"/>
              </a:spcBef>
              <a:spcAft>
                <a:spcPts val="0"/>
              </a:spcAft>
              <a:buClr>
                <a:srgbClr val="7F7F7F"/>
              </a:buClr>
              <a:buSzPts val="1600"/>
              <a:buChar char="•"/>
              <a:defRPr sz="1600">
                <a:solidFill>
                  <a:srgbClr val="7F7F7F"/>
                </a:solidFill>
              </a:defRPr>
            </a:lvl3pPr>
            <a:lvl4pPr marL="1828800" lvl="3" indent="-330200" algn="l">
              <a:lnSpc>
                <a:spcPct val="100000"/>
              </a:lnSpc>
              <a:spcBef>
                <a:spcPts val="900"/>
              </a:spcBef>
              <a:spcAft>
                <a:spcPts val="0"/>
              </a:spcAft>
              <a:buClr>
                <a:srgbClr val="7F7F7F"/>
              </a:buClr>
              <a:buSzPts val="1600"/>
              <a:buChar char="•"/>
              <a:defRPr sz="1600">
                <a:solidFill>
                  <a:srgbClr val="7F7F7F"/>
                </a:solidFill>
              </a:defRPr>
            </a:lvl4pPr>
            <a:lvl5pPr marL="2286000" lvl="4" indent="-330200" algn="l">
              <a:lnSpc>
                <a:spcPct val="100000"/>
              </a:lnSpc>
              <a:spcBef>
                <a:spcPts val="900"/>
              </a:spcBef>
              <a:spcAft>
                <a:spcPts val="0"/>
              </a:spcAft>
              <a:buClr>
                <a:srgbClr val="7F7F7F"/>
              </a:buClr>
              <a:buSzPts val="1600"/>
              <a:buChar char="•"/>
              <a:defRPr sz="1600">
                <a:solidFill>
                  <a:srgbClr val="7F7F7F"/>
                </a:solidFill>
              </a:defRPr>
            </a:lvl5pPr>
            <a:lvl6pPr marL="2743200" lvl="5" indent="-342900" algn="l">
              <a:lnSpc>
                <a:spcPct val="100000"/>
              </a:lnSpc>
              <a:spcBef>
                <a:spcPts val="9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0" name="Google Shape;30;p5"/>
          <p:cNvCxnSpPr/>
          <p:nvPr/>
        </p:nvCxnSpPr>
        <p:spPr>
          <a:xfrm>
            <a:off x="457200" y="1008521"/>
            <a:ext cx="8229600" cy="0"/>
          </a:xfrm>
          <a:prstGeom prst="straightConnector1">
            <a:avLst/>
          </a:prstGeom>
          <a:noFill/>
          <a:ln w="12700" cap="rnd" cmpd="sng">
            <a:solidFill>
              <a:schemeClr val="dk2"/>
            </a:solidFill>
            <a:prstDash val="solid"/>
            <a:round/>
            <a:headEnd type="none" w="sm" len="sm"/>
            <a:tailEnd type="none" w="sm" len="sm"/>
          </a:ln>
        </p:spPr>
      </p:cxnSp>
      <p:sp>
        <p:nvSpPr>
          <p:cNvPr id="31" name="Google Shape;31;p5"/>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sp>
        <p:nvSpPr>
          <p:cNvPr id="32" name="Google Shape;32;p5"/>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64389" y="3528536"/>
            <a:ext cx="955138" cy="94464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orizotnal picture">
  <p:cSld name="Horizotnal picture">
    <p:spTree>
      <p:nvGrpSpPr>
        <p:cNvPr id="1" name="Shape 70"/>
        <p:cNvGrpSpPr/>
        <p:nvPr/>
      </p:nvGrpSpPr>
      <p:grpSpPr>
        <a:xfrm>
          <a:off x="0" y="0"/>
          <a:ext cx="0" cy="0"/>
          <a:chOff x="0" y="0"/>
          <a:chExt cx="0" cy="0"/>
        </a:xfrm>
      </p:grpSpPr>
      <p:sp>
        <p:nvSpPr>
          <p:cNvPr id="71" name="Google Shape;71;g2ce9e9516e1_0_171"/>
          <p:cNvSpPr>
            <a:spLocks noGrp="1"/>
          </p:cNvSpPr>
          <p:nvPr>
            <p:ph type="pic" idx="2"/>
          </p:nvPr>
        </p:nvSpPr>
        <p:spPr>
          <a:xfrm>
            <a:off x="521494" y="1522985"/>
            <a:ext cx="8101125" cy="1701000"/>
          </a:xfrm>
          <a:prstGeom prst="roundRect">
            <a:avLst>
              <a:gd name="adj" fmla="val 11263"/>
            </a:avLst>
          </a:prstGeom>
          <a:solidFill>
            <a:srgbClr val="F2F2F2">
              <a:alpha val="9800"/>
            </a:srgbClr>
          </a:solidFill>
          <a:ln>
            <a:noFill/>
          </a:ln>
          <a:effectLst>
            <a:outerShdw blurRad="1270000" dist="381000" dir="5400000" sx="85000" sy="85000" algn="t" rotWithShape="0">
              <a:srgbClr val="000000">
                <a:alpha val="40000"/>
              </a:srgbClr>
            </a:outerShdw>
          </a:effectLst>
        </p:spPr>
      </p:sp>
      <p:pic>
        <p:nvPicPr>
          <p:cNvPr id="72" name="Google Shape;72;g2ce9e9516e1_0_171" descr="Une image contenant Graphique, Police, graphisme, logo&#10;&#10;Description générée automatiquemen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34986" y="270536"/>
            <a:ext cx="864460" cy="460506"/>
          </a:xfrm>
          <a:prstGeom prst="rect">
            <a:avLst/>
          </a:prstGeom>
          <a:noFill/>
          <a:ln>
            <a:noFill/>
          </a:ln>
        </p:spPr>
      </p:pic>
    </p:spTree>
    <p:extLst>
      <p:ext uri="{BB962C8B-B14F-4D97-AF65-F5344CB8AC3E}">
        <p14:creationId xmlns:p14="http://schemas.microsoft.com/office/powerpoint/2010/main" val="256220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meline 2">
  <p:cSld name="Timeline 2">
    <p:spTree>
      <p:nvGrpSpPr>
        <p:cNvPr id="1" name="Shape 34"/>
        <p:cNvGrpSpPr/>
        <p:nvPr/>
      </p:nvGrpSpPr>
      <p:grpSpPr>
        <a:xfrm>
          <a:off x="0" y="0"/>
          <a:ext cx="0" cy="0"/>
          <a:chOff x="0" y="0"/>
          <a:chExt cx="0" cy="0"/>
        </a:xfrm>
      </p:grpSpPr>
      <p:sp>
        <p:nvSpPr>
          <p:cNvPr id="35" name="Google Shape;35;p27"/>
          <p:cNvSpPr>
            <a:spLocks noGrp="1"/>
          </p:cNvSpPr>
          <p:nvPr>
            <p:ph type="pic" idx="2"/>
          </p:nvPr>
        </p:nvSpPr>
        <p:spPr>
          <a:xfrm>
            <a:off x="6480097" y="1313974"/>
            <a:ext cx="1257776" cy="1257776"/>
          </a:xfrm>
          <a:prstGeom prst="roundRect">
            <a:avLst>
              <a:gd name="adj" fmla="val 16667"/>
            </a:avLst>
          </a:prstGeom>
          <a:solidFill>
            <a:srgbClr val="F2F2F2">
              <a:alpha val="14901"/>
            </a:srgbClr>
          </a:solidFill>
          <a:ln>
            <a:noFill/>
          </a:ln>
        </p:spPr>
      </p:sp>
      <p:sp>
        <p:nvSpPr>
          <p:cNvPr id="36" name="Google Shape;36;p27"/>
          <p:cNvSpPr>
            <a:spLocks noGrp="1"/>
          </p:cNvSpPr>
          <p:nvPr>
            <p:ph type="pic" idx="3"/>
          </p:nvPr>
        </p:nvSpPr>
        <p:spPr>
          <a:xfrm>
            <a:off x="1414463" y="2696523"/>
            <a:ext cx="1257776" cy="1257776"/>
          </a:xfrm>
          <a:prstGeom prst="roundRect">
            <a:avLst>
              <a:gd name="adj" fmla="val 16667"/>
            </a:avLst>
          </a:prstGeom>
          <a:solidFill>
            <a:srgbClr val="F2F2F2">
              <a:alpha val="14901"/>
            </a:srgbClr>
          </a:solidFill>
          <a:ln>
            <a:noFill/>
          </a:ln>
        </p:spPr>
      </p:sp>
      <p:pic>
        <p:nvPicPr>
          <p:cNvPr id="37" name="Google Shape;37;p27" descr="Une image contenant Graphique, Police, graphisme, logo&#10;&#10;Description générée automatiquemen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34986" y="270536"/>
            <a:ext cx="864460" cy="460506"/>
          </a:xfrm>
          <a:prstGeom prst="rect">
            <a:avLst/>
          </a:prstGeom>
          <a:noFill/>
          <a:ln>
            <a:noFill/>
          </a:ln>
        </p:spPr>
      </p:pic>
    </p:spTree>
    <p:extLst>
      <p:ext uri="{BB962C8B-B14F-4D97-AF65-F5344CB8AC3E}">
        <p14:creationId xmlns:p14="http://schemas.microsoft.com/office/powerpoint/2010/main" val="1114807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pter slide - Colored background">
  <p:cSld name="Chapter slide - Colored background">
    <p:bg>
      <p:bgPr>
        <a:solidFill>
          <a:schemeClr val="lt1"/>
        </a:solidFill>
        <a:effectLst/>
      </p:bgPr>
    </p:bg>
    <p:spTree>
      <p:nvGrpSpPr>
        <p:cNvPr id="1" name="Shape 27"/>
        <p:cNvGrpSpPr/>
        <p:nvPr/>
      </p:nvGrpSpPr>
      <p:grpSpPr>
        <a:xfrm>
          <a:off x="0" y="0"/>
          <a:ext cx="0" cy="0"/>
          <a:chOff x="0" y="0"/>
          <a:chExt cx="0" cy="0"/>
        </a:xfrm>
      </p:grpSpPr>
      <p:pic>
        <p:nvPicPr>
          <p:cNvPr id="28" name="Google Shape;28;p25" descr="Une image contenant Graphique, Police, graphisme, logo&#10;&#10;Description générée automatiquemen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59893" y="270536"/>
            <a:ext cx="864460" cy="460506"/>
          </a:xfrm>
          <a:prstGeom prst="rect">
            <a:avLst/>
          </a:prstGeom>
          <a:noFill/>
          <a:ln>
            <a:noFill/>
          </a:ln>
        </p:spPr>
      </p:pic>
    </p:spTree>
    <p:extLst>
      <p:ext uri="{BB962C8B-B14F-4D97-AF65-F5344CB8AC3E}">
        <p14:creationId xmlns:p14="http://schemas.microsoft.com/office/powerpoint/2010/main" val="27998215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slov i text + fotka 1">
  <p:cSld name="Naslov i text + fotka 1">
    <p:spTree>
      <p:nvGrpSpPr>
        <p:cNvPr id="1" name="Shape 34"/>
        <p:cNvGrpSpPr/>
        <p:nvPr/>
      </p:nvGrpSpPr>
      <p:grpSpPr>
        <a:xfrm>
          <a:off x="0" y="0"/>
          <a:ext cx="0" cy="0"/>
          <a:chOff x="0" y="0"/>
          <a:chExt cx="0" cy="0"/>
        </a:xfrm>
      </p:grpSpPr>
      <p:sp>
        <p:nvSpPr>
          <p:cNvPr id="35" name="Google Shape;35;p10"/>
          <p:cNvSpPr/>
          <p:nvPr/>
        </p:nvSpPr>
        <p:spPr>
          <a:xfrm>
            <a:off x="0" y="0"/>
            <a:ext cx="5715000" cy="462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36" name="Google Shape;36;p10"/>
          <p:cNvSpPr txBox="1">
            <a:spLocks noGrp="1"/>
          </p:cNvSpPr>
          <p:nvPr>
            <p:ph type="title"/>
          </p:nvPr>
        </p:nvSpPr>
        <p:spPr>
          <a:xfrm>
            <a:off x="457200" y="164719"/>
            <a:ext cx="4876800" cy="743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457200" y="1370410"/>
            <a:ext cx="4876800" cy="30873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a:lvl1pPr>
            <a:lvl2pPr marL="914400" lvl="1" indent="-342900" algn="l">
              <a:lnSpc>
                <a:spcPct val="100000"/>
              </a:lnSpc>
              <a:spcBef>
                <a:spcPts val="900"/>
              </a:spcBef>
              <a:spcAft>
                <a:spcPts val="0"/>
              </a:spcAft>
              <a:buClr>
                <a:schemeClr val="dk1"/>
              </a:buClr>
              <a:buSzPts val="1800"/>
              <a:buAutoNum type="arabicPeriod"/>
              <a:defRPr/>
            </a:lvl2pPr>
            <a:lvl3pPr marL="1371600" lvl="2" indent="-330200" algn="l">
              <a:lnSpc>
                <a:spcPct val="100000"/>
              </a:lnSpc>
              <a:spcBef>
                <a:spcPts val="900"/>
              </a:spcBef>
              <a:spcAft>
                <a:spcPts val="0"/>
              </a:spcAft>
              <a:buClr>
                <a:srgbClr val="7F7F7F"/>
              </a:buClr>
              <a:buSzPts val="1600"/>
              <a:buChar char="•"/>
              <a:defRPr/>
            </a:lvl3pPr>
            <a:lvl4pPr marL="1828800" lvl="3" indent="-330200" algn="l">
              <a:lnSpc>
                <a:spcPct val="100000"/>
              </a:lnSpc>
              <a:spcBef>
                <a:spcPts val="900"/>
              </a:spcBef>
              <a:spcAft>
                <a:spcPts val="0"/>
              </a:spcAft>
              <a:buClr>
                <a:srgbClr val="7F7F7F"/>
              </a:buClr>
              <a:buSzPts val="1600"/>
              <a:buChar char="•"/>
              <a:defRPr/>
            </a:lvl4pPr>
            <a:lvl5pPr marL="2286000" lvl="4" indent="-330200" algn="l">
              <a:lnSpc>
                <a:spcPct val="100000"/>
              </a:lnSpc>
              <a:spcBef>
                <a:spcPts val="900"/>
              </a:spcBef>
              <a:spcAft>
                <a:spcPts val="0"/>
              </a:spcAft>
              <a:buClr>
                <a:srgbClr val="7F7F7F"/>
              </a:buClr>
              <a:buSzPts val="1600"/>
              <a:buChar char="•"/>
              <a:defRPr/>
            </a:lvl5pPr>
            <a:lvl6pPr marL="2743200" lvl="5" indent="-342900" algn="l">
              <a:lnSpc>
                <a:spcPct val="100000"/>
              </a:lnSpc>
              <a:spcBef>
                <a:spcPts val="9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10"/>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sp>
        <p:nvSpPr>
          <p:cNvPr id="41" name="Google Shape;41;p10"/>
          <p:cNvSpPr>
            <a:spLocks noGrp="1"/>
          </p:cNvSpPr>
          <p:nvPr>
            <p:ph type="pic" idx="2"/>
          </p:nvPr>
        </p:nvSpPr>
        <p:spPr>
          <a:xfrm>
            <a:off x="5715000" y="0"/>
            <a:ext cx="3429000" cy="4629300"/>
          </a:xfrm>
          <a:prstGeom prst="rect">
            <a:avLst/>
          </a:prstGeom>
          <a:noFill/>
          <a:ln>
            <a:noFill/>
          </a:ln>
        </p:spPr>
      </p:sp>
      <p:cxnSp>
        <p:nvCxnSpPr>
          <p:cNvPr id="42" name="Google Shape;42;p10"/>
          <p:cNvCxnSpPr/>
          <p:nvPr/>
        </p:nvCxnSpPr>
        <p:spPr>
          <a:xfrm>
            <a:off x="457200" y="1008521"/>
            <a:ext cx="4876800" cy="0"/>
          </a:xfrm>
          <a:prstGeom prst="straightConnector1">
            <a:avLst/>
          </a:prstGeom>
          <a:noFill/>
          <a:ln w="12700" cap="rnd" cmpd="sng">
            <a:solidFill>
              <a:schemeClr val="dk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slov i text + fotka 2">
  <p:cSld name="Naslov i text + fotka 2">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457200" y="164719"/>
            <a:ext cx="4876800" cy="743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body" idx="1"/>
          </p:nvPr>
        </p:nvSpPr>
        <p:spPr>
          <a:xfrm>
            <a:off x="457200" y="1370410"/>
            <a:ext cx="4876800" cy="30945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a:lvl1pPr>
            <a:lvl2pPr marL="914400" lvl="1" indent="-342900" algn="l">
              <a:lnSpc>
                <a:spcPct val="100000"/>
              </a:lnSpc>
              <a:spcBef>
                <a:spcPts val="900"/>
              </a:spcBef>
              <a:spcAft>
                <a:spcPts val="0"/>
              </a:spcAft>
              <a:buClr>
                <a:schemeClr val="dk1"/>
              </a:buClr>
              <a:buSzPts val="1800"/>
              <a:buAutoNum type="arabicPeriod"/>
              <a:defRPr/>
            </a:lvl2pPr>
            <a:lvl3pPr marL="1371600" lvl="2" indent="-330200" algn="l">
              <a:lnSpc>
                <a:spcPct val="100000"/>
              </a:lnSpc>
              <a:spcBef>
                <a:spcPts val="900"/>
              </a:spcBef>
              <a:spcAft>
                <a:spcPts val="0"/>
              </a:spcAft>
              <a:buClr>
                <a:srgbClr val="7F7F7F"/>
              </a:buClr>
              <a:buSzPts val="1600"/>
              <a:buChar char="•"/>
              <a:defRPr/>
            </a:lvl3pPr>
            <a:lvl4pPr marL="1828800" lvl="3" indent="-330200" algn="l">
              <a:lnSpc>
                <a:spcPct val="100000"/>
              </a:lnSpc>
              <a:spcBef>
                <a:spcPts val="900"/>
              </a:spcBef>
              <a:spcAft>
                <a:spcPts val="0"/>
              </a:spcAft>
              <a:buClr>
                <a:srgbClr val="7F7F7F"/>
              </a:buClr>
              <a:buSzPts val="1600"/>
              <a:buChar char="•"/>
              <a:defRPr/>
            </a:lvl4pPr>
            <a:lvl5pPr marL="2286000" lvl="4" indent="-330200" algn="l">
              <a:lnSpc>
                <a:spcPct val="100000"/>
              </a:lnSpc>
              <a:spcBef>
                <a:spcPts val="900"/>
              </a:spcBef>
              <a:spcAft>
                <a:spcPts val="0"/>
              </a:spcAft>
              <a:buClr>
                <a:srgbClr val="7F7F7F"/>
              </a:buClr>
              <a:buSzPts val="1600"/>
              <a:buChar char="•"/>
              <a:defRPr/>
            </a:lvl5pPr>
            <a:lvl6pPr marL="2743200" lvl="5" indent="-342900" algn="l">
              <a:lnSpc>
                <a:spcPct val="100000"/>
              </a:lnSpc>
              <a:spcBef>
                <a:spcPts val="9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cxnSp>
        <p:nvCxnSpPr>
          <p:cNvPr id="49" name="Google Shape;49;p11"/>
          <p:cNvCxnSpPr/>
          <p:nvPr/>
        </p:nvCxnSpPr>
        <p:spPr>
          <a:xfrm>
            <a:off x="457200" y="1008521"/>
            <a:ext cx="4876800" cy="0"/>
          </a:xfrm>
          <a:prstGeom prst="straightConnector1">
            <a:avLst/>
          </a:prstGeom>
          <a:noFill/>
          <a:ln w="12700" cap="rnd" cmpd="sng">
            <a:solidFill>
              <a:schemeClr val="dk2"/>
            </a:solidFill>
            <a:prstDash val="solid"/>
            <a:round/>
            <a:headEnd type="none" w="sm" len="sm"/>
            <a:tailEnd type="none" w="sm" len="sm"/>
          </a:ln>
        </p:spPr>
      </p:cxnSp>
      <p:sp>
        <p:nvSpPr>
          <p:cNvPr id="50" name="Google Shape;50;p11"/>
          <p:cNvSpPr>
            <a:spLocks noGrp="1"/>
          </p:cNvSpPr>
          <p:nvPr>
            <p:ph type="pic" idx="2"/>
          </p:nvPr>
        </p:nvSpPr>
        <p:spPr>
          <a:xfrm>
            <a:off x="5715000" y="0"/>
            <a:ext cx="3429000" cy="4629300"/>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57"/>
        <p:cNvGrpSpPr/>
        <p:nvPr/>
      </p:nvGrpSpPr>
      <p:grpSpPr>
        <a:xfrm>
          <a:off x="0" y="0"/>
          <a:ext cx="0" cy="0"/>
          <a:chOff x="0" y="0"/>
          <a:chExt cx="0" cy="0"/>
        </a:xfrm>
      </p:grpSpPr>
      <p:sp>
        <p:nvSpPr>
          <p:cNvPr id="58" name="Google Shape;58;p21"/>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Zadnji slide - hvala na pažnji">
  <p:cSld name="Zadnji slide - hvala na pažnji">
    <p:spTree>
      <p:nvGrpSpPr>
        <p:cNvPr id="1" name="Shape 60"/>
        <p:cNvGrpSpPr/>
        <p:nvPr/>
      </p:nvGrpSpPr>
      <p:grpSpPr>
        <a:xfrm>
          <a:off x="0" y="0"/>
          <a:ext cx="0" cy="0"/>
          <a:chOff x="0" y="0"/>
          <a:chExt cx="0" cy="0"/>
        </a:xfrm>
      </p:grpSpPr>
      <p:sp>
        <p:nvSpPr>
          <p:cNvPr id="61" name="Google Shape;61;p23"/>
          <p:cNvSpPr/>
          <p:nvPr/>
        </p:nvSpPr>
        <p:spPr>
          <a:xfrm>
            <a:off x="0" y="0"/>
            <a:ext cx="6324600" cy="5143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2" name="Google Shape;62;p23"/>
          <p:cNvSpPr/>
          <p:nvPr/>
        </p:nvSpPr>
        <p:spPr>
          <a:xfrm>
            <a:off x="6324600" y="0"/>
            <a:ext cx="2819400" cy="5143500"/>
          </a:xfrm>
          <a:prstGeom prst="rect">
            <a:avLst/>
          </a:prstGeom>
          <a:solidFill>
            <a:srgbClr val="00A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3" name="Google Shape;63;p23"/>
          <p:cNvSpPr txBox="1">
            <a:spLocks noGrp="1"/>
          </p:cNvSpPr>
          <p:nvPr>
            <p:ph type="subTitle" idx="1"/>
          </p:nvPr>
        </p:nvSpPr>
        <p:spPr>
          <a:xfrm>
            <a:off x="457200" y="3318425"/>
            <a:ext cx="3962400" cy="203100"/>
          </a:xfrm>
          <a:prstGeom prst="rect">
            <a:avLst/>
          </a:prstGeom>
          <a:noFill/>
          <a:ln>
            <a:noFill/>
          </a:ln>
        </p:spPr>
        <p:txBody>
          <a:bodyPr spcFirstLastPara="1" wrap="square" lIns="91425" tIns="0" rIns="91425" bIns="0" anchor="t" anchorCtr="0">
            <a:noAutofit/>
          </a:bodyPr>
          <a:lstStyle>
            <a:lvl1pPr lvl="0" algn="l">
              <a:lnSpc>
                <a:spcPct val="100000"/>
              </a:lnSpc>
              <a:spcBef>
                <a:spcPts val="320"/>
              </a:spcBef>
              <a:spcAft>
                <a:spcPts val="0"/>
              </a:spcAft>
              <a:buSzPts val="1600"/>
              <a:buNone/>
              <a:defRPr sz="1600" b="1">
                <a:solidFill>
                  <a:schemeClr val="dk1"/>
                </a:solidFill>
              </a:defRPr>
            </a:lvl1pPr>
            <a:lvl2pPr lvl="1" algn="ctr">
              <a:lnSpc>
                <a:spcPct val="100000"/>
              </a:lnSpc>
              <a:spcBef>
                <a:spcPts val="1200"/>
              </a:spcBef>
              <a:spcAft>
                <a:spcPts val="0"/>
              </a:spcAft>
              <a:buClr>
                <a:srgbClr val="888888"/>
              </a:buClr>
              <a:buSzPts val="1800"/>
              <a:buNone/>
              <a:defRPr>
                <a:solidFill>
                  <a:srgbClr val="888888"/>
                </a:solidFill>
              </a:defRPr>
            </a:lvl2pPr>
            <a:lvl3pPr lvl="2" algn="ctr">
              <a:lnSpc>
                <a:spcPct val="100000"/>
              </a:lnSpc>
              <a:spcBef>
                <a:spcPts val="1200"/>
              </a:spcBef>
              <a:spcAft>
                <a:spcPts val="0"/>
              </a:spcAft>
              <a:buClr>
                <a:srgbClr val="888888"/>
              </a:buClr>
              <a:buSzPts val="1600"/>
              <a:buNone/>
              <a:defRPr>
                <a:solidFill>
                  <a:srgbClr val="888888"/>
                </a:solidFill>
              </a:defRPr>
            </a:lvl3pPr>
            <a:lvl4pPr lvl="3" algn="ctr">
              <a:lnSpc>
                <a:spcPct val="100000"/>
              </a:lnSpc>
              <a:spcBef>
                <a:spcPts val="1200"/>
              </a:spcBef>
              <a:spcAft>
                <a:spcPts val="0"/>
              </a:spcAft>
              <a:buClr>
                <a:srgbClr val="888888"/>
              </a:buClr>
              <a:buSzPts val="1600"/>
              <a:buNone/>
              <a:defRPr>
                <a:solidFill>
                  <a:srgbClr val="888888"/>
                </a:solidFill>
              </a:defRPr>
            </a:lvl4pPr>
            <a:lvl5pPr lvl="4" algn="ctr">
              <a:lnSpc>
                <a:spcPct val="100000"/>
              </a:lnSpc>
              <a:spcBef>
                <a:spcPts val="1200"/>
              </a:spcBef>
              <a:spcAft>
                <a:spcPts val="0"/>
              </a:spcAft>
              <a:buClr>
                <a:srgbClr val="888888"/>
              </a:buClr>
              <a:buSzPts val="1600"/>
              <a:buNone/>
              <a:defRPr>
                <a:solidFill>
                  <a:srgbClr val="888888"/>
                </a:solidFill>
              </a:defRPr>
            </a:lvl5pPr>
            <a:lvl6pPr lvl="5" algn="ctr">
              <a:lnSpc>
                <a:spcPct val="100000"/>
              </a:lnSpc>
              <a:spcBef>
                <a:spcPts val="12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64" name="Google Shape;64;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77213" y="2967456"/>
            <a:ext cx="1885629" cy="1997870"/>
          </a:xfrm>
          <a:prstGeom prst="rect">
            <a:avLst/>
          </a:prstGeom>
          <a:noFill/>
          <a:ln>
            <a:noFill/>
          </a:ln>
        </p:spPr>
      </p:pic>
      <p:sp>
        <p:nvSpPr>
          <p:cNvPr id="65" name="Google Shape;65;p23"/>
          <p:cNvSpPr txBox="1">
            <a:spLocks noGrp="1"/>
          </p:cNvSpPr>
          <p:nvPr>
            <p:ph type="ctrTitle"/>
          </p:nvPr>
        </p:nvSpPr>
        <p:spPr>
          <a:xfrm>
            <a:off x="447675" y="514342"/>
            <a:ext cx="5191200" cy="1771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3800"/>
              <a:buFont typeface="Arial"/>
              <a:buNone/>
              <a:defRPr sz="3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body" idx="2"/>
          </p:nvPr>
        </p:nvSpPr>
        <p:spPr>
          <a:xfrm>
            <a:off x="457200" y="3572078"/>
            <a:ext cx="3962400" cy="1255800"/>
          </a:xfrm>
          <a:prstGeom prst="rect">
            <a:avLst/>
          </a:prstGeom>
          <a:noFill/>
          <a:ln>
            <a:noFill/>
          </a:ln>
        </p:spPr>
        <p:txBody>
          <a:bodyPr spcFirstLastPara="1" wrap="square" lIns="91425" tIns="0" rIns="91425" bIns="0" anchor="t" anchorCtr="0">
            <a:noAutofit/>
          </a:bodyPr>
          <a:lstStyle>
            <a:lvl1pPr marL="457200" lvl="0" indent="-228600" algn="l">
              <a:lnSpc>
                <a:spcPct val="150000"/>
              </a:lnSpc>
              <a:spcBef>
                <a:spcPts val="0"/>
              </a:spcBef>
              <a:spcAft>
                <a:spcPts val="0"/>
              </a:spcAft>
              <a:buSzPts val="1600"/>
              <a:buNone/>
              <a:defRPr sz="1600"/>
            </a:lvl1pPr>
            <a:lvl2pPr marL="914400" lvl="1" indent="-228600" algn="l">
              <a:lnSpc>
                <a:spcPct val="100000"/>
              </a:lnSpc>
              <a:spcBef>
                <a:spcPts val="320"/>
              </a:spcBef>
              <a:spcAft>
                <a:spcPts val="0"/>
              </a:spcAft>
              <a:buClr>
                <a:schemeClr val="dk1"/>
              </a:buClr>
              <a:buSzPts val="1600"/>
              <a:buNone/>
              <a:defRPr sz="1600"/>
            </a:lvl2pPr>
            <a:lvl3pPr marL="1371600" lvl="2" indent="-228600" algn="l">
              <a:lnSpc>
                <a:spcPct val="100000"/>
              </a:lnSpc>
              <a:spcBef>
                <a:spcPts val="1200"/>
              </a:spcBef>
              <a:spcAft>
                <a:spcPts val="0"/>
              </a:spcAft>
              <a:buClr>
                <a:srgbClr val="7F7F7F"/>
              </a:buClr>
              <a:buSzPts val="1600"/>
              <a:buNone/>
              <a:defRPr sz="1600"/>
            </a:lvl3pPr>
            <a:lvl4pPr marL="1828800" lvl="3" indent="-228600" algn="l">
              <a:lnSpc>
                <a:spcPct val="100000"/>
              </a:lnSpc>
              <a:spcBef>
                <a:spcPts val="1200"/>
              </a:spcBef>
              <a:spcAft>
                <a:spcPts val="0"/>
              </a:spcAft>
              <a:buClr>
                <a:srgbClr val="7F7F7F"/>
              </a:buClr>
              <a:buSzPts val="1600"/>
              <a:buNone/>
              <a:defRPr sz="1600"/>
            </a:lvl4pPr>
            <a:lvl5pPr marL="2286000" lvl="4" indent="-228600" algn="l">
              <a:lnSpc>
                <a:spcPct val="100000"/>
              </a:lnSpc>
              <a:spcBef>
                <a:spcPts val="1200"/>
              </a:spcBef>
              <a:spcAft>
                <a:spcPts val="0"/>
              </a:spcAft>
              <a:buClr>
                <a:srgbClr val="7F7F7F"/>
              </a:buClr>
              <a:buSzPts val="1600"/>
              <a:buNone/>
              <a:defRPr sz="1600"/>
            </a:lvl5pPr>
            <a:lvl6pPr marL="2743200" lvl="5" indent="-342900" algn="l">
              <a:lnSpc>
                <a:spcPct val="100000"/>
              </a:lnSpc>
              <a:spcBef>
                <a:spcPts val="12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Uvod">
  <p:cSld name="Uvod">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457200" y="1334577"/>
            <a:ext cx="5486400" cy="2651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2800"/>
              <a:buFont typeface="Arial"/>
              <a:buNone/>
              <a:defRPr sz="2800" b="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
          <p:cNvSpPr txBox="1">
            <a:spLocks noGrp="1"/>
          </p:cNvSpPr>
          <p:nvPr>
            <p:ph type="body" idx="1"/>
          </p:nvPr>
        </p:nvSpPr>
        <p:spPr>
          <a:xfrm>
            <a:off x="457200" y="490361"/>
            <a:ext cx="5486400" cy="512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2400"/>
              <a:buNone/>
              <a:defRPr sz="2400" b="0">
                <a:solidFill>
                  <a:srgbClr val="D2D4D6"/>
                </a:solidFill>
                <a:latin typeface="Arial"/>
                <a:ea typeface="Arial"/>
                <a:cs typeface="Arial"/>
                <a:sym typeface="Arial"/>
              </a:defRPr>
            </a:lvl1pPr>
            <a:lvl2pPr marL="914400" lvl="1" indent="-228600" algn="l">
              <a:lnSpc>
                <a:spcPct val="100000"/>
              </a:lnSpc>
              <a:spcBef>
                <a:spcPts val="1200"/>
              </a:spcBef>
              <a:spcAft>
                <a:spcPts val="0"/>
              </a:spcAft>
              <a:buClr>
                <a:srgbClr val="888888"/>
              </a:buClr>
              <a:buSzPts val="1800"/>
              <a:buNone/>
              <a:defRPr sz="1800">
                <a:solidFill>
                  <a:srgbClr val="888888"/>
                </a:solidFill>
              </a:defRPr>
            </a:lvl2pPr>
            <a:lvl3pPr marL="1371600" lvl="2" indent="-228600" algn="l">
              <a:lnSpc>
                <a:spcPct val="100000"/>
              </a:lnSpc>
              <a:spcBef>
                <a:spcPts val="1200"/>
              </a:spcBef>
              <a:spcAft>
                <a:spcPts val="0"/>
              </a:spcAft>
              <a:buClr>
                <a:srgbClr val="888888"/>
              </a:buClr>
              <a:buSzPts val="1600"/>
              <a:buNone/>
              <a:defRPr sz="1600">
                <a:solidFill>
                  <a:srgbClr val="888888"/>
                </a:solidFill>
              </a:defRPr>
            </a:lvl3pPr>
            <a:lvl4pPr marL="1828800" lvl="3" indent="-228600" algn="l">
              <a:lnSpc>
                <a:spcPct val="100000"/>
              </a:lnSpc>
              <a:spcBef>
                <a:spcPts val="1200"/>
              </a:spcBef>
              <a:spcAft>
                <a:spcPts val="0"/>
              </a:spcAft>
              <a:buClr>
                <a:srgbClr val="888888"/>
              </a:buClr>
              <a:buSzPts val="1400"/>
              <a:buNone/>
              <a:defRPr sz="1400">
                <a:solidFill>
                  <a:srgbClr val="888888"/>
                </a:solidFill>
              </a:defRPr>
            </a:lvl4pPr>
            <a:lvl5pPr marL="2286000" lvl="4" indent="-228600" algn="l">
              <a:lnSpc>
                <a:spcPct val="100000"/>
              </a:lnSpc>
              <a:spcBef>
                <a:spcPts val="1200"/>
              </a:spcBef>
              <a:spcAft>
                <a:spcPts val="0"/>
              </a:spcAft>
              <a:buClr>
                <a:srgbClr val="888888"/>
              </a:buClr>
              <a:buSzPts val="1400"/>
              <a:buNone/>
              <a:defRPr sz="1400">
                <a:solidFill>
                  <a:srgbClr val="888888"/>
                </a:solidFill>
              </a:defRPr>
            </a:lvl5pPr>
            <a:lvl6pPr marL="2743200" lvl="5" indent="-228600" algn="l">
              <a:lnSpc>
                <a:spcPct val="100000"/>
              </a:lnSpc>
              <a:spcBef>
                <a:spcPts val="12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0" name="Google Shape;70;p6"/>
          <p:cNvSpPr/>
          <p:nvPr/>
        </p:nvSpPr>
        <p:spPr>
          <a:xfrm>
            <a:off x="6324600" y="0"/>
            <a:ext cx="2819400" cy="5143500"/>
          </a:xfrm>
          <a:prstGeom prst="rect">
            <a:avLst/>
          </a:prstGeom>
          <a:solidFill>
            <a:srgbClr val="00AE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71" name="Google Shape;71;p6"/>
          <p:cNvSpPr/>
          <p:nvPr/>
        </p:nvSpPr>
        <p:spPr>
          <a:xfrm>
            <a:off x="2759645" y="2433251"/>
            <a:ext cx="2343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hr-HR" sz="1800" b="0" i="0" u="none" strike="noStrike" cap="none">
                <a:solidFill>
                  <a:schemeClr val="dk1"/>
                </a:solidFill>
                <a:latin typeface="Montserrat"/>
                <a:ea typeface="Montserrat"/>
                <a:cs typeface="Montserrat"/>
                <a:sym typeface="Montserrat"/>
              </a:rPr>
              <a:t>,</a:t>
            </a:r>
            <a:endParaRPr sz="1800" b="0" i="0" u="none" strike="noStrike" cap="none">
              <a:solidFill>
                <a:schemeClr val="dk1"/>
              </a:solidFill>
              <a:latin typeface="Montserrat"/>
              <a:ea typeface="Montserrat"/>
              <a:cs typeface="Montserrat"/>
              <a:sym typeface="Montserrat"/>
            </a:endParaRPr>
          </a:p>
        </p:txBody>
      </p:sp>
      <p:cxnSp>
        <p:nvCxnSpPr>
          <p:cNvPr id="72" name="Google Shape;72;p6"/>
          <p:cNvCxnSpPr/>
          <p:nvPr/>
        </p:nvCxnSpPr>
        <p:spPr>
          <a:xfrm>
            <a:off x="457200" y="1003160"/>
            <a:ext cx="609600" cy="0"/>
          </a:xfrm>
          <a:prstGeom prst="straightConnector1">
            <a:avLst/>
          </a:prstGeom>
          <a:noFill/>
          <a:ln w="12700" cap="rnd" cmpd="sng">
            <a:solidFill>
              <a:schemeClr val="dk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slov i 2 boxa za sadržaj A" type="twoObj">
  <p:cSld name="TWO_OBJECTS">
    <p:spTree>
      <p:nvGrpSpPr>
        <p:cNvPr id="1" name="Shape 73"/>
        <p:cNvGrpSpPr/>
        <p:nvPr/>
      </p:nvGrpSpPr>
      <p:grpSpPr>
        <a:xfrm>
          <a:off x="0" y="0"/>
          <a:ext cx="0" cy="0"/>
          <a:chOff x="0" y="0"/>
          <a:chExt cx="0" cy="0"/>
        </a:xfrm>
      </p:grpSpPr>
      <p:pic>
        <p:nvPicPr>
          <p:cNvPr id="74" name="Google Shape;74;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5567038" y="-126013"/>
            <a:ext cx="2174621" cy="2420805"/>
          </a:xfrm>
          <a:prstGeom prst="rect">
            <a:avLst/>
          </a:prstGeom>
          <a:noFill/>
          <a:ln>
            <a:noFill/>
          </a:ln>
        </p:spPr>
      </p:pic>
      <p:pic>
        <p:nvPicPr>
          <p:cNvPr id="75" name="Google Shape;75;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7733367" y="2846696"/>
            <a:ext cx="1538881" cy="769442"/>
          </a:xfrm>
          <a:prstGeom prst="rect">
            <a:avLst/>
          </a:prstGeom>
          <a:noFill/>
          <a:ln>
            <a:noFill/>
          </a:ln>
        </p:spPr>
      </p:pic>
      <p:pic>
        <p:nvPicPr>
          <p:cNvPr id="76" name="Google Shape;76;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64389" y="3528536"/>
            <a:ext cx="955138" cy="944642"/>
          </a:xfrm>
          <a:prstGeom prst="rect">
            <a:avLst/>
          </a:prstGeom>
          <a:noFill/>
          <a:ln>
            <a:noFill/>
          </a:ln>
        </p:spPr>
      </p:pic>
      <p:sp>
        <p:nvSpPr>
          <p:cNvPr id="77" name="Google Shape;77;p8"/>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
          <p:cNvSpPr txBox="1">
            <a:spLocks noGrp="1"/>
          </p:cNvSpPr>
          <p:nvPr>
            <p:ph type="body" idx="1"/>
          </p:nvPr>
        </p:nvSpPr>
        <p:spPr>
          <a:xfrm>
            <a:off x="457200" y="1370410"/>
            <a:ext cx="3962400" cy="30945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lvl1pPr>
            <a:lvl2pPr marL="914400" lvl="1" indent="-342900" algn="l">
              <a:lnSpc>
                <a:spcPct val="100000"/>
              </a:lnSpc>
              <a:spcBef>
                <a:spcPts val="900"/>
              </a:spcBef>
              <a:spcAft>
                <a:spcPts val="0"/>
              </a:spcAft>
              <a:buClr>
                <a:schemeClr val="dk1"/>
              </a:buClr>
              <a:buSzPts val="1800"/>
              <a:buAutoNum type="arabicPeriod"/>
              <a:defRPr sz="1800"/>
            </a:lvl2pPr>
            <a:lvl3pPr marL="1371600" lvl="2" indent="-330200" algn="l">
              <a:lnSpc>
                <a:spcPct val="100000"/>
              </a:lnSpc>
              <a:spcBef>
                <a:spcPts val="900"/>
              </a:spcBef>
              <a:spcAft>
                <a:spcPts val="0"/>
              </a:spcAft>
              <a:buClr>
                <a:srgbClr val="7F7F7F"/>
              </a:buClr>
              <a:buSzPts val="1600"/>
              <a:buChar char="•"/>
              <a:defRPr sz="1600"/>
            </a:lvl3pPr>
            <a:lvl4pPr marL="1828800" lvl="3" indent="-330200" algn="l">
              <a:lnSpc>
                <a:spcPct val="100000"/>
              </a:lnSpc>
              <a:spcBef>
                <a:spcPts val="900"/>
              </a:spcBef>
              <a:spcAft>
                <a:spcPts val="0"/>
              </a:spcAft>
              <a:buClr>
                <a:srgbClr val="7F7F7F"/>
              </a:buClr>
              <a:buSzPts val="1600"/>
              <a:buChar char="•"/>
              <a:defRPr sz="1600"/>
            </a:lvl4pPr>
            <a:lvl5pPr marL="2286000" lvl="4" indent="-330200" algn="l">
              <a:lnSpc>
                <a:spcPct val="100000"/>
              </a:lnSpc>
              <a:spcBef>
                <a:spcPts val="900"/>
              </a:spcBef>
              <a:spcAft>
                <a:spcPts val="0"/>
              </a:spcAft>
              <a:buClr>
                <a:srgbClr val="7F7F7F"/>
              </a:buClr>
              <a:buSzPts val="1600"/>
              <a:buChar char="•"/>
              <a:defRPr sz="1600"/>
            </a:lvl5pPr>
            <a:lvl6pPr marL="2743200" lvl="5" indent="-342900" algn="l">
              <a:lnSpc>
                <a:spcPct val="100000"/>
              </a:lnSpc>
              <a:spcBef>
                <a:spcPts val="90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9" name="Google Shape;79;p8"/>
          <p:cNvSpPr txBox="1">
            <a:spLocks noGrp="1"/>
          </p:cNvSpPr>
          <p:nvPr>
            <p:ph type="body" idx="2"/>
          </p:nvPr>
        </p:nvSpPr>
        <p:spPr>
          <a:xfrm>
            <a:off x="4724400" y="1370410"/>
            <a:ext cx="3962400" cy="30945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lvl1pPr>
            <a:lvl2pPr marL="914400" lvl="1" indent="-342900" algn="l">
              <a:lnSpc>
                <a:spcPct val="100000"/>
              </a:lnSpc>
              <a:spcBef>
                <a:spcPts val="900"/>
              </a:spcBef>
              <a:spcAft>
                <a:spcPts val="0"/>
              </a:spcAft>
              <a:buClr>
                <a:schemeClr val="dk1"/>
              </a:buClr>
              <a:buSzPts val="1800"/>
              <a:buAutoNum type="arabicPeriod"/>
              <a:defRPr sz="1800"/>
            </a:lvl2pPr>
            <a:lvl3pPr marL="1371600" lvl="2" indent="-330200" algn="l">
              <a:lnSpc>
                <a:spcPct val="100000"/>
              </a:lnSpc>
              <a:spcBef>
                <a:spcPts val="900"/>
              </a:spcBef>
              <a:spcAft>
                <a:spcPts val="0"/>
              </a:spcAft>
              <a:buClr>
                <a:srgbClr val="7F7F7F"/>
              </a:buClr>
              <a:buSzPts val="1600"/>
              <a:buChar char="•"/>
              <a:defRPr sz="1600"/>
            </a:lvl3pPr>
            <a:lvl4pPr marL="1828800" lvl="3" indent="-330200" algn="l">
              <a:lnSpc>
                <a:spcPct val="100000"/>
              </a:lnSpc>
              <a:spcBef>
                <a:spcPts val="900"/>
              </a:spcBef>
              <a:spcAft>
                <a:spcPts val="0"/>
              </a:spcAft>
              <a:buClr>
                <a:srgbClr val="7F7F7F"/>
              </a:buClr>
              <a:buSzPts val="1600"/>
              <a:buChar char="•"/>
              <a:defRPr sz="1600"/>
            </a:lvl4pPr>
            <a:lvl5pPr marL="2286000" lvl="4" indent="-330200" algn="l">
              <a:lnSpc>
                <a:spcPct val="100000"/>
              </a:lnSpc>
              <a:spcBef>
                <a:spcPts val="900"/>
              </a:spcBef>
              <a:spcAft>
                <a:spcPts val="0"/>
              </a:spcAft>
              <a:buClr>
                <a:srgbClr val="7F7F7F"/>
              </a:buClr>
              <a:buSzPts val="1600"/>
              <a:buChar char="•"/>
              <a:defRPr sz="1600"/>
            </a:lvl5pPr>
            <a:lvl6pPr marL="2743200" lvl="5" indent="-342900" algn="l">
              <a:lnSpc>
                <a:spcPct val="100000"/>
              </a:lnSpc>
              <a:spcBef>
                <a:spcPts val="90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 name="Google Shape;80;p8"/>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cxnSp>
        <p:nvCxnSpPr>
          <p:cNvPr id="83" name="Google Shape;83;p8"/>
          <p:cNvCxnSpPr/>
          <p:nvPr/>
        </p:nvCxnSpPr>
        <p:spPr>
          <a:xfrm>
            <a:off x="457200" y="1008521"/>
            <a:ext cx="8229600" cy="0"/>
          </a:xfrm>
          <a:prstGeom prst="straightConnector1">
            <a:avLst/>
          </a:prstGeom>
          <a:noFill/>
          <a:ln w="12700" cap="rnd"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 2 boxa za sadržaj B">
  <p:cSld name="Naslov i 2 boxa za sadržaj B">
    <p:spTree>
      <p:nvGrpSpPr>
        <p:cNvPr id="1" name="Shape 84"/>
        <p:cNvGrpSpPr/>
        <p:nvPr/>
      </p:nvGrpSpPr>
      <p:grpSpPr>
        <a:xfrm>
          <a:off x="0" y="0"/>
          <a:ext cx="0" cy="0"/>
          <a:chOff x="0" y="0"/>
          <a:chExt cx="0" cy="0"/>
        </a:xfrm>
      </p:grpSpPr>
      <p:sp>
        <p:nvSpPr>
          <p:cNvPr id="85" name="Google Shape;85;p9"/>
          <p:cNvSpPr/>
          <p:nvPr/>
        </p:nvSpPr>
        <p:spPr>
          <a:xfrm>
            <a:off x="0" y="0"/>
            <a:ext cx="9144000" cy="1008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86" name="Google Shape;86;p9"/>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9"/>
          <p:cNvSpPr txBox="1">
            <a:spLocks noGrp="1"/>
          </p:cNvSpPr>
          <p:nvPr>
            <p:ph type="body" idx="1"/>
          </p:nvPr>
        </p:nvSpPr>
        <p:spPr>
          <a:xfrm>
            <a:off x="457200" y="1370410"/>
            <a:ext cx="3962400" cy="30945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lvl1pPr>
            <a:lvl2pPr marL="914400" lvl="1" indent="-342900" algn="l">
              <a:lnSpc>
                <a:spcPct val="100000"/>
              </a:lnSpc>
              <a:spcBef>
                <a:spcPts val="900"/>
              </a:spcBef>
              <a:spcAft>
                <a:spcPts val="0"/>
              </a:spcAft>
              <a:buClr>
                <a:schemeClr val="dk1"/>
              </a:buClr>
              <a:buSzPts val="1800"/>
              <a:buAutoNum type="arabicPeriod"/>
              <a:defRPr sz="1800"/>
            </a:lvl2pPr>
            <a:lvl3pPr marL="1371600" lvl="2" indent="-330200" algn="l">
              <a:lnSpc>
                <a:spcPct val="100000"/>
              </a:lnSpc>
              <a:spcBef>
                <a:spcPts val="900"/>
              </a:spcBef>
              <a:spcAft>
                <a:spcPts val="0"/>
              </a:spcAft>
              <a:buClr>
                <a:srgbClr val="7F7F7F"/>
              </a:buClr>
              <a:buSzPts val="1600"/>
              <a:buChar char="•"/>
              <a:defRPr sz="1600"/>
            </a:lvl3pPr>
            <a:lvl4pPr marL="1828800" lvl="3" indent="-330200" algn="l">
              <a:lnSpc>
                <a:spcPct val="100000"/>
              </a:lnSpc>
              <a:spcBef>
                <a:spcPts val="900"/>
              </a:spcBef>
              <a:spcAft>
                <a:spcPts val="0"/>
              </a:spcAft>
              <a:buClr>
                <a:srgbClr val="7F7F7F"/>
              </a:buClr>
              <a:buSzPts val="1600"/>
              <a:buChar char="•"/>
              <a:defRPr sz="1600"/>
            </a:lvl4pPr>
            <a:lvl5pPr marL="2286000" lvl="4" indent="-330200" algn="l">
              <a:lnSpc>
                <a:spcPct val="100000"/>
              </a:lnSpc>
              <a:spcBef>
                <a:spcPts val="900"/>
              </a:spcBef>
              <a:spcAft>
                <a:spcPts val="0"/>
              </a:spcAft>
              <a:buClr>
                <a:srgbClr val="7F7F7F"/>
              </a:buClr>
              <a:buSzPts val="1600"/>
              <a:buChar char="•"/>
              <a:defRPr sz="1600"/>
            </a:lvl5pPr>
            <a:lvl6pPr marL="2743200" lvl="5" indent="-342900" algn="l">
              <a:lnSpc>
                <a:spcPct val="100000"/>
              </a:lnSpc>
              <a:spcBef>
                <a:spcPts val="90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8" name="Google Shape;88;p9"/>
          <p:cNvSpPr txBox="1">
            <a:spLocks noGrp="1"/>
          </p:cNvSpPr>
          <p:nvPr>
            <p:ph type="body" idx="2"/>
          </p:nvPr>
        </p:nvSpPr>
        <p:spPr>
          <a:xfrm>
            <a:off x="4724400" y="1370410"/>
            <a:ext cx="3962400" cy="30945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lvl1pPr>
            <a:lvl2pPr marL="914400" lvl="1" indent="-342900" algn="l">
              <a:lnSpc>
                <a:spcPct val="100000"/>
              </a:lnSpc>
              <a:spcBef>
                <a:spcPts val="900"/>
              </a:spcBef>
              <a:spcAft>
                <a:spcPts val="0"/>
              </a:spcAft>
              <a:buClr>
                <a:schemeClr val="dk1"/>
              </a:buClr>
              <a:buSzPts val="1800"/>
              <a:buAutoNum type="arabicPeriod"/>
              <a:defRPr sz="1800"/>
            </a:lvl2pPr>
            <a:lvl3pPr marL="1371600" lvl="2" indent="-330200" algn="l">
              <a:lnSpc>
                <a:spcPct val="100000"/>
              </a:lnSpc>
              <a:spcBef>
                <a:spcPts val="900"/>
              </a:spcBef>
              <a:spcAft>
                <a:spcPts val="0"/>
              </a:spcAft>
              <a:buClr>
                <a:srgbClr val="7F7F7F"/>
              </a:buClr>
              <a:buSzPts val="1600"/>
              <a:buChar char="•"/>
              <a:defRPr sz="1600"/>
            </a:lvl3pPr>
            <a:lvl4pPr marL="1828800" lvl="3" indent="-330200" algn="l">
              <a:lnSpc>
                <a:spcPct val="100000"/>
              </a:lnSpc>
              <a:spcBef>
                <a:spcPts val="900"/>
              </a:spcBef>
              <a:spcAft>
                <a:spcPts val="0"/>
              </a:spcAft>
              <a:buClr>
                <a:srgbClr val="7F7F7F"/>
              </a:buClr>
              <a:buSzPts val="1600"/>
              <a:buChar char="•"/>
              <a:defRPr sz="1600"/>
            </a:lvl4pPr>
            <a:lvl5pPr marL="2286000" lvl="4" indent="-330200" algn="l">
              <a:lnSpc>
                <a:spcPct val="100000"/>
              </a:lnSpc>
              <a:spcBef>
                <a:spcPts val="900"/>
              </a:spcBef>
              <a:spcAft>
                <a:spcPts val="0"/>
              </a:spcAft>
              <a:buClr>
                <a:srgbClr val="7F7F7F"/>
              </a:buClr>
              <a:buSzPts val="1600"/>
              <a:buChar char="•"/>
              <a:defRPr sz="1600"/>
            </a:lvl5pPr>
            <a:lvl6pPr marL="2743200" lvl="5" indent="-342900" algn="l">
              <a:lnSpc>
                <a:spcPct val="100000"/>
              </a:lnSpc>
              <a:spcBef>
                <a:spcPts val="90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9" name="Google Shape;89;p9"/>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9"/>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9"/>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629150"/>
            <a:ext cx="9144000" cy="514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hr-HR" sz="1800" b="0" i="0" u="none" strike="noStrike" cap="none">
                <a:solidFill>
                  <a:schemeClr val="lt1"/>
                </a:solidFill>
                <a:latin typeface="Montserrat"/>
                <a:ea typeface="Montserrat"/>
                <a:cs typeface="Montserrat"/>
                <a:sym typeface="Montserrat"/>
              </a:rPr>
              <a:t> </a:t>
            </a:r>
            <a:endParaRPr sz="1800" b="0" i="0" u="none" strike="noStrike" cap="none">
              <a:solidFill>
                <a:schemeClr val="lt1"/>
              </a:solidFill>
              <a:latin typeface="Montserrat"/>
              <a:ea typeface="Montserrat"/>
              <a:cs typeface="Montserrat"/>
              <a:sym typeface="Montserrat"/>
            </a:endParaRPr>
          </a:p>
        </p:txBody>
      </p:sp>
      <p:sp>
        <p:nvSpPr>
          <p:cNvPr id="11" name="Google Shape;11;p3"/>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457200" y="1370409"/>
            <a:ext cx="8229600" cy="30945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400"/>
              </a:spcBef>
              <a:spcAft>
                <a:spcPts val="0"/>
              </a:spcAft>
              <a:buClr>
                <a:schemeClr val="dk2"/>
              </a:buClr>
              <a:buSzPts val="2000"/>
              <a:buFont typeface="Montserrat"/>
              <a:buChar char="—"/>
              <a:defRPr sz="2000" b="0" i="0" u="none" strike="noStrike" cap="none">
                <a:solidFill>
                  <a:schemeClr val="dk1"/>
                </a:solidFill>
                <a:latin typeface="Montserrat"/>
                <a:ea typeface="Montserrat"/>
                <a:cs typeface="Montserrat"/>
                <a:sym typeface="Montserrat"/>
              </a:defRPr>
            </a:lvl1pPr>
            <a:lvl2pPr marL="914400" marR="0" lvl="1" indent="-342900" algn="l" rtl="0">
              <a:lnSpc>
                <a:spcPct val="100000"/>
              </a:lnSpc>
              <a:spcBef>
                <a:spcPts val="1200"/>
              </a:spcBef>
              <a:spcAft>
                <a:spcPts val="0"/>
              </a:spcAft>
              <a:buClr>
                <a:schemeClr val="dk1"/>
              </a:buClr>
              <a:buSzPts val="1800"/>
              <a:buFont typeface="Arial"/>
              <a:buAutoNum type="arabicPeriod"/>
              <a:defRPr sz="18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1200"/>
              </a:spcBef>
              <a:spcAft>
                <a:spcPts val="0"/>
              </a:spcAft>
              <a:buClr>
                <a:srgbClr val="7F7F7F"/>
              </a:buClr>
              <a:buSzPts val="1600"/>
              <a:buFont typeface="Arial"/>
              <a:buChar char="•"/>
              <a:defRPr sz="1600" b="0" i="0" u="none" strike="noStrike" cap="none">
                <a:solidFill>
                  <a:srgbClr val="7F7F7F"/>
                </a:solidFill>
                <a:latin typeface="Montserrat"/>
                <a:ea typeface="Montserrat"/>
                <a:cs typeface="Montserrat"/>
                <a:sym typeface="Montserrat"/>
              </a:defRPr>
            </a:lvl3pPr>
            <a:lvl4pPr marL="1828800" marR="0" lvl="3" indent="-330200" algn="l" rtl="0">
              <a:lnSpc>
                <a:spcPct val="100000"/>
              </a:lnSpc>
              <a:spcBef>
                <a:spcPts val="1200"/>
              </a:spcBef>
              <a:spcAft>
                <a:spcPts val="0"/>
              </a:spcAft>
              <a:buClr>
                <a:srgbClr val="7F7F7F"/>
              </a:buClr>
              <a:buSzPts val="1600"/>
              <a:buFont typeface="Arial"/>
              <a:buChar char="•"/>
              <a:defRPr sz="1600" b="0" i="0" u="none" strike="noStrike" cap="none">
                <a:solidFill>
                  <a:srgbClr val="7F7F7F"/>
                </a:solidFill>
                <a:latin typeface="Montserrat"/>
                <a:ea typeface="Montserrat"/>
                <a:cs typeface="Montserrat"/>
                <a:sym typeface="Montserrat"/>
              </a:defRPr>
            </a:lvl4pPr>
            <a:lvl5pPr marL="2286000" marR="0" lvl="4" indent="-330200" algn="l" rtl="0">
              <a:lnSpc>
                <a:spcPct val="100000"/>
              </a:lnSpc>
              <a:spcBef>
                <a:spcPts val="1200"/>
              </a:spcBef>
              <a:spcAft>
                <a:spcPts val="0"/>
              </a:spcAft>
              <a:buClr>
                <a:srgbClr val="7F7F7F"/>
              </a:buClr>
              <a:buSzPts val="1600"/>
              <a:buFont typeface="Arial"/>
              <a:buChar char="•"/>
              <a:defRPr sz="1600" b="0" i="0" u="none" strike="noStrike" cap="none">
                <a:solidFill>
                  <a:srgbClr val="7F7F7F"/>
                </a:solidFill>
                <a:latin typeface="Montserrat"/>
                <a:ea typeface="Montserrat"/>
                <a:cs typeface="Montserrat"/>
                <a:sym typeface="Montserrat"/>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
        <p:nvSpPr>
          <p:cNvPr id="13" name="Google Shape;13;p3"/>
          <p:cNvSpPr txBox="1">
            <a:spLocks noGrp="1"/>
          </p:cNvSpPr>
          <p:nvPr>
            <p:ph type="dt" idx="10"/>
          </p:nvPr>
        </p:nvSpPr>
        <p:spPr>
          <a:xfrm>
            <a:off x="6553200" y="228599"/>
            <a:ext cx="2133600" cy="1716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4" name="Google Shape;14;p3"/>
          <p:cNvSpPr txBox="1">
            <a:spLocks noGrp="1"/>
          </p:cNvSpPr>
          <p:nvPr>
            <p:ph type="ftr" idx="11"/>
          </p:nvPr>
        </p:nvSpPr>
        <p:spPr>
          <a:xfrm>
            <a:off x="2972742" y="4800600"/>
            <a:ext cx="5081400" cy="17160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5" name="Google Shape;15;p3"/>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hr-HR"/>
              <a:t>‹#›</a:t>
            </a:fld>
            <a:endParaRPr/>
          </a:p>
        </p:txBody>
      </p:sp>
      <p:pic>
        <p:nvPicPr>
          <p:cNvPr id="16" name="Google Shape;16;p3" descr="E:\_ZEZ\02-2021\ZEZ standardi - logo, memo, mail\ZEZ logo varijacije\HR - ZEZ logo varijacije\ZEZlogo_hr_0003.png"/>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381001" y="4629150"/>
            <a:ext cx="1287072" cy="514350"/>
          </a:xfrm>
          <a:prstGeom prst="rect">
            <a:avLst/>
          </a:prstGeom>
          <a:noFill/>
          <a:ln>
            <a:noFill/>
          </a:ln>
        </p:spPr>
      </p:pic>
      <p:cxnSp>
        <p:nvCxnSpPr>
          <p:cNvPr id="17" name="Google Shape;17;p3"/>
          <p:cNvCxnSpPr/>
          <p:nvPr/>
        </p:nvCxnSpPr>
        <p:spPr>
          <a:xfrm>
            <a:off x="8174878" y="4886325"/>
            <a:ext cx="140400" cy="0"/>
          </a:xfrm>
          <a:prstGeom prst="straightConnector1">
            <a:avLst/>
          </a:prstGeom>
          <a:noFill/>
          <a:ln w="9525" cap="flat" cmpd="sng">
            <a:solidFill>
              <a:schemeClr val="l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1" r:id="rId21"/>
    <p:sldLayoutId id="214748367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groups/solarniklub/?locale=hr_H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zez.coop/publikacija/umanjimo-im-brige-brosura-sa-savjetima-za-ustede-energije-u-kucanstvu/"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ctrTitle"/>
          </p:nvPr>
        </p:nvSpPr>
        <p:spPr>
          <a:xfrm>
            <a:off x="447675" y="3257550"/>
            <a:ext cx="5572200" cy="571500"/>
          </a:xfrm>
          <a:prstGeom prst="rect">
            <a:avLst/>
          </a:prstGeom>
          <a:noFill/>
          <a:ln>
            <a:noFill/>
          </a:ln>
        </p:spPr>
        <p:txBody>
          <a:bodyPr spcFirstLastPara="1" wrap="square" lIns="91425" tIns="45700" rIns="91425" bIns="45700" anchor="t" anchorCtr="0">
            <a:noAutofit/>
          </a:bodyPr>
          <a:lstStyle/>
          <a:p>
            <a:r>
              <a:rPr lang="hr-HR" b="1" dirty="0">
                <a:latin typeface="Cocogoose" panose="02000000000000000000" pitchFamily="2" charset="0"/>
              </a:rPr>
              <a:t>LIFE CET projekti u praksi</a:t>
            </a:r>
            <a:endParaRPr lang="hr-HR" b="1" noProof="0" dirty="0">
              <a:solidFill>
                <a:schemeClr val="dk2"/>
              </a:solidFill>
            </a:endParaRPr>
          </a:p>
        </p:txBody>
      </p:sp>
      <p:sp>
        <p:nvSpPr>
          <p:cNvPr id="159" name="Google Shape;159;p24"/>
          <p:cNvSpPr txBox="1">
            <a:spLocks noGrp="1"/>
          </p:cNvSpPr>
          <p:nvPr>
            <p:ph type="subTitle" idx="1"/>
          </p:nvPr>
        </p:nvSpPr>
        <p:spPr>
          <a:xfrm>
            <a:off x="304800" y="4275364"/>
            <a:ext cx="5562600" cy="571499"/>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280"/>
              </a:spcBef>
              <a:spcAft>
                <a:spcPts val="0"/>
              </a:spcAft>
              <a:buSzPct val="86687"/>
              <a:buNone/>
            </a:pPr>
            <a:r>
              <a:rPr lang="hr-HR" sz="1900" dirty="0"/>
              <a:t>Goran Čačić, Predsjednik skupštine ZEZ</a:t>
            </a:r>
            <a:endParaRPr dirty="0"/>
          </a:p>
        </p:txBody>
      </p:sp>
      <p:pic>
        <p:nvPicPr>
          <p:cNvPr id="160" name="Google Shape;160;p24" descr="A group of people holding a solar panel&#10;&#10;AI-generated content may be incorrect."/>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t="26093" b="26093"/>
          <a:stretch/>
        </p:blipFill>
        <p:spPr>
          <a:xfrm>
            <a:off x="0" y="0"/>
            <a:ext cx="9144000" cy="2914800"/>
          </a:xfrm>
          <a:prstGeom prst="rect">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6" name="Google Shape;219;p4">
            <a:extLst>
              <a:ext uri="{FF2B5EF4-FFF2-40B4-BE49-F238E27FC236}">
                <a16:creationId xmlns:a16="http://schemas.microsoft.com/office/drawing/2014/main" id="{287AB279-AE70-69EB-3E60-E8CF3BE2E3B2}"/>
              </a:ext>
            </a:extLst>
          </p:cNvPr>
          <p:cNvSpPr txBox="1">
            <a:spLocks noGrp="1"/>
          </p:cNvSpPr>
          <p:nvPr>
            <p:ph type="sldNum" idx="12"/>
          </p:nvPr>
        </p:nvSpPr>
        <p:spPr>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pic>
        <p:nvPicPr>
          <p:cNvPr id="3" name="Google Shape;130;p4">
            <a:extLst>
              <a:ext uri="{FF2B5EF4-FFF2-40B4-BE49-F238E27FC236}">
                <a16:creationId xmlns:a16="http://schemas.microsoft.com/office/drawing/2014/main" id="{77C9C020-921D-570D-47B4-D9B7E1F652E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26841" y="1175721"/>
            <a:ext cx="1573007" cy="1337930"/>
          </a:xfrm>
          <a:prstGeom prst="rect">
            <a:avLst/>
          </a:prstGeom>
          <a:noFill/>
          <a:ln>
            <a:noFill/>
          </a:ln>
        </p:spPr>
      </p:pic>
      <p:grpSp>
        <p:nvGrpSpPr>
          <p:cNvPr id="5" name="Google Shape;131;p4">
            <a:extLst>
              <a:ext uri="{FF2B5EF4-FFF2-40B4-BE49-F238E27FC236}">
                <a16:creationId xmlns:a16="http://schemas.microsoft.com/office/drawing/2014/main" id="{6D92C56B-5F1B-F062-19BD-17F9FC0082E5}"/>
              </a:ext>
            </a:extLst>
          </p:cNvPr>
          <p:cNvGrpSpPr/>
          <p:nvPr/>
        </p:nvGrpSpPr>
        <p:grpSpPr>
          <a:xfrm>
            <a:off x="5221281" y="1378572"/>
            <a:ext cx="1608074" cy="1526598"/>
            <a:chOff x="4705236" y="3552051"/>
            <a:chExt cx="3358806" cy="3243211"/>
          </a:xfrm>
        </p:grpSpPr>
        <p:pic>
          <p:nvPicPr>
            <p:cNvPr id="7" name="Google Shape;132;p4">
              <a:extLst>
                <a:ext uri="{FF2B5EF4-FFF2-40B4-BE49-F238E27FC236}">
                  <a16:creationId xmlns:a16="http://schemas.microsoft.com/office/drawing/2014/main" id="{68F61D62-99F9-2140-766A-3996427CFAA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14494" y="4439651"/>
              <a:ext cx="1208201" cy="1507480"/>
            </a:xfrm>
            <a:prstGeom prst="rect">
              <a:avLst/>
            </a:prstGeom>
            <a:noFill/>
            <a:ln>
              <a:noFill/>
            </a:ln>
          </p:spPr>
        </p:pic>
        <p:pic>
          <p:nvPicPr>
            <p:cNvPr id="8" name="Google Shape;133;p4">
              <a:extLst>
                <a:ext uri="{FF2B5EF4-FFF2-40B4-BE49-F238E27FC236}">
                  <a16:creationId xmlns:a16="http://schemas.microsoft.com/office/drawing/2014/main" id="{87142E8E-9C1D-9421-FC49-437911D099FF}"/>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07336" y="3552051"/>
              <a:ext cx="887600" cy="887600"/>
            </a:xfrm>
            <a:prstGeom prst="rect">
              <a:avLst/>
            </a:prstGeom>
            <a:noFill/>
            <a:ln>
              <a:noFill/>
            </a:ln>
          </p:spPr>
        </p:pic>
        <p:pic>
          <p:nvPicPr>
            <p:cNvPr id="9" name="Google Shape;134;p4">
              <a:extLst>
                <a:ext uri="{FF2B5EF4-FFF2-40B4-BE49-F238E27FC236}">
                  <a16:creationId xmlns:a16="http://schemas.microsoft.com/office/drawing/2014/main" id="{BEA3AF89-DD5C-87A0-63A4-FD089588757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76442" y="3830052"/>
              <a:ext cx="887600" cy="887600"/>
            </a:xfrm>
            <a:prstGeom prst="rect">
              <a:avLst/>
            </a:prstGeom>
            <a:noFill/>
            <a:ln>
              <a:noFill/>
            </a:ln>
          </p:spPr>
        </p:pic>
        <p:pic>
          <p:nvPicPr>
            <p:cNvPr id="10" name="Google Shape;135;p4">
              <a:extLst>
                <a:ext uri="{FF2B5EF4-FFF2-40B4-BE49-F238E27FC236}">
                  <a16:creationId xmlns:a16="http://schemas.microsoft.com/office/drawing/2014/main" id="{7DC448A8-038B-785E-F3F6-2A5FF1B7DD5F}"/>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122695" y="4944164"/>
              <a:ext cx="887600" cy="887600"/>
            </a:xfrm>
            <a:prstGeom prst="rect">
              <a:avLst/>
            </a:prstGeom>
            <a:noFill/>
            <a:ln>
              <a:noFill/>
            </a:ln>
          </p:spPr>
        </p:pic>
        <p:pic>
          <p:nvPicPr>
            <p:cNvPr id="11" name="Google Shape;136;p4">
              <a:extLst>
                <a:ext uri="{FF2B5EF4-FFF2-40B4-BE49-F238E27FC236}">
                  <a16:creationId xmlns:a16="http://schemas.microsoft.com/office/drawing/2014/main" id="{AE2A5AFE-925B-3895-61D2-A8D1C14016E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705236" y="4059760"/>
              <a:ext cx="887600" cy="887600"/>
            </a:xfrm>
            <a:prstGeom prst="rect">
              <a:avLst/>
            </a:prstGeom>
            <a:noFill/>
            <a:ln>
              <a:noFill/>
            </a:ln>
          </p:spPr>
        </p:pic>
        <p:pic>
          <p:nvPicPr>
            <p:cNvPr id="12" name="Google Shape;137;p4">
              <a:extLst>
                <a:ext uri="{FF2B5EF4-FFF2-40B4-BE49-F238E27FC236}">
                  <a16:creationId xmlns:a16="http://schemas.microsoft.com/office/drawing/2014/main" id="{7962678D-927F-92AC-6C5B-F7B433D50B9F}"/>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l="28336" t="26912" r="39230" b="7923"/>
            <a:stretch/>
          </p:blipFill>
          <p:spPr>
            <a:xfrm>
              <a:off x="4904564" y="5015861"/>
              <a:ext cx="1009930" cy="1779401"/>
            </a:xfrm>
            <a:prstGeom prst="rect">
              <a:avLst/>
            </a:prstGeom>
            <a:noFill/>
            <a:ln>
              <a:noFill/>
            </a:ln>
          </p:spPr>
        </p:pic>
      </p:grpSp>
      <p:pic>
        <p:nvPicPr>
          <p:cNvPr id="13" name="Google Shape;138;p4">
            <a:extLst>
              <a:ext uri="{FF2B5EF4-FFF2-40B4-BE49-F238E27FC236}">
                <a16:creationId xmlns:a16="http://schemas.microsoft.com/office/drawing/2014/main" id="{E85E3082-8F71-AA5D-E0B0-F577C62D7413}"/>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r="39337"/>
          <a:stretch/>
        </p:blipFill>
        <p:spPr>
          <a:xfrm>
            <a:off x="1472522" y="3302594"/>
            <a:ext cx="1038124" cy="716630"/>
          </a:xfrm>
          <a:prstGeom prst="rect">
            <a:avLst/>
          </a:prstGeom>
          <a:noFill/>
          <a:ln>
            <a:noFill/>
          </a:ln>
        </p:spPr>
      </p:pic>
      <p:pic>
        <p:nvPicPr>
          <p:cNvPr id="14" name="Google Shape;139;p4">
            <a:extLst>
              <a:ext uri="{FF2B5EF4-FFF2-40B4-BE49-F238E27FC236}">
                <a16:creationId xmlns:a16="http://schemas.microsoft.com/office/drawing/2014/main" id="{E4EA1175-6ADC-291E-46E8-22340042FBBD}"/>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705833" y="3053644"/>
            <a:ext cx="1162950" cy="1042314"/>
          </a:xfrm>
          <a:prstGeom prst="rect">
            <a:avLst/>
          </a:prstGeom>
          <a:noFill/>
          <a:ln>
            <a:noFill/>
          </a:ln>
        </p:spPr>
      </p:pic>
      <p:sp>
        <p:nvSpPr>
          <p:cNvPr id="15" name="Google Shape;140;p4">
            <a:extLst>
              <a:ext uri="{FF2B5EF4-FFF2-40B4-BE49-F238E27FC236}">
                <a16:creationId xmlns:a16="http://schemas.microsoft.com/office/drawing/2014/main" id="{05900386-48D7-C40D-FBEA-3AB052DCCBC4}"/>
              </a:ext>
            </a:extLst>
          </p:cNvPr>
          <p:cNvSpPr/>
          <p:nvPr/>
        </p:nvSpPr>
        <p:spPr>
          <a:xfrm>
            <a:off x="2382159" y="2548014"/>
            <a:ext cx="364760" cy="345821"/>
          </a:xfrm>
          <a:prstGeom prst="mathPlus">
            <a:avLst>
              <a:gd name="adj1" fmla="val 23520"/>
            </a:avLst>
          </a:prstGeom>
          <a:solidFill>
            <a:srgbClr val="003F4C"/>
          </a:solidFill>
          <a:ln w="12700" cap="flat" cmpd="sng">
            <a:solidFill>
              <a:srgbClr val="00BC9D"/>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16" name="Google Shape;141;p4">
            <a:extLst>
              <a:ext uri="{FF2B5EF4-FFF2-40B4-BE49-F238E27FC236}">
                <a16:creationId xmlns:a16="http://schemas.microsoft.com/office/drawing/2014/main" id="{3182B7BE-5A44-3E9C-D610-95EC97C05CD8}"/>
              </a:ext>
            </a:extLst>
          </p:cNvPr>
          <p:cNvSpPr/>
          <p:nvPr/>
        </p:nvSpPr>
        <p:spPr>
          <a:xfrm>
            <a:off x="877980" y="1105377"/>
            <a:ext cx="3476329" cy="3027399"/>
          </a:xfrm>
          <a:prstGeom prst="roundRect">
            <a:avLst>
              <a:gd name="adj" fmla="val 16667"/>
            </a:avLst>
          </a:prstGeom>
          <a:noFill/>
          <a:ln w="28575" cap="flat" cmpd="sng">
            <a:solidFill>
              <a:srgbClr val="00BC9D"/>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17" name="Google Shape;145;p4">
            <a:extLst>
              <a:ext uri="{FF2B5EF4-FFF2-40B4-BE49-F238E27FC236}">
                <a16:creationId xmlns:a16="http://schemas.microsoft.com/office/drawing/2014/main" id="{D492A55A-2B08-E7C1-45F8-0D498194CD24}"/>
              </a:ext>
            </a:extLst>
          </p:cNvPr>
          <p:cNvSpPr txBox="1"/>
          <p:nvPr/>
        </p:nvSpPr>
        <p:spPr>
          <a:xfrm>
            <a:off x="911563" y="1647419"/>
            <a:ext cx="879523" cy="484718"/>
          </a:xfrm>
          <a:prstGeom prst="rect">
            <a:avLst/>
          </a:prstGeom>
          <a:noFill/>
          <a:ln>
            <a:noFill/>
          </a:ln>
        </p:spPr>
        <p:txBody>
          <a:bodyPr spcFirstLastPara="1" wrap="square" lIns="68569" tIns="34275" rIns="68569" bIns="34275" anchor="t" anchorCtr="0">
            <a:spAutoFit/>
          </a:bodyPr>
          <a:lstStyle/>
          <a:p>
            <a:pPr algn="ctr">
              <a:buSzPts val="1200"/>
            </a:pPr>
            <a:r>
              <a:rPr lang="en-US" sz="900" b="1">
                <a:solidFill>
                  <a:srgbClr val="003F4C"/>
                </a:solidFill>
                <a:latin typeface="Poppins"/>
                <a:ea typeface="Poppins"/>
                <a:cs typeface="Poppins"/>
                <a:sym typeface="Poppins"/>
              </a:rPr>
              <a:t>Renewable</a:t>
            </a:r>
            <a:br>
              <a:rPr lang="en-US" sz="900" b="1">
                <a:solidFill>
                  <a:srgbClr val="003F4C"/>
                </a:solidFill>
                <a:latin typeface="Poppins"/>
                <a:ea typeface="Poppins"/>
                <a:cs typeface="Poppins"/>
                <a:sym typeface="Poppins"/>
              </a:rPr>
            </a:br>
            <a:r>
              <a:rPr lang="en-US" sz="900" b="1">
                <a:solidFill>
                  <a:srgbClr val="003F4C"/>
                </a:solidFill>
                <a:latin typeface="Poppins"/>
                <a:ea typeface="Poppins"/>
                <a:cs typeface="Poppins"/>
                <a:sym typeface="Poppins"/>
              </a:rPr>
              <a:t>Energy</a:t>
            </a:r>
            <a:br>
              <a:rPr lang="en-US" sz="900" b="1">
                <a:solidFill>
                  <a:srgbClr val="003F4C"/>
                </a:solidFill>
                <a:latin typeface="Poppins"/>
                <a:ea typeface="Poppins"/>
                <a:cs typeface="Poppins"/>
                <a:sym typeface="Poppins"/>
              </a:rPr>
            </a:br>
            <a:r>
              <a:rPr lang="en-US" sz="900" b="1">
                <a:solidFill>
                  <a:srgbClr val="003F4C"/>
                </a:solidFill>
                <a:latin typeface="Poppins"/>
                <a:ea typeface="Poppins"/>
                <a:cs typeface="Poppins"/>
                <a:sym typeface="Poppins"/>
              </a:rPr>
              <a:t>Community</a:t>
            </a:r>
            <a:endParaRPr sz="1050"/>
          </a:p>
        </p:txBody>
      </p:sp>
      <p:grpSp>
        <p:nvGrpSpPr>
          <p:cNvPr id="18" name="Google Shape;146;p4">
            <a:extLst>
              <a:ext uri="{FF2B5EF4-FFF2-40B4-BE49-F238E27FC236}">
                <a16:creationId xmlns:a16="http://schemas.microsoft.com/office/drawing/2014/main" id="{B5DE47FE-D9BC-7A50-D13B-FC7F09E201E2}"/>
              </a:ext>
            </a:extLst>
          </p:cNvPr>
          <p:cNvGrpSpPr/>
          <p:nvPr/>
        </p:nvGrpSpPr>
        <p:grpSpPr>
          <a:xfrm>
            <a:off x="3082764" y="1381747"/>
            <a:ext cx="1175453" cy="925879"/>
            <a:chOff x="3480189" y="2194495"/>
            <a:chExt cx="1567270" cy="1234505"/>
          </a:xfrm>
        </p:grpSpPr>
        <p:sp>
          <p:nvSpPr>
            <p:cNvPr id="19" name="Google Shape;147;p4">
              <a:extLst>
                <a:ext uri="{FF2B5EF4-FFF2-40B4-BE49-F238E27FC236}">
                  <a16:creationId xmlns:a16="http://schemas.microsoft.com/office/drawing/2014/main" id="{E59296D1-884A-5837-93BF-564F09D0C524}"/>
                </a:ext>
              </a:extLst>
            </p:cNvPr>
            <p:cNvSpPr/>
            <p:nvPr/>
          </p:nvSpPr>
          <p:spPr>
            <a:xfrm>
              <a:off x="3496858" y="2194495"/>
              <a:ext cx="1550600" cy="1234505"/>
            </a:xfrm>
            <a:prstGeom prst="roundRect">
              <a:avLst>
                <a:gd name="adj" fmla="val 16667"/>
              </a:avLst>
            </a:prstGeom>
            <a:solidFill>
              <a:srgbClr val="EFFFFC"/>
            </a:solidFill>
            <a:ln w="12700" cap="flat" cmpd="sng">
              <a:solidFill>
                <a:srgbClr val="00BC9D"/>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
              </a:pPr>
              <a:endParaRPr sz="1050">
                <a:solidFill>
                  <a:srgbClr val="003F4C"/>
                </a:solidFill>
              </a:endParaRPr>
            </a:p>
          </p:txBody>
        </p:sp>
        <p:sp>
          <p:nvSpPr>
            <p:cNvPr id="20" name="Google Shape;148;p4">
              <a:extLst>
                <a:ext uri="{FF2B5EF4-FFF2-40B4-BE49-F238E27FC236}">
                  <a16:creationId xmlns:a16="http://schemas.microsoft.com/office/drawing/2014/main" id="{697BCF02-A8D3-1DD5-63E7-55682A6D4947}"/>
                </a:ext>
              </a:extLst>
            </p:cNvPr>
            <p:cNvSpPr txBox="1"/>
            <p:nvPr/>
          </p:nvSpPr>
          <p:spPr>
            <a:xfrm>
              <a:off x="3480189" y="2289786"/>
              <a:ext cx="1567270" cy="1015622"/>
            </a:xfrm>
            <a:prstGeom prst="rect">
              <a:avLst/>
            </a:prstGeom>
            <a:noFill/>
            <a:ln>
              <a:noFill/>
            </a:ln>
          </p:spPr>
          <p:txBody>
            <a:bodyPr spcFirstLastPara="1" wrap="square" lIns="68569" tIns="34275" rIns="68569" bIns="34275" anchor="t" anchorCtr="0">
              <a:spAutoFit/>
            </a:bodyPr>
            <a:lstStyle/>
            <a:p>
              <a:pPr marL="136922" indent="-136922">
                <a:buSzPts val="1200"/>
                <a:buFont typeface="Arial"/>
                <a:buChar char="•"/>
              </a:pPr>
              <a:r>
                <a:rPr lang="en-US" sz="900">
                  <a:solidFill>
                    <a:srgbClr val="003F4C"/>
                  </a:solidFill>
                  <a:latin typeface="Poppins"/>
                  <a:ea typeface="Poppins"/>
                  <a:cs typeface="Poppins"/>
                  <a:sym typeface="Poppins"/>
                </a:rPr>
                <a:t>Legal entity</a:t>
              </a:r>
              <a:endParaRPr sz="1050"/>
            </a:p>
            <a:p>
              <a:pPr marL="136922" indent="-136922">
                <a:buSzPts val="1200"/>
                <a:buFont typeface="Arial"/>
                <a:buChar char="•"/>
              </a:pPr>
              <a:r>
                <a:rPr lang="en-US" sz="900">
                  <a:solidFill>
                    <a:srgbClr val="003F4C"/>
                  </a:solidFill>
                  <a:latin typeface="Poppins"/>
                  <a:ea typeface="Poppins"/>
                  <a:cs typeface="Poppins"/>
                  <a:sym typeface="Poppins"/>
                </a:rPr>
                <a:t>Collective &amp; Citizen-driven</a:t>
              </a:r>
              <a:endParaRPr sz="1050"/>
            </a:p>
            <a:p>
              <a:pPr marL="136922" indent="-136922">
                <a:buSzPts val="1200"/>
                <a:buFont typeface="Arial"/>
                <a:buChar char="•"/>
              </a:pPr>
              <a:r>
                <a:rPr lang="en-US" sz="900">
                  <a:solidFill>
                    <a:srgbClr val="003F4C"/>
                  </a:solidFill>
                  <a:latin typeface="Poppins"/>
                  <a:ea typeface="Poppins"/>
                  <a:cs typeface="Poppins"/>
                  <a:sym typeface="Poppins"/>
                </a:rPr>
                <a:t>Direct benefits to citizens</a:t>
              </a:r>
              <a:endParaRPr sz="1050"/>
            </a:p>
          </p:txBody>
        </p:sp>
      </p:grpSp>
      <p:sp>
        <p:nvSpPr>
          <p:cNvPr id="21" name="Google Shape;149;p4">
            <a:extLst>
              <a:ext uri="{FF2B5EF4-FFF2-40B4-BE49-F238E27FC236}">
                <a16:creationId xmlns:a16="http://schemas.microsoft.com/office/drawing/2014/main" id="{5A9CFBDC-218B-FF05-8F5D-A098E3CC7FF7}"/>
              </a:ext>
            </a:extLst>
          </p:cNvPr>
          <p:cNvSpPr txBox="1"/>
          <p:nvPr/>
        </p:nvSpPr>
        <p:spPr>
          <a:xfrm>
            <a:off x="1626840" y="2906854"/>
            <a:ext cx="1867520" cy="346218"/>
          </a:xfrm>
          <a:prstGeom prst="rect">
            <a:avLst/>
          </a:prstGeom>
          <a:noFill/>
          <a:ln>
            <a:noFill/>
          </a:ln>
        </p:spPr>
        <p:txBody>
          <a:bodyPr spcFirstLastPara="1" wrap="square" lIns="68569" tIns="34275" rIns="68569" bIns="34275" anchor="t" anchorCtr="0">
            <a:spAutoFit/>
          </a:bodyPr>
          <a:lstStyle/>
          <a:p>
            <a:pPr algn="ctr">
              <a:buSzPts val="1200"/>
            </a:pPr>
            <a:r>
              <a:rPr lang="en-US" sz="900" b="1">
                <a:solidFill>
                  <a:srgbClr val="003F4C"/>
                </a:solidFill>
                <a:latin typeface="Poppins"/>
                <a:ea typeface="Poppins"/>
                <a:cs typeface="Poppins"/>
                <a:sym typeface="Poppins"/>
              </a:rPr>
              <a:t>Local Actors</a:t>
            </a:r>
            <a:br>
              <a:rPr lang="en-US" sz="900" b="1">
                <a:solidFill>
                  <a:srgbClr val="003F4C"/>
                </a:solidFill>
                <a:latin typeface="Poppins"/>
                <a:ea typeface="Poppins"/>
                <a:cs typeface="Poppins"/>
                <a:sym typeface="Poppins"/>
              </a:rPr>
            </a:br>
            <a:r>
              <a:rPr lang="en-US" sz="900" b="1">
                <a:solidFill>
                  <a:srgbClr val="003F4C"/>
                </a:solidFill>
                <a:latin typeface="Poppins"/>
                <a:ea typeface="Poppins"/>
                <a:cs typeface="Poppins"/>
                <a:sym typeface="Poppins"/>
              </a:rPr>
              <a:t>(Municipalities, SME, etc.)</a:t>
            </a:r>
            <a:endParaRPr sz="1050"/>
          </a:p>
        </p:txBody>
      </p:sp>
      <p:sp>
        <p:nvSpPr>
          <p:cNvPr id="22" name="Google Shape;150;p4">
            <a:extLst>
              <a:ext uri="{FF2B5EF4-FFF2-40B4-BE49-F238E27FC236}">
                <a16:creationId xmlns:a16="http://schemas.microsoft.com/office/drawing/2014/main" id="{DA3A42AD-05A9-29F6-5B6C-89A7C4F06C34}"/>
              </a:ext>
            </a:extLst>
          </p:cNvPr>
          <p:cNvSpPr/>
          <p:nvPr/>
        </p:nvSpPr>
        <p:spPr>
          <a:xfrm>
            <a:off x="4478544" y="2425123"/>
            <a:ext cx="404949" cy="399220"/>
          </a:xfrm>
          <a:prstGeom prst="mathEqual">
            <a:avLst>
              <a:gd name="adj1" fmla="val 23520"/>
              <a:gd name="adj2" fmla="val 11760"/>
            </a:avLst>
          </a:prstGeom>
          <a:solidFill>
            <a:srgbClr val="003F4C"/>
          </a:solidFill>
          <a:ln w="12700" cap="flat" cmpd="sng">
            <a:solidFill>
              <a:srgbClr val="00BC9D"/>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dk1"/>
              </a:solidFill>
            </a:endParaRPr>
          </a:p>
        </p:txBody>
      </p:sp>
      <p:sp>
        <p:nvSpPr>
          <p:cNvPr id="23" name="Google Shape;151;p4">
            <a:extLst>
              <a:ext uri="{FF2B5EF4-FFF2-40B4-BE49-F238E27FC236}">
                <a16:creationId xmlns:a16="http://schemas.microsoft.com/office/drawing/2014/main" id="{90DBB3B8-03FC-DF24-573F-13F4769DF124}"/>
              </a:ext>
            </a:extLst>
          </p:cNvPr>
          <p:cNvSpPr/>
          <p:nvPr/>
        </p:nvSpPr>
        <p:spPr>
          <a:xfrm>
            <a:off x="4990738" y="1111034"/>
            <a:ext cx="3477600" cy="3027399"/>
          </a:xfrm>
          <a:prstGeom prst="roundRect">
            <a:avLst>
              <a:gd name="adj" fmla="val 16667"/>
            </a:avLst>
          </a:prstGeom>
          <a:noFill/>
          <a:ln w="28575" cap="flat" cmpd="sng">
            <a:solidFill>
              <a:srgbClr val="EAE76F"/>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24" name="Google Shape;152;p4">
            <a:extLst>
              <a:ext uri="{FF2B5EF4-FFF2-40B4-BE49-F238E27FC236}">
                <a16:creationId xmlns:a16="http://schemas.microsoft.com/office/drawing/2014/main" id="{5EFCEAB0-CD1B-586A-B9AB-6768449DE81F}"/>
              </a:ext>
            </a:extLst>
          </p:cNvPr>
          <p:cNvSpPr txBox="1"/>
          <p:nvPr/>
        </p:nvSpPr>
        <p:spPr>
          <a:xfrm>
            <a:off x="7105623" y="1294149"/>
            <a:ext cx="1210341" cy="865591"/>
          </a:xfrm>
          <a:prstGeom prst="rect">
            <a:avLst/>
          </a:prstGeom>
          <a:noFill/>
          <a:ln>
            <a:noFill/>
          </a:ln>
        </p:spPr>
        <p:txBody>
          <a:bodyPr spcFirstLastPara="1" wrap="square" lIns="68569" tIns="34275" rIns="68569" bIns="34275" anchor="t" anchorCtr="0">
            <a:spAutoFit/>
          </a:bodyPr>
          <a:lstStyle/>
          <a:p>
            <a:pPr>
              <a:buSzPts val="3200"/>
            </a:pPr>
            <a:r>
              <a:rPr lang="en-US" sz="2400">
                <a:solidFill>
                  <a:srgbClr val="003F4C"/>
                </a:solidFill>
                <a:latin typeface="Poppins"/>
                <a:ea typeface="Poppins"/>
                <a:cs typeface="Poppins"/>
                <a:sym typeface="Poppins"/>
              </a:rPr>
              <a:t>2.5</a:t>
            </a:r>
            <a:r>
              <a:rPr lang="en-US" sz="1050">
                <a:solidFill>
                  <a:srgbClr val="003F4C"/>
                </a:solidFill>
                <a:latin typeface="Poppins"/>
                <a:ea typeface="Poppins"/>
                <a:cs typeface="Poppins"/>
                <a:sym typeface="Poppins"/>
              </a:rPr>
              <a:t> €</a:t>
            </a:r>
            <a:br>
              <a:rPr lang="en-US" sz="1050">
                <a:solidFill>
                  <a:srgbClr val="003F4C"/>
                </a:solidFill>
                <a:latin typeface="Poppins"/>
                <a:ea typeface="Poppins"/>
                <a:cs typeface="Poppins"/>
                <a:sym typeface="Poppins"/>
              </a:rPr>
            </a:br>
            <a:r>
              <a:rPr lang="en-US" sz="1050">
                <a:solidFill>
                  <a:srgbClr val="003F4C"/>
                </a:solidFill>
                <a:latin typeface="Poppins"/>
                <a:ea typeface="Poppins"/>
                <a:cs typeface="Poppins"/>
                <a:sym typeface="Poppins"/>
              </a:rPr>
              <a:t>return to local economy</a:t>
            </a:r>
            <a:br>
              <a:rPr lang="en-US" sz="1050">
                <a:solidFill>
                  <a:srgbClr val="003F4C"/>
                </a:solidFill>
                <a:latin typeface="Poppins"/>
                <a:ea typeface="Poppins"/>
                <a:cs typeface="Poppins"/>
                <a:sym typeface="Poppins"/>
              </a:rPr>
            </a:br>
            <a:r>
              <a:rPr lang="en-US" sz="675">
                <a:solidFill>
                  <a:srgbClr val="003F4C"/>
                </a:solidFill>
                <a:latin typeface="Poppins"/>
                <a:ea typeface="Poppins"/>
                <a:cs typeface="Poppins"/>
                <a:sym typeface="Poppins"/>
              </a:rPr>
              <a:t>(per euro invested)</a:t>
            </a:r>
            <a:endParaRPr sz="1050">
              <a:solidFill>
                <a:srgbClr val="003F4C"/>
              </a:solidFill>
              <a:latin typeface="Poppins"/>
              <a:ea typeface="Poppins"/>
              <a:cs typeface="Poppins"/>
              <a:sym typeface="Poppins"/>
            </a:endParaRPr>
          </a:p>
        </p:txBody>
      </p:sp>
      <p:sp>
        <p:nvSpPr>
          <p:cNvPr id="25" name="Google Shape;153;p4">
            <a:extLst>
              <a:ext uri="{FF2B5EF4-FFF2-40B4-BE49-F238E27FC236}">
                <a16:creationId xmlns:a16="http://schemas.microsoft.com/office/drawing/2014/main" id="{CDCE3FB1-C7BD-45C0-6A84-9B1361BDD5CC}"/>
              </a:ext>
            </a:extLst>
          </p:cNvPr>
          <p:cNvSpPr txBox="1"/>
          <p:nvPr/>
        </p:nvSpPr>
        <p:spPr>
          <a:xfrm>
            <a:off x="7105623" y="2222843"/>
            <a:ext cx="1210341" cy="761717"/>
          </a:xfrm>
          <a:prstGeom prst="rect">
            <a:avLst/>
          </a:prstGeom>
          <a:noFill/>
          <a:ln>
            <a:noFill/>
          </a:ln>
        </p:spPr>
        <p:txBody>
          <a:bodyPr spcFirstLastPara="1" wrap="square" lIns="68569" tIns="34275" rIns="68569" bIns="34275" anchor="t" anchorCtr="0">
            <a:spAutoFit/>
          </a:bodyPr>
          <a:lstStyle/>
          <a:p>
            <a:pPr>
              <a:buSzPts val="3200"/>
            </a:pPr>
            <a:r>
              <a:rPr lang="en-US" sz="2400">
                <a:solidFill>
                  <a:srgbClr val="00BC9D"/>
                </a:solidFill>
                <a:latin typeface="Poppins"/>
                <a:ea typeface="Poppins"/>
                <a:cs typeface="Poppins"/>
                <a:sym typeface="Poppins"/>
              </a:rPr>
              <a:t>32%</a:t>
            </a:r>
            <a:br>
              <a:rPr lang="en-US" sz="1050">
                <a:solidFill>
                  <a:srgbClr val="00BC9D"/>
                </a:solidFill>
                <a:latin typeface="Poppins"/>
                <a:ea typeface="Poppins"/>
                <a:cs typeface="Poppins"/>
                <a:sym typeface="Poppins"/>
              </a:rPr>
            </a:br>
            <a:r>
              <a:rPr lang="en-US" sz="1050">
                <a:solidFill>
                  <a:srgbClr val="00BC9D"/>
                </a:solidFill>
                <a:latin typeface="Poppins"/>
                <a:ea typeface="Poppins"/>
                <a:cs typeface="Poppins"/>
                <a:sym typeface="Poppins"/>
              </a:rPr>
              <a:t>RES share by 2030</a:t>
            </a:r>
            <a:endParaRPr sz="1050"/>
          </a:p>
        </p:txBody>
      </p:sp>
      <p:grpSp>
        <p:nvGrpSpPr>
          <p:cNvPr id="26" name="Google Shape;154;p4">
            <a:extLst>
              <a:ext uri="{FF2B5EF4-FFF2-40B4-BE49-F238E27FC236}">
                <a16:creationId xmlns:a16="http://schemas.microsoft.com/office/drawing/2014/main" id="{319550F6-CB18-C54B-CCC1-DB515CFA5892}"/>
              </a:ext>
            </a:extLst>
          </p:cNvPr>
          <p:cNvGrpSpPr/>
          <p:nvPr/>
        </p:nvGrpSpPr>
        <p:grpSpPr>
          <a:xfrm>
            <a:off x="5195677" y="3020696"/>
            <a:ext cx="3102357" cy="990424"/>
            <a:chOff x="6407307" y="4418250"/>
            <a:chExt cx="4136476" cy="1320565"/>
          </a:xfrm>
        </p:grpSpPr>
        <p:pic>
          <p:nvPicPr>
            <p:cNvPr id="27" name="Google Shape;155;p4">
              <a:extLst>
                <a:ext uri="{FF2B5EF4-FFF2-40B4-BE49-F238E27FC236}">
                  <a16:creationId xmlns:a16="http://schemas.microsoft.com/office/drawing/2014/main" id="{7EABDBCC-4EF1-5B88-7BB8-147E8B7953C8}"/>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9615530" y="4654997"/>
              <a:ext cx="688226" cy="688226"/>
            </a:xfrm>
            <a:prstGeom prst="rect">
              <a:avLst/>
            </a:prstGeom>
            <a:noFill/>
            <a:ln>
              <a:noFill/>
            </a:ln>
          </p:spPr>
        </p:pic>
        <p:pic>
          <p:nvPicPr>
            <p:cNvPr id="28" name="Google Shape;156;p4">
              <a:extLst>
                <a:ext uri="{FF2B5EF4-FFF2-40B4-BE49-F238E27FC236}">
                  <a16:creationId xmlns:a16="http://schemas.microsoft.com/office/drawing/2014/main" id="{F95ED5BD-01B5-0332-3CF5-DF7E6FA9055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513911" y="4548660"/>
              <a:ext cx="980995" cy="980995"/>
            </a:xfrm>
            <a:prstGeom prst="rect">
              <a:avLst/>
            </a:prstGeom>
            <a:noFill/>
            <a:ln>
              <a:noFill/>
            </a:ln>
          </p:spPr>
        </p:pic>
        <p:pic>
          <p:nvPicPr>
            <p:cNvPr id="29" name="Google Shape;157;p4">
              <a:extLst>
                <a:ext uri="{FF2B5EF4-FFF2-40B4-BE49-F238E27FC236}">
                  <a16:creationId xmlns:a16="http://schemas.microsoft.com/office/drawing/2014/main" id="{CAE4B6C7-1BDE-44E7-AB6C-AE6257AC59DC}"/>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7970955" y="4505115"/>
              <a:ext cx="900901" cy="900901"/>
            </a:xfrm>
            <a:prstGeom prst="rect">
              <a:avLst/>
            </a:prstGeom>
            <a:noFill/>
            <a:ln>
              <a:noFill/>
            </a:ln>
          </p:spPr>
        </p:pic>
        <p:sp>
          <p:nvSpPr>
            <p:cNvPr id="30" name="Google Shape;158;p4">
              <a:extLst>
                <a:ext uri="{FF2B5EF4-FFF2-40B4-BE49-F238E27FC236}">
                  <a16:creationId xmlns:a16="http://schemas.microsoft.com/office/drawing/2014/main" id="{05CDB2F3-682B-60F2-D5EF-ED1D30242DE2}"/>
                </a:ext>
              </a:extLst>
            </p:cNvPr>
            <p:cNvSpPr txBox="1"/>
            <p:nvPr/>
          </p:nvSpPr>
          <p:spPr>
            <a:xfrm>
              <a:off x="6407307" y="4418250"/>
              <a:ext cx="1172697" cy="246181"/>
            </a:xfrm>
            <a:prstGeom prst="rect">
              <a:avLst/>
            </a:prstGeom>
            <a:noFill/>
            <a:ln>
              <a:noFill/>
            </a:ln>
          </p:spPr>
          <p:txBody>
            <a:bodyPr spcFirstLastPara="1" wrap="square" lIns="68569" tIns="34275" rIns="68569" bIns="34275" anchor="t" anchorCtr="0">
              <a:spAutoFit/>
            </a:bodyPr>
            <a:lstStyle/>
            <a:p>
              <a:pPr algn="ctr">
                <a:buSzPts val="1000"/>
              </a:pPr>
              <a:r>
                <a:rPr lang="en-US" sz="750" b="1">
                  <a:solidFill>
                    <a:srgbClr val="003F4C"/>
                  </a:solidFill>
                  <a:latin typeface="Poppins"/>
                  <a:ea typeface="Poppins"/>
                  <a:cs typeface="Poppins"/>
                  <a:sym typeface="Poppins"/>
                </a:rPr>
                <a:t>Environmental</a:t>
              </a:r>
              <a:endParaRPr sz="750" b="1">
                <a:solidFill>
                  <a:srgbClr val="003F4C"/>
                </a:solidFill>
                <a:latin typeface="Poppins"/>
                <a:ea typeface="Poppins"/>
                <a:cs typeface="Poppins"/>
                <a:sym typeface="Poppins"/>
              </a:endParaRPr>
            </a:p>
          </p:txBody>
        </p:sp>
        <p:sp>
          <p:nvSpPr>
            <p:cNvPr id="31" name="Google Shape;159;p4">
              <a:extLst>
                <a:ext uri="{FF2B5EF4-FFF2-40B4-BE49-F238E27FC236}">
                  <a16:creationId xmlns:a16="http://schemas.microsoft.com/office/drawing/2014/main" id="{58DDB05A-1139-9E3E-92E5-6AF75EF76E51}"/>
                </a:ext>
              </a:extLst>
            </p:cNvPr>
            <p:cNvSpPr txBox="1"/>
            <p:nvPr/>
          </p:nvSpPr>
          <p:spPr>
            <a:xfrm>
              <a:off x="7842226" y="4418250"/>
              <a:ext cx="1172697" cy="246181"/>
            </a:xfrm>
            <a:prstGeom prst="rect">
              <a:avLst/>
            </a:prstGeom>
            <a:noFill/>
            <a:ln>
              <a:noFill/>
            </a:ln>
          </p:spPr>
          <p:txBody>
            <a:bodyPr spcFirstLastPara="1" wrap="square" lIns="68569" tIns="34275" rIns="68569" bIns="34275" anchor="t" anchorCtr="0">
              <a:spAutoFit/>
            </a:bodyPr>
            <a:lstStyle/>
            <a:p>
              <a:pPr algn="ctr">
                <a:buSzPts val="1000"/>
              </a:pPr>
              <a:r>
                <a:rPr lang="en-US" sz="750" b="1">
                  <a:solidFill>
                    <a:srgbClr val="003F4C"/>
                  </a:solidFill>
                  <a:latin typeface="Poppins"/>
                  <a:ea typeface="Poppins"/>
                  <a:cs typeface="Poppins"/>
                  <a:sym typeface="Poppins"/>
                </a:rPr>
                <a:t>Social</a:t>
              </a:r>
              <a:endParaRPr sz="1050"/>
            </a:p>
          </p:txBody>
        </p:sp>
        <p:sp>
          <p:nvSpPr>
            <p:cNvPr id="32" name="Google Shape;160;p4">
              <a:extLst>
                <a:ext uri="{FF2B5EF4-FFF2-40B4-BE49-F238E27FC236}">
                  <a16:creationId xmlns:a16="http://schemas.microsoft.com/office/drawing/2014/main" id="{FB558BC2-EFA0-0616-31E8-44A5C3E77063}"/>
                </a:ext>
              </a:extLst>
            </p:cNvPr>
            <p:cNvSpPr txBox="1"/>
            <p:nvPr/>
          </p:nvSpPr>
          <p:spPr>
            <a:xfrm>
              <a:off x="9371086" y="4422931"/>
              <a:ext cx="1172697" cy="246181"/>
            </a:xfrm>
            <a:prstGeom prst="rect">
              <a:avLst/>
            </a:prstGeom>
            <a:noFill/>
            <a:ln>
              <a:noFill/>
            </a:ln>
          </p:spPr>
          <p:txBody>
            <a:bodyPr spcFirstLastPara="1" wrap="square" lIns="68569" tIns="34275" rIns="68569" bIns="34275" anchor="t" anchorCtr="0">
              <a:spAutoFit/>
            </a:bodyPr>
            <a:lstStyle/>
            <a:p>
              <a:pPr algn="ctr">
                <a:buSzPts val="1000"/>
              </a:pPr>
              <a:r>
                <a:rPr lang="en-US" sz="750" b="1">
                  <a:solidFill>
                    <a:srgbClr val="003F4C"/>
                  </a:solidFill>
                  <a:latin typeface="Poppins"/>
                  <a:ea typeface="Poppins"/>
                  <a:cs typeface="Poppins"/>
                  <a:sym typeface="Poppins"/>
                </a:rPr>
                <a:t>Economic</a:t>
              </a:r>
              <a:endParaRPr sz="1050"/>
            </a:p>
          </p:txBody>
        </p:sp>
        <p:sp>
          <p:nvSpPr>
            <p:cNvPr id="33" name="Google Shape;161;p4">
              <a:extLst>
                <a:ext uri="{FF2B5EF4-FFF2-40B4-BE49-F238E27FC236}">
                  <a16:creationId xmlns:a16="http://schemas.microsoft.com/office/drawing/2014/main" id="{CCABCD60-FAD7-02CB-8335-D4AFE54BD4F5}"/>
                </a:ext>
              </a:extLst>
            </p:cNvPr>
            <p:cNvSpPr/>
            <p:nvPr/>
          </p:nvSpPr>
          <p:spPr>
            <a:xfrm>
              <a:off x="6407307" y="4654996"/>
              <a:ext cx="3986647" cy="807697"/>
            </a:xfrm>
            <a:prstGeom prst="roundRect">
              <a:avLst>
                <a:gd name="adj" fmla="val 16667"/>
              </a:avLst>
            </a:prstGeom>
            <a:noFill/>
            <a:ln w="12700" cap="flat" cmpd="sng">
              <a:solidFill>
                <a:srgbClr val="E6EF95"/>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34" name="Google Shape;162;p4">
              <a:extLst>
                <a:ext uri="{FF2B5EF4-FFF2-40B4-BE49-F238E27FC236}">
                  <a16:creationId xmlns:a16="http://schemas.microsoft.com/office/drawing/2014/main" id="{6CCE7E45-EFB9-D3B9-773B-87B4B600E1B7}"/>
                </a:ext>
              </a:extLst>
            </p:cNvPr>
            <p:cNvSpPr txBox="1"/>
            <p:nvPr/>
          </p:nvSpPr>
          <p:spPr>
            <a:xfrm>
              <a:off x="7565547" y="5338746"/>
              <a:ext cx="1739087" cy="400069"/>
            </a:xfrm>
            <a:prstGeom prst="rect">
              <a:avLst/>
            </a:prstGeom>
            <a:solidFill>
              <a:srgbClr val="EAE76F"/>
            </a:solidFill>
            <a:ln w="9525" cap="flat" cmpd="sng">
              <a:solidFill>
                <a:srgbClr val="EAE76F"/>
              </a:solidFill>
              <a:prstDash val="solid"/>
              <a:round/>
              <a:headEnd type="none" w="sm" len="sm"/>
              <a:tailEnd type="none" w="sm" len="sm"/>
            </a:ln>
          </p:spPr>
          <p:txBody>
            <a:bodyPr spcFirstLastPara="1" wrap="square" lIns="68569" tIns="34275" rIns="68569" bIns="34275" anchor="t" anchorCtr="0">
              <a:spAutoFit/>
            </a:bodyPr>
            <a:lstStyle/>
            <a:p>
              <a:pPr algn="ctr">
                <a:buSzPts val="2000"/>
              </a:pPr>
              <a:r>
                <a:rPr lang="en-US" sz="1500" b="1">
                  <a:solidFill>
                    <a:schemeClr val="lt1"/>
                  </a:solidFill>
                  <a:latin typeface="Poppins"/>
                  <a:ea typeface="Poppins"/>
                  <a:cs typeface="Poppins"/>
                  <a:sym typeface="Poppins"/>
                </a:rPr>
                <a:t>BENEFITS</a:t>
              </a:r>
              <a:endParaRPr sz="1050"/>
            </a:p>
          </p:txBody>
        </p:sp>
      </p:grpSp>
      <p:sp>
        <p:nvSpPr>
          <p:cNvPr id="35" name="Google Shape;164;p4">
            <a:extLst>
              <a:ext uri="{FF2B5EF4-FFF2-40B4-BE49-F238E27FC236}">
                <a16:creationId xmlns:a16="http://schemas.microsoft.com/office/drawing/2014/main" id="{E9802EB1-2DEC-23CD-76D2-84846D77EA22}"/>
              </a:ext>
            </a:extLst>
          </p:cNvPr>
          <p:cNvSpPr/>
          <p:nvPr/>
        </p:nvSpPr>
        <p:spPr>
          <a:xfrm>
            <a:off x="5149510" y="1289692"/>
            <a:ext cx="1741650" cy="1702145"/>
          </a:xfrm>
          <a:prstGeom prst="roundRect">
            <a:avLst>
              <a:gd name="adj" fmla="val 16667"/>
            </a:avLst>
          </a:prstGeom>
          <a:noFill/>
          <a:ln w="12700" cap="flat" cmpd="sng">
            <a:solidFill>
              <a:srgbClr val="EAE76F"/>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36" name="Google Shape;165;p4">
            <a:extLst>
              <a:ext uri="{FF2B5EF4-FFF2-40B4-BE49-F238E27FC236}">
                <a16:creationId xmlns:a16="http://schemas.microsoft.com/office/drawing/2014/main" id="{D3963390-621D-01C0-FFE6-4CD2AB70E911}"/>
              </a:ext>
            </a:extLst>
          </p:cNvPr>
          <p:cNvSpPr/>
          <p:nvPr/>
        </p:nvSpPr>
        <p:spPr>
          <a:xfrm>
            <a:off x="7043817" y="1277564"/>
            <a:ext cx="1183235" cy="1702145"/>
          </a:xfrm>
          <a:prstGeom prst="roundRect">
            <a:avLst>
              <a:gd name="adj" fmla="val 16667"/>
            </a:avLst>
          </a:prstGeom>
          <a:noFill/>
          <a:ln w="12700" cap="flat" cmpd="sng">
            <a:solidFill>
              <a:srgbClr val="EAE76F"/>
            </a:solidFill>
            <a:prstDash val="solid"/>
            <a:miter lim="800000"/>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37" name="Google Shape;166;p4">
            <a:extLst>
              <a:ext uri="{FF2B5EF4-FFF2-40B4-BE49-F238E27FC236}">
                <a16:creationId xmlns:a16="http://schemas.microsoft.com/office/drawing/2014/main" id="{3E85F00E-A546-428D-10FC-A00F9FE8985C}"/>
              </a:ext>
            </a:extLst>
          </p:cNvPr>
          <p:cNvSpPr txBox="1"/>
          <p:nvPr/>
        </p:nvSpPr>
        <p:spPr>
          <a:xfrm>
            <a:off x="5707926" y="2679043"/>
            <a:ext cx="1183235" cy="311722"/>
          </a:xfrm>
          <a:prstGeom prst="rect">
            <a:avLst/>
          </a:prstGeom>
          <a:solidFill>
            <a:srgbClr val="EAE76F"/>
          </a:solidFill>
          <a:ln w="9525" cap="flat" cmpd="sng">
            <a:solidFill>
              <a:srgbClr val="EAE76F"/>
            </a:solidFill>
            <a:prstDash val="solid"/>
            <a:round/>
            <a:headEnd type="none" w="sm" len="sm"/>
            <a:tailEnd type="none" w="sm" len="sm"/>
          </a:ln>
        </p:spPr>
        <p:txBody>
          <a:bodyPr spcFirstLastPara="1" wrap="square" lIns="68569" tIns="34275" rIns="68569" bIns="34275" anchor="t" anchorCtr="0">
            <a:spAutoFit/>
          </a:bodyPr>
          <a:lstStyle/>
          <a:p>
            <a:pPr algn="ctr">
              <a:buSzPts val="1050"/>
            </a:pPr>
            <a:r>
              <a:rPr lang="en-US" sz="788" b="1">
                <a:solidFill>
                  <a:schemeClr val="lt1"/>
                </a:solidFill>
                <a:latin typeface="Poppins"/>
                <a:ea typeface="Poppins"/>
                <a:cs typeface="Poppins"/>
                <a:sym typeface="Poppins"/>
              </a:rPr>
              <a:t>ENERGY TRANSITION PROJECTS</a:t>
            </a:r>
            <a:endParaRPr sz="1050"/>
          </a:p>
        </p:txBody>
      </p:sp>
      <p:sp>
        <p:nvSpPr>
          <p:cNvPr id="4" name="Google Shape;214;p78">
            <a:extLst>
              <a:ext uri="{FF2B5EF4-FFF2-40B4-BE49-F238E27FC236}">
                <a16:creationId xmlns:a16="http://schemas.microsoft.com/office/drawing/2014/main" id="{69C220F1-F589-950C-97F8-DF6B6240D2FF}"/>
              </a:ext>
            </a:extLst>
          </p:cNvPr>
          <p:cNvSpPr txBox="1"/>
          <p:nvPr/>
        </p:nvSpPr>
        <p:spPr>
          <a:xfrm>
            <a:off x="346053" y="243845"/>
            <a:ext cx="6474600" cy="4503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hr-HR" sz="2475" b="1" i="0" u="none" strike="noStrike" cap="none" dirty="0">
                <a:solidFill>
                  <a:srgbClr val="00B050"/>
                </a:solidFill>
              </a:rPr>
              <a:t>Građanska energija</a:t>
            </a:r>
            <a:endParaRPr sz="2475" b="1" i="0" u="none" strike="noStrike" cap="none" dirty="0">
              <a:solidFill>
                <a:srgbClr val="00B050"/>
              </a:solidFill>
            </a:endParaRPr>
          </a:p>
        </p:txBody>
      </p:sp>
      <p:sp>
        <p:nvSpPr>
          <p:cNvPr id="39" name="Google Shape;198;g353aaf38823_0_7">
            <a:extLst>
              <a:ext uri="{FF2B5EF4-FFF2-40B4-BE49-F238E27FC236}">
                <a16:creationId xmlns:a16="http://schemas.microsoft.com/office/drawing/2014/main" id="{00EA2E46-2B2D-38CD-2F2D-0A0807994CB9}"/>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18298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78DC80-84FF-2795-7905-404631A3AF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11</a:t>
            </a:fld>
            <a:endParaRPr lang="hr-HR"/>
          </a:p>
        </p:txBody>
      </p:sp>
      <p:pic>
        <p:nvPicPr>
          <p:cNvPr id="3" name="Picture 2" descr="Picture 2">
            <a:extLst>
              <a:ext uri="{FF2B5EF4-FFF2-40B4-BE49-F238E27FC236}">
                <a16:creationId xmlns:a16="http://schemas.microsoft.com/office/drawing/2014/main" id="{43D59D57-B82D-49BD-2277-7B8DADDD55BA}"/>
              </a:ext>
            </a:extLst>
          </p:cNvPr>
          <p:cNvPicPr>
            <a:picLocks noChangeAspect="1"/>
          </p:cNvPicPr>
          <p:nvPr/>
        </p:nvPicPr>
        <p:blipFill>
          <a:blip r:embed="rId2"/>
          <a:stretch>
            <a:fillRect/>
          </a:stretch>
        </p:blipFill>
        <p:spPr>
          <a:xfrm>
            <a:off x="0" y="-869019"/>
            <a:ext cx="9144000" cy="6881538"/>
          </a:xfrm>
          <a:prstGeom prst="rect">
            <a:avLst/>
          </a:prstGeom>
          <a:ln w="12700">
            <a:miter lim="400000"/>
          </a:ln>
        </p:spPr>
      </p:pic>
    </p:spTree>
    <p:extLst>
      <p:ext uri="{BB962C8B-B14F-4D97-AF65-F5344CB8AC3E}">
        <p14:creationId xmlns:p14="http://schemas.microsoft.com/office/powerpoint/2010/main" val="378968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540D50-E34A-1BA4-3E44-6E32E42D13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12</a:t>
            </a:fld>
            <a:endParaRPr lang="hr-HR"/>
          </a:p>
        </p:txBody>
      </p:sp>
      <p:pic>
        <p:nvPicPr>
          <p:cNvPr id="3" name="Google Shape;128;p4">
            <a:extLst>
              <a:ext uri="{FF2B5EF4-FFF2-40B4-BE49-F238E27FC236}">
                <a16:creationId xmlns:a16="http://schemas.microsoft.com/office/drawing/2014/main" id="{F9026532-F622-3383-EE70-A671F38BA420}"/>
              </a:ext>
            </a:extLst>
          </p:cNvPr>
          <p:cNvPicPr preferRelativeResize="0"/>
          <p:nvPr/>
        </p:nvPicPr>
        <p:blipFill rotWithShape="1">
          <a:blip r:embed="rId2">
            <a:alphaModFix/>
          </a:blip>
          <a:srcRect/>
          <a:stretch/>
        </p:blipFill>
        <p:spPr>
          <a:xfrm>
            <a:off x="561646" y="3991968"/>
            <a:ext cx="1939963" cy="653839"/>
          </a:xfrm>
          <a:prstGeom prst="rect">
            <a:avLst/>
          </a:prstGeom>
          <a:noFill/>
          <a:ln>
            <a:noFill/>
          </a:ln>
        </p:spPr>
      </p:pic>
      <p:pic>
        <p:nvPicPr>
          <p:cNvPr id="4" name="Picture 3" descr="A logo for a company&#10;&#10;Description automatically generated">
            <a:extLst>
              <a:ext uri="{FF2B5EF4-FFF2-40B4-BE49-F238E27FC236}">
                <a16:creationId xmlns:a16="http://schemas.microsoft.com/office/drawing/2014/main" id="{6992E196-2CC0-CA1B-84DA-F442F18D66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223" y="2751910"/>
            <a:ext cx="1982887" cy="1079354"/>
          </a:xfrm>
          <a:prstGeom prst="rect">
            <a:avLst/>
          </a:prstGeom>
        </p:spPr>
      </p:pic>
      <p:pic>
        <p:nvPicPr>
          <p:cNvPr id="5" name="Picture 4" descr="A logo with text and dots&#10;&#10;Description automatically generated">
            <a:extLst>
              <a:ext uri="{FF2B5EF4-FFF2-40B4-BE49-F238E27FC236}">
                <a16:creationId xmlns:a16="http://schemas.microsoft.com/office/drawing/2014/main" id="{9CB58B39-E49A-F10A-1E78-130C6B431A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682" y="1282066"/>
            <a:ext cx="1851395" cy="1309141"/>
          </a:xfrm>
          <a:prstGeom prst="rect">
            <a:avLst/>
          </a:prstGeom>
        </p:spPr>
      </p:pic>
      <p:pic>
        <p:nvPicPr>
          <p:cNvPr id="6" name="Google Shape;93;p1" descr="LIFE LOOP - Local Ownership Of Power - Energy Cities">
            <a:extLst>
              <a:ext uri="{FF2B5EF4-FFF2-40B4-BE49-F238E27FC236}">
                <a16:creationId xmlns:a16="http://schemas.microsoft.com/office/drawing/2014/main" id="{B6AA1468-BDA6-AEE4-622C-DF50CAD08859}"/>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0623" y="497693"/>
            <a:ext cx="1588748" cy="617993"/>
          </a:xfrm>
          <a:prstGeom prst="rect">
            <a:avLst/>
          </a:prstGeom>
          <a:noFill/>
          <a:ln>
            <a:noFill/>
          </a:ln>
        </p:spPr>
      </p:pic>
      <p:sp>
        <p:nvSpPr>
          <p:cNvPr id="8" name="Google Shape;226;p5">
            <a:extLst>
              <a:ext uri="{FF2B5EF4-FFF2-40B4-BE49-F238E27FC236}">
                <a16:creationId xmlns:a16="http://schemas.microsoft.com/office/drawing/2014/main" id="{F4E85F85-380F-16B4-45F9-34C750E96E62}"/>
              </a:ext>
            </a:extLst>
          </p:cNvPr>
          <p:cNvSpPr txBox="1">
            <a:spLocks/>
          </p:cNvSpPr>
          <p:nvPr/>
        </p:nvSpPr>
        <p:spPr>
          <a:xfrm>
            <a:off x="2132212" y="414502"/>
            <a:ext cx="6271212" cy="784373"/>
          </a:xfrm>
          <a:prstGeom prst="rect">
            <a:avLst/>
          </a:prstGeom>
          <a:noFill/>
          <a:ln>
            <a:noFill/>
          </a:ln>
        </p:spPr>
        <p:txBody>
          <a:bodyPr spcFirstLastPara="1" wrap="square" lIns="68550" tIns="34275" rIns="6855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t>LIFE LOOP – Energy Communities – Local Ownership of Power</a:t>
            </a:r>
            <a:endParaRPr lang="hr-HR" b="1" dirty="0"/>
          </a:p>
          <a:p>
            <a:r>
              <a:rPr lang="hr-HR" dirty="0"/>
              <a:t>Project no.: </a:t>
            </a:r>
            <a:r>
              <a:rPr lang="en-US" b="1" dirty="0"/>
              <a:t>LIFE21-CET-ENERCOM-LIFE-LOOP/101077085</a:t>
            </a:r>
            <a:endParaRPr lang="hr-HR" b="1" dirty="0"/>
          </a:p>
          <a:p>
            <a:r>
              <a:rPr lang="en-US" dirty="0"/>
              <a:t>Duration of the project:</a:t>
            </a:r>
            <a:r>
              <a:rPr lang="hr-HR" dirty="0"/>
              <a:t> </a:t>
            </a:r>
            <a:r>
              <a:rPr lang="en-US" b="1" dirty="0"/>
              <a:t>1. 10. 2022. – 30. 9. 2025.</a:t>
            </a:r>
            <a:endParaRPr lang="en-US" dirty="0"/>
          </a:p>
          <a:p>
            <a:endParaRPr lang="en-US" b="1" dirty="0"/>
          </a:p>
        </p:txBody>
      </p:sp>
      <p:sp>
        <p:nvSpPr>
          <p:cNvPr id="9" name="Google Shape;226;p5">
            <a:extLst>
              <a:ext uri="{FF2B5EF4-FFF2-40B4-BE49-F238E27FC236}">
                <a16:creationId xmlns:a16="http://schemas.microsoft.com/office/drawing/2014/main" id="{1A8A1219-524D-70F9-C021-FCBA04257282}"/>
              </a:ext>
            </a:extLst>
          </p:cNvPr>
          <p:cNvSpPr txBox="1">
            <a:spLocks/>
          </p:cNvSpPr>
          <p:nvPr/>
        </p:nvSpPr>
        <p:spPr>
          <a:xfrm>
            <a:off x="2132212" y="1787377"/>
            <a:ext cx="6271212" cy="784373"/>
          </a:xfrm>
          <a:prstGeom prst="rect">
            <a:avLst/>
          </a:prstGeom>
          <a:noFill/>
          <a:ln>
            <a:noFill/>
          </a:ln>
        </p:spPr>
        <p:txBody>
          <a:bodyPr spcFirstLastPara="1" wrap="square" lIns="68550" tIns="34275" rIns="6855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t>LIFE INNOFIN-ACCE – Access to Capital for Community Energy</a:t>
            </a:r>
          </a:p>
          <a:p>
            <a:r>
              <a:rPr lang="hr-HR" dirty="0"/>
              <a:t>Project no.: </a:t>
            </a:r>
            <a:r>
              <a:rPr lang="en-US" b="1" dirty="0"/>
              <a:t>LIFE21-CET-INNOFIN-ACCE/101077474</a:t>
            </a:r>
            <a:endParaRPr lang="hr-HR" b="1" dirty="0"/>
          </a:p>
          <a:p>
            <a:r>
              <a:rPr lang="en-US" dirty="0"/>
              <a:t>Duration of the project:</a:t>
            </a:r>
            <a:r>
              <a:rPr lang="hr-HR" dirty="0"/>
              <a:t> </a:t>
            </a:r>
            <a:r>
              <a:rPr lang="en-US" b="1" dirty="0"/>
              <a:t>1. 11. 2022. – 31. 10. 2025.</a:t>
            </a:r>
          </a:p>
        </p:txBody>
      </p:sp>
      <p:sp>
        <p:nvSpPr>
          <p:cNvPr id="10" name="Google Shape;226;p5">
            <a:extLst>
              <a:ext uri="{FF2B5EF4-FFF2-40B4-BE49-F238E27FC236}">
                <a16:creationId xmlns:a16="http://schemas.microsoft.com/office/drawing/2014/main" id="{1C2D7F86-F17C-94C5-96FF-F872A22FBED9}"/>
              </a:ext>
            </a:extLst>
          </p:cNvPr>
          <p:cNvSpPr txBox="1">
            <a:spLocks/>
          </p:cNvSpPr>
          <p:nvPr/>
        </p:nvSpPr>
        <p:spPr>
          <a:xfrm>
            <a:off x="2132212" y="3127243"/>
            <a:ext cx="6630283" cy="784373"/>
          </a:xfrm>
          <a:prstGeom prst="rect">
            <a:avLst/>
          </a:prstGeom>
          <a:noFill/>
          <a:ln>
            <a:noFill/>
          </a:ln>
        </p:spPr>
        <p:txBody>
          <a:bodyPr spcFirstLastPara="1" wrap="square" lIns="68550" tIns="34275" rIns="6855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t>LIFE-COMET – Coalitions for Community Energy Catalyzation in Eastern EU</a:t>
            </a:r>
          </a:p>
          <a:p>
            <a:r>
              <a:rPr lang="hr-HR" dirty="0"/>
              <a:t>Project no.: </a:t>
            </a:r>
            <a:r>
              <a:rPr lang="en-US" b="1" dirty="0"/>
              <a:t>LIFE22-CET-LIFE-COMET/101120519</a:t>
            </a:r>
            <a:endParaRPr lang="hr-HR" b="1" dirty="0"/>
          </a:p>
          <a:p>
            <a:r>
              <a:rPr lang="en-US" dirty="0"/>
              <a:t>Duration of the project:</a:t>
            </a:r>
            <a:r>
              <a:rPr lang="hr-HR" dirty="0"/>
              <a:t> </a:t>
            </a:r>
            <a:r>
              <a:rPr lang="en-US" b="1" dirty="0"/>
              <a:t>1. 11. 2023. – 31. 10. 2026.</a:t>
            </a:r>
          </a:p>
        </p:txBody>
      </p:sp>
      <p:sp>
        <p:nvSpPr>
          <p:cNvPr id="7" name="Google Shape;198;g353aaf38823_0_7">
            <a:extLst>
              <a:ext uri="{FF2B5EF4-FFF2-40B4-BE49-F238E27FC236}">
                <a16:creationId xmlns:a16="http://schemas.microsoft.com/office/drawing/2014/main" id="{CAB9CDB4-9363-98AB-03DC-1B0C42A0BE03}"/>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63009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6" name="Google Shape;219;p4">
            <a:extLst>
              <a:ext uri="{FF2B5EF4-FFF2-40B4-BE49-F238E27FC236}">
                <a16:creationId xmlns:a16="http://schemas.microsoft.com/office/drawing/2014/main" id="{287AB279-AE70-69EB-3E60-E8CF3BE2E3B2}"/>
              </a:ext>
            </a:extLst>
          </p:cNvPr>
          <p:cNvSpPr txBox="1">
            <a:spLocks noGrp="1"/>
          </p:cNvSpPr>
          <p:nvPr>
            <p:ph type="sldNum" idx="12"/>
          </p:nvPr>
        </p:nvSpPr>
        <p:spPr>
          <a:xfrm>
            <a:off x="8299937" y="4785729"/>
            <a:ext cx="386863" cy="23231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2" name="Google Shape;93;p1" descr="LIFE LOOP - Local Ownership Of Power - Energy Cities">
            <a:extLst>
              <a:ext uri="{FF2B5EF4-FFF2-40B4-BE49-F238E27FC236}">
                <a16:creationId xmlns:a16="http://schemas.microsoft.com/office/drawing/2014/main" id="{8ADB23A2-28F6-0137-464F-62F9306F5CB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9680" y="605977"/>
            <a:ext cx="2891809" cy="1060396"/>
          </a:xfrm>
          <a:prstGeom prst="rect">
            <a:avLst/>
          </a:prstGeom>
          <a:noFill/>
          <a:ln>
            <a:noFill/>
          </a:ln>
        </p:spPr>
      </p:pic>
      <p:sp>
        <p:nvSpPr>
          <p:cNvPr id="5" name="TextBox 4">
            <a:extLst>
              <a:ext uri="{FF2B5EF4-FFF2-40B4-BE49-F238E27FC236}">
                <a16:creationId xmlns:a16="http://schemas.microsoft.com/office/drawing/2014/main" id="{8EA0079F-87FA-CA9F-11E4-42F56804E684}"/>
              </a:ext>
            </a:extLst>
          </p:cNvPr>
          <p:cNvSpPr txBox="1"/>
          <p:nvPr/>
        </p:nvSpPr>
        <p:spPr>
          <a:xfrm>
            <a:off x="1565031" y="2263973"/>
            <a:ext cx="6013937" cy="830997"/>
          </a:xfrm>
          <a:prstGeom prst="rect">
            <a:avLst/>
          </a:prstGeom>
          <a:noFill/>
        </p:spPr>
        <p:txBody>
          <a:bodyPr wrap="square">
            <a:spAutoFit/>
          </a:bodyPr>
          <a:lstStyle/>
          <a:p>
            <a:pPr algn="ctr"/>
            <a:r>
              <a:rPr lang="en-US" sz="2400" b="1" dirty="0"/>
              <a:t>LIFE LOOP – Energy Communities – Local Ownership of Power</a:t>
            </a:r>
            <a:endParaRPr lang="hr-HR" sz="2400" b="1" dirty="0"/>
          </a:p>
        </p:txBody>
      </p:sp>
      <p:sp>
        <p:nvSpPr>
          <p:cNvPr id="10" name="TextBox 9">
            <a:extLst>
              <a:ext uri="{FF2B5EF4-FFF2-40B4-BE49-F238E27FC236}">
                <a16:creationId xmlns:a16="http://schemas.microsoft.com/office/drawing/2014/main" id="{314FD6E2-EA8F-4DC7-0EB5-A35A47905436}"/>
              </a:ext>
            </a:extLst>
          </p:cNvPr>
          <p:cNvSpPr txBox="1"/>
          <p:nvPr/>
        </p:nvSpPr>
        <p:spPr>
          <a:xfrm>
            <a:off x="2042260" y="4014303"/>
            <a:ext cx="5059478" cy="523220"/>
          </a:xfrm>
          <a:prstGeom prst="rect">
            <a:avLst/>
          </a:prstGeom>
          <a:noFill/>
        </p:spPr>
        <p:txBody>
          <a:bodyPr wrap="square">
            <a:spAutoFit/>
          </a:bodyPr>
          <a:lstStyle/>
          <a:p>
            <a:pPr algn="ctr"/>
            <a:r>
              <a:rPr lang="hr-HR" dirty="0"/>
              <a:t>Project no.: </a:t>
            </a:r>
            <a:r>
              <a:rPr lang="en-US" b="1" dirty="0"/>
              <a:t>LIFE21-CET-ENERCOM-LIFE-LOOP/101077085</a:t>
            </a:r>
            <a:endParaRPr lang="hr-HR" b="1" dirty="0"/>
          </a:p>
          <a:p>
            <a:pPr algn="ctr"/>
            <a:r>
              <a:rPr lang="en-US" dirty="0"/>
              <a:t>Duration of the project:</a:t>
            </a:r>
            <a:r>
              <a:rPr lang="hr-HR" dirty="0"/>
              <a:t> </a:t>
            </a:r>
            <a:r>
              <a:rPr lang="en-US" b="1" dirty="0"/>
              <a:t>1. 10. 2022. – 30. 9. 2025.</a:t>
            </a:r>
            <a:endParaRPr lang="en-US" dirty="0"/>
          </a:p>
        </p:txBody>
      </p:sp>
      <p:sp>
        <p:nvSpPr>
          <p:cNvPr id="3" name="Google Shape;198;g353aaf38823_0_7">
            <a:extLst>
              <a:ext uri="{FF2B5EF4-FFF2-40B4-BE49-F238E27FC236}">
                <a16:creationId xmlns:a16="http://schemas.microsoft.com/office/drawing/2014/main" id="{3623323C-9693-F773-5970-163390D7AA20}"/>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71574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E34BBF-922F-3993-20F5-C23634BF09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14</a:t>
            </a:fld>
            <a:endParaRPr lang="hr-HR"/>
          </a:p>
        </p:txBody>
      </p:sp>
      <p:sp>
        <p:nvSpPr>
          <p:cNvPr id="4" name="TextBox 3">
            <a:extLst>
              <a:ext uri="{FF2B5EF4-FFF2-40B4-BE49-F238E27FC236}">
                <a16:creationId xmlns:a16="http://schemas.microsoft.com/office/drawing/2014/main" id="{9D9FB67F-92E4-1EF6-F50F-7570EB739340}"/>
              </a:ext>
            </a:extLst>
          </p:cNvPr>
          <p:cNvSpPr txBox="1"/>
          <p:nvPr/>
        </p:nvSpPr>
        <p:spPr>
          <a:xfrm>
            <a:off x="738787" y="968901"/>
            <a:ext cx="7091141" cy="3693319"/>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hr-HR" sz="1800" b="0" i="0" u="none" strike="noStrike" dirty="0">
                <a:solidFill>
                  <a:srgbClr val="000000"/>
                </a:solidFill>
                <a:effectLst/>
                <a:latin typeface="Montserrat" panose="00000500000000000000" pitchFamily="2" charset="0"/>
              </a:rPr>
              <a:t>omogućiti lokalnim vlastima i regijama da ostvare svoje planove i strategije energetske tranzicije kroz nova energetska partnerstva i projekte energetskih zajednica.</a:t>
            </a:r>
          </a:p>
          <a:p>
            <a:pPr marL="285750" indent="-285750" rtl="0" fontAlgn="base">
              <a:spcBef>
                <a:spcPts val="0"/>
              </a:spcBef>
              <a:spcAft>
                <a:spcPts val="0"/>
              </a:spcAft>
              <a:buFont typeface="Arial" panose="020B0604020202020204" pitchFamily="34" charset="0"/>
              <a:buChar char="•"/>
            </a:pPr>
            <a:endParaRPr lang="hr-HR" sz="1800" b="0" i="0" u="none" strike="noStrike" dirty="0">
              <a:solidFill>
                <a:srgbClr val="000000"/>
              </a:solidFill>
              <a:effectLst/>
              <a:latin typeface="Montserrat" panose="00000500000000000000" pitchFamily="2" charset="0"/>
            </a:endParaRPr>
          </a:p>
          <a:p>
            <a:pPr marL="285750" indent="-285750" rtl="0" fontAlgn="base">
              <a:spcBef>
                <a:spcPts val="0"/>
              </a:spcBef>
              <a:spcAft>
                <a:spcPts val="0"/>
              </a:spcAft>
              <a:buFont typeface="Arial" panose="020B0604020202020204" pitchFamily="34" charset="0"/>
              <a:buChar char="•"/>
            </a:pPr>
            <a:r>
              <a:rPr lang="hr-HR" sz="1800" b="0" i="0" u="none" strike="noStrike" dirty="0">
                <a:solidFill>
                  <a:srgbClr val="000000"/>
                </a:solidFill>
                <a:effectLst/>
                <a:latin typeface="Montserrat" panose="00000500000000000000" pitchFamily="2" charset="0"/>
              </a:rPr>
              <a:t>Razvoj energetskih zajednica i građanske energije s fokusom na Grad Zagreb.</a:t>
            </a:r>
          </a:p>
          <a:p>
            <a:pPr marL="285750" indent="-285750" rtl="0" fontAlgn="base">
              <a:spcBef>
                <a:spcPts val="0"/>
              </a:spcBef>
              <a:spcAft>
                <a:spcPts val="0"/>
              </a:spcAft>
              <a:buFont typeface="Arial" panose="020B0604020202020204" pitchFamily="34" charset="0"/>
              <a:buChar char="•"/>
            </a:pPr>
            <a:endParaRPr lang="hr-HR" sz="1800" dirty="0">
              <a:latin typeface="Noto Sans Symbols"/>
            </a:endParaRPr>
          </a:p>
          <a:p>
            <a:pPr marL="285750" indent="-285750" rtl="0" fontAlgn="base">
              <a:spcBef>
                <a:spcPts val="0"/>
              </a:spcBef>
              <a:spcAft>
                <a:spcPts val="0"/>
              </a:spcAft>
              <a:buFont typeface="Arial" panose="020B0604020202020204" pitchFamily="34" charset="0"/>
              <a:buChar char="•"/>
            </a:pPr>
            <a:r>
              <a:rPr lang="hr-HR" sz="1800" b="0" i="0" u="none" strike="noStrike" dirty="0">
                <a:solidFill>
                  <a:srgbClr val="000000"/>
                </a:solidFill>
                <a:effectLst/>
                <a:latin typeface="Montserrat" panose="00000500000000000000" pitchFamily="2" charset="0"/>
              </a:rPr>
              <a:t>Realizacija 2.000 kW solara uz izravno sudjelovanje građana u vlasništvo i financiranje. </a:t>
            </a:r>
          </a:p>
          <a:p>
            <a:pPr marL="285750" indent="-285750" rtl="0" fontAlgn="base">
              <a:spcBef>
                <a:spcPts val="0"/>
              </a:spcBef>
              <a:spcAft>
                <a:spcPts val="0"/>
              </a:spcAft>
              <a:buFont typeface="Arial" panose="020B0604020202020204" pitchFamily="34" charset="0"/>
              <a:buChar char="•"/>
            </a:pPr>
            <a:endParaRPr lang="hr-HR" sz="1800" dirty="0">
              <a:latin typeface="Noto Sans Symbols"/>
            </a:endParaRPr>
          </a:p>
          <a:p>
            <a:pPr marL="285750" indent="-285750" rtl="0" fontAlgn="base">
              <a:spcBef>
                <a:spcPts val="0"/>
              </a:spcBef>
              <a:spcAft>
                <a:spcPts val="0"/>
              </a:spcAft>
              <a:buFont typeface="Arial" panose="020B0604020202020204" pitchFamily="34" charset="0"/>
              <a:buChar char="•"/>
            </a:pPr>
            <a:r>
              <a:rPr lang="hr-HR" sz="1800" b="0" i="0" u="none" strike="noStrike" dirty="0">
                <a:solidFill>
                  <a:srgbClr val="000000"/>
                </a:solidFill>
                <a:effectLst/>
                <a:latin typeface="Montserrat" panose="00000500000000000000" pitchFamily="2" charset="0"/>
              </a:rPr>
              <a:t>Podrška građanima za realizaciju malih krovnih solara i organiziranje kroz energetske zajednice. </a:t>
            </a:r>
            <a:br>
              <a:rPr lang="hr-HR" sz="1800" b="0" dirty="0">
                <a:effectLst/>
              </a:rPr>
            </a:br>
            <a:endParaRPr lang="hr-HR" sz="1800" dirty="0"/>
          </a:p>
        </p:txBody>
      </p:sp>
      <p:sp>
        <p:nvSpPr>
          <p:cNvPr id="7" name="Google Shape;212;p3">
            <a:extLst>
              <a:ext uri="{FF2B5EF4-FFF2-40B4-BE49-F238E27FC236}">
                <a16:creationId xmlns:a16="http://schemas.microsoft.com/office/drawing/2014/main" id="{5385C9DF-2603-BE4A-4161-C796B68CC5AC}"/>
              </a:ext>
            </a:extLst>
          </p:cNvPr>
          <p:cNvSpPr txBox="1"/>
          <p:nvPr/>
        </p:nvSpPr>
        <p:spPr>
          <a:xfrm>
            <a:off x="548838" y="64046"/>
            <a:ext cx="8226279" cy="855789"/>
          </a:xfrm>
          <a:prstGeom prst="rect">
            <a:avLst/>
          </a:prstGeom>
          <a:noFill/>
          <a:ln>
            <a:noFill/>
          </a:ln>
        </p:spPr>
        <p:txBody>
          <a:bodyPr spcFirstLastPara="1" wrap="square" lIns="0" tIns="0" rIns="0" bIns="0" anchor="ctr" anchorCtr="0">
            <a:noAutofit/>
          </a:bodyPr>
          <a:lstStyle/>
          <a:p>
            <a:pPr>
              <a:lnSpc>
                <a:spcPct val="90000"/>
              </a:lnSpc>
              <a:buClr>
                <a:srgbClr val="00404C"/>
              </a:buClr>
              <a:buSzPts val="4400"/>
            </a:pPr>
            <a:r>
              <a:rPr lang="hr-HR" sz="3300" dirty="0">
                <a:solidFill>
                  <a:srgbClr val="00404C"/>
                </a:solidFill>
                <a:latin typeface="Calibri"/>
                <a:ea typeface="Calibri"/>
                <a:cs typeface="Calibri"/>
                <a:sym typeface="Calibri"/>
              </a:rPr>
              <a:t>Ciljevi projekta</a:t>
            </a:r>
            <a:endParaRPr sz="3300" dirty="0">
              <a:latin typeface="Calibri"/>
              <a:ea typeface="Calibri"/>
              <a:cs typeface="Calibri"/>
              <a:sym typeface="Calibri"/>
            </a:endParaRPr>
          </a:p>
        </p:txBody>
      </p:sp>
      <p:sp>
        <p:nvSpPr>
          <p:cNvPr id="3" name="Google Shape;198;g353aaf38823_0_7">
            <a:extLst>
              <a:ext uri="{FF2B5EF4-FFF2-40B4-BE49-F238E27FC236}">
                <a16:creationId xmlns:a16="http://schemas.microsoft.com/office/drawing/2014/main" id="{72FF4817-41D0-D8F0-8C72-A06344F7E0E4}"/>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82661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66"/>
        <p:cNvGrpSpPr/>
        <p:nvPr/>
      </p:nvGrpSpPr>
      <p:grpSpPr>
        <a:xfrm>
          <a:off x="0" y="0"/>
          <a:ext cx="0" cy="0"/>
          <a:chOff x="0" y="0"/>
          <a:chExt cx="0" cy="0"/>
        </a:xfrm>
      </p:grpSpPr>
      <p:pic>
        <p:nvPicPr>
          <p:cNvPr id="269" name="Google Shape;269;p82" descr="A group of people wearing safety vests and helmets&#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9594" y="0"/>
            <a:ext cx="6947995" cy="4583575"/>
          </a:xfrm>
          <a:prstGeom prst="rect">
            <a:avLst/>
          </a:prstGeom>
          <a:noFill/>
          <a:ln>
            <a:noFill/>
          </a:ln>
        </p:spPr>
      </p:pic>
      <p:pic>
        <p:nvPicPr>
          <p:cNvPr id="4" name="Picture 3" descr="A logo with a yellow circle and green text&#10;&#10;Description automatically generated">
            <a:extLst>
              <a:ext uri="{FF2B5EF4-FFF2-40B4-BE49-F238E27FC236}">
                <a16:creationId xmlns:a16="http://schemas.microsoft.com/office/drawing/2014/main" id="{15EAE1EB-3FDA-8A38-B56D-83FC809CAE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336" y="113887"/>
            <a:ext cx="1483992" cy="1262743"/>
          </a:xfrm>
          <a:prstGeom prst="rect">
            <a:avLst/>
          </a:prstGeom>
          <a:solidFill>
            <a:schemeClr val="lt1"/>
          </a:solidFill>
        </p:spPr>
      </p:pic>
      <p:sp>
        <p:nvSpPr>
          <p:cNvPr id="2" name="Google Shape;197;g353aaf38823_0_7">
            <a:extLst>
              <a:ext uri="{FF2B5EF4-FFF2-40B4-BE49-F238E27FC236}">
                <a16:creationId xmlns:a16="http://schemas.microsoft.com/office/drawing/2014/main" id="{16E2E8AC-1F78-E6D7-DA24-48111554B80B}"/>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15</a:t>
            </a:fld>
            <a:endParaRPr/>
          </a:p>
        </p:txBody>
      </p:sp>
      <p:sp>
        <p:nvSpPr>
          <p:cNvPr id="3" name="Google Shape;198;g353aaf38823_0_7">
            <a:extLst>
              <a:ext uri="{FF2B5EF4-FFF2-40B4-BE49-F238E27FC236}">
                <a16:creationId xmlns:a16="http://schemas.microsoft.com/office/drawing/2014/main" id="{CA266ABD-3D14-F8E4-7F9F-FE5A1DEFCF7F}"/>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9" name="Picture 8">
            <a:extLst>
              <a:ext uri="{FF2B5EF4-FFF2-40B4-BE49-F238E27FC236}">
                <a16:creationId xmlns:a16="http://schemas.microsoft.com/office/drawing/2014/main" id="{C0CFEE74-F964-2355-F0E2-CF49752C8B35}"/>
              </a:ext>
            </a:extLst>
          </p:cNvPr>
          <p:cNvPicPr>
            <a:picLocks noChangeAspect="1"/>
          </p:cNvPicPr>
          <p:nvPr/>
        </p:nvPicPr>
        <p:blipFill>
          <a:blip r:embed="rId3"/>
          <a:stretch>
            <a:fillRect/>
          </a:stretch>
        </p:blipFill>
        <p:spPr>
          <a:xfrm>
            <a:off x="479180" y="0"/>
            <a:ext cx="8207620" cy="4635391"/>
          </a:xfrm>
          <a:prstGeom prst="rect">
            <a:avLst/>
          </a:prstGeom>
        </p:spPr>
      </p:pic>
      <p:sp>
        <p:nvSpPr>
          <p:cNvPr id="2" name="Google Shape;197;g353aaf38823_0_7">
            <a:extLst>
              <a:ext uri="{FF2B5EF4-FFF2-40B4-BE49-F238E27FC236}">
                <a16:creationId xmlns:a16="http://schemas.microsoft.com/office/drawing/2014/main" id="{24A24D47-E482-BBC5-E6EA-6AD8DD8DA7BA}"/>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16</a:t>
            </a:fld>
            <a:endParaRPr/>
          </a:p>
        </p:txBody>
      </p:sp>
      <p:sp>
        <p:nvSpPr>
          <p:cNvPr id="3" name="Google Shape;198;g353aaf38823_0_7">
            <a:extLst>
              <a:ext uri="{FF2B5EF4-FFF2-40B4-BE49-F238E27FC236}">
                <a16:creationId xmlns:a16="http://schemas.microsoft.com/office/drawing/2014/main" id="{F9E85105-DAA7-DE90-AC1D-DC61F7950C0E}"/>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01439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4" name="Picture 3">
            <a:extLst>
              <a:ext uri="{FF2B5EF4-FFF2-40B4-BE49-F238E27FC236}">
                <a16:creationId xmlns:a16="http://schemas.microsoft.com/office/drawing/2014/main" id="{22DD7CD7-299B-D4AE-724B-BF2D98147A64}"/>
              </a:ext>
            </a:extLst>
          </p:cNvPr>
          <p:cNvPicPr>
            <a:picLocks noChangeAspect="1"/>
          </p:cNvPicPr>
          <p:nvPr/>
        </p:nvPicPr>
        <p:blipFill>
          <a:blip r:embed="rId3"/>
          <a:stretch>
            <a:fillRect/>
          </a:stretch>
        </p:blipFill>
        <p:spPr>
          <a:xfrm>
            <a:off x="0" y="1666444"/>
            <a:ext cx="9144000" cy="1810611"/>
          </a:xfrm>
          <a:prstGeom prst="rect">
            <a:avLst/>
          </a:prstGeom>
        </p:spPr>
      </p:pic>
      <p:sp>
        <p:nvSpPr>
          <p:cNvPr id="2" name="Google Shape;197;g353aaf38823_0_7">
            <a:extLst>
              <a:ext uri="{FF2B5EF4-FFF2-40B4-BE49-F238E27FC236}">
                <a16:creationId xmlns:a16="http://schemas.microsoft.com/office/drawing/2014/main" id="{25AA32AB-4EBB-C107-B1F0-7E01E6D60110}"/>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17</a:t>
            </a:fld>
            <a:endParaRPr/>
          </a:p>
        </p:txBody>
      </p:sp>
      <p:sp>
        <p:nvSpPr>
          <p:cNvPr id="3" name="Google Shape;198;g353aaf38823_0_7">
            <a:extLst>
              <a:ext uri="{FF2B5EF4-FFF2-40B4-BE49-F238E27FC236}">
                <a16:creationId xmlns:a16="http://schemas.microsoft.com/office/drawing/2014/main" id="{BAA528AC-908E-3662-2195-DBBEBF678EAA}"/>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37242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7" name="Google Shape;205;p6">
            <a:extLst>
              <a:ext uri="{FF2B5EF4-FFF2-40B4-BE49-F238E27FC236}">
                <a16:creationId xmlns:a16="http://schemas.microsoft.com/office/drawing/2014/main" id="{CB506915-0A1C-AC16-9D1C-797E6C198391}"/>
              </a:ext>
            </a:extLst>
          </p:cNvPr>
          <p:cNvSpPr txBox="1">
            <a:spLocks/>
          </p:cNvSpPr>
          <p:nvPr/>
        </p:nvSpPr>
        <p:spPr>
          <a:xfrm>
            <a:off x="5023334" y="1948257"/>
            <a:ext cx="3988932" cy="1635253"/>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SzPct val="100000"/>
              <a:buFont typeface="Wingdings" panose="05000000000000000000" pitchFamily="2" charset="2"/>
              <a:buChar char="ü"/>
            </a:pPr>
            <a:r>
              <a:rPr lang="hr-HR" sz="1900" b="1" noProof="0" dirty="0">
                <a:solidFill>
                  <a:schemeClr val="dk1"/>
                </a:solidFill>
                <a:highlight>
                  <a:schemeClr val="lt1"/>
                </a:highlight>
                <a:latin typeface="Montserrat"/>
                <a:sym typeface="Montserrat"/>
              </a:rPr>
              <a:t>Prikupljeno je ukupno 160k eura za solarnu elektranu (200 kW)</a:t>
            </a:r>
          </a:p>
          <a:p>
            <a:pPr marL="285750" indent="-285750">
              <a:spcAft>
                <a:spcPts val="1200"/>
              </a:spcAft>
              <a:buSzPct val="100000"/>
              <a:buFont typeface="Wingdings" panose="05000000000000000000" pitchFamily="2" charset="2"/>
              <a:buChar char="ü"/>
            </a:pPr>
            <a:r>
              <a:rPr lang="hr-HR" sz="1900" b="1" noProof="0" dirty="0">
                <a:solidFill>
                  <a:schemeClr val="dk1"/>
                </a:solidFill>
                <a:highlight>
                  <a:schemeClr val="lt1"/>
                </a:highlight>
                <a:latin typeface="Montserrat"/>
                <a:sym typeface="Montserrat"/>
              </a:rPr>
              <a:t>Elektrana je puštena u pogon 05.2025</a:t>
            </a:r>
          </a:p>
        </p:txBody>
      </p:sp>
      <p:sp>
        <p:nvSpPr>
          <p:cNvPr id="5" name="TextBox 4">
            <a:extLst>
              <a:ext uri="{FF2B5EF4-FFF2-40B4-BE49-F238E27FC236}">
                <a16:creationId xmlns:a16="http://schemas.microsoft.com/office/drawing/2014/main" id="{409334C1-BB54-7C57-8917-DD266889FF89}"/>
              </a:ext>
            </a:extLst>
          </p:cNvPr>
          <p:cNvSpPr txBox="1"/>
          <p:nvPr/>
        </p:nvSpPr>
        <p:spPr>
          <a:xfrm>
            <a:off x="262051" y="285634"/>
            <a:ext cx="6138749" cy="461665"/>
          </a:xfrm>
          <a:prstGeom prst="rect">
            <a:avLst/>
          </a:prstGeom>
          <a:noFill/>
        </p:spPr>
        <p:txBody>
          <a:bodyPr wrap="square">
            <a:spAutoFit/>
          </a:bodyPr>
          <a:lstStyle/>
          <a:p>
            <a:r>
              <a:rPr lang="en-US" sz="2400" dirty="0">
                <a:solidFill>
                  <a:srgbClr val="00B050"/>
                </a:solidFill>
                <a:latin typeface="Cocogoose" panose="02000000000000000000" pitchFamily="2" charset="0"/>
                <a:ea typeface="Montserrat"/>
                <a:cs typeface="Montserrat"/>
                <a:sym typeface="Montserrat"/>
              </a:rPr>
              <a:t>Energetska </a:t>
            </a:r>
            <a:r>
              <a:rPr lang="en-US" sz="2400" dirty="0" err="1">
                <a:solidFill>
                  <a:srgbClr val="00B050"/>
                </a:solidFill>
                <a:latin typeface="Cocogoose" panose="02000000000000000000" pitchFamily="2" charset="0"/>
                <a:ea typeface="Montserrat"/>
                <a:cs typeface="Montserrat"/>
                <a:sym typeface="Montserrat"/>
              </a:rPr>
              <a:t>zajednica</a:t>
            </a:r>
            <a:r>
              <a:rPr lang="en-US" sz="2400" dirty="0">
                <a:solidFill>
                  <a:srgbClr val="00B050"/>
                </a:solidFill>
                <a:latin typeface="Cocogoose" panose="02000000000000000000" pitchFamily="2" charset="0"/>
                <a:ea typeface="Montserrat"/>
                <a:cs typeface="Montserrat"/>
                <a:sym typeface="Montserrat"/>
              </a:rPr>
              <a:t> ZEZ Sunce</a:t>
            </a:r>
            <a:endParaRPr lang="hr-HR" sz="2400" dirty="0">
              <a:solidFill>
                <a:srgbClr val="00B050"/>
              </a:solidFill>
              <a:latin typeface="Cocogoose" panose="02000000000000000000" pitchFamily="2" charset="0"/>
            </a:endParaRPr>
          </a:p>
        </p:txBody>
      </p:sp>
      <p:pic>
        <p:nvPicPr>
          <p:cNvPr id="4" name="Picture 3" descr="A map with green points on it&#10;&#10;Description automatically generated">
            <a:extLst>
              <a:ext uri="{FF2B5EF4-FFF2-40B4-BE49-F238E27FC236}">
                <a16:creationId xmlns:a16="http://schemas.microsoft.com/office/drawing/2014/main" id="{A0F496F1-A49E-7DC0-64AA-53B4B3CAD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493" y="904736"/>
            <a:ext cx="4572000" cy="3722297"/>
          </a:xfrm>
          <a:prstGeom prst="rect">
            <a:avLst/>
          </a:prstGeom>
        </p:spPr>
      </p:pic>
      <p:sp>
        <p:nvSpPr>
          <p:cNvPr id="2" name="Google Shape;197;g353aaf38823_0_7">
            <a:extLst>
              <a:ext uri="{FF2B5EF4-FFF2-40B4-BE49-F238E27FC236}">
                <a16:creationId xmlns:a16="http://schemas.microsoft.com/office/drawing/2014/main" id="{63648CC4-CB6B-1134-C0FA-50E8974EEEC5}"/>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18</a:t>
            </a:fld>
            <a:endParaRPr/>
          </a:p>
        </p:txBody>
      </p:sp>
      <p:sp>
        <p:nvSpPr>
          <p:cNvPr id="3" name="Google Shape;198;g353aaf38823_0_7">
            <a:extLst>
              <a:ext uri="{FF2B5EF4-FFF2-40B4-BE49-F238E27FC236}">
                <a16:creationId xmlns:a16="http://schemas.microsoft.com/office/drawing/2014/main" id="{FCB06470-0A26-8533-B0DC-D21F3D890F45}"/>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24531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3" name="Picture 2" descr="A logo with a yellow circle and green text&#10;&#10;Description automatically generated">
            <a:extLst>
              <a:ext uri="{FF2B5EF4-FFF2-40B4-BE49-F238E27FC236}">
                <a16:creationId xmlns:a16="http://schemas.microsoft.com/office/drawing/2014/main" id="{15EAE1EB-3FDA-8A38-B56D-83FC809CA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4136" y="151634"/>
            <a:ext cx="906650" cy="771477"/>
          </a:xfrm>
          <a:prstGeom prst="rect">
            <a:avLst/>
          </a:prstGeom>
        </p:spPr>
      </p:pic>
      <p:sp>
        <p:nvSpPr>
          <p:cNvPr id="4" name="Google Shape;205;p6">
            <a:extLst>
              <a:ext uri="{FF2B5EF4-FFF2-40B4-BE49-F238E27FC236}">
                <a16:creationId xmlns:a16="http://schemas.microsoft.com/office/drawing/2014/main" id="{3A3BB248-7B63-9C7A-419E-888BF30A0123}"/>
              </a:ext>
            </a:extLst>
          </p:cNvPr>
          <p:cNvSpPr txBox="1">
            <a:spLocks/>
          </p:cNvSpPr>
          <p:nvPr/>
        </p:nvSpPr>
        <p:spPr>
          <a:xfrm>
            <a:off x="262051" y="1278992"/>
            <a:ext cx="7704078" cy="2802492"/>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SzPct val="100000"/>
              <a:buFont typeface="Wingdings" panose="05000000000000000000" pitchFamily="2" charset="2"/>
              <a:buChar char="ü"/>
            </a:pPr>
            <a:r>
              <a:rPr lang="hr-HR" sz="2000" b="1" noProof="0" dirty="0">
                <a:solidFill>
                  <a:schemeClr val="dk1"/>
                </a:solidFill>
                <a:highlight>
                  <a:schemeClr val="lt1"/>
                </a:highlight>
                <a:latin typeface="Montserrat"/>
                <a:sym typeface="Montserrat"/>
              </a:rPr>
              <a:t>ZEZ Sunce proizvodi obnovljivu energiju na korist svojih članova, zajednice i okoliša.</a:t>
            </a:r>
          </a:p>
          <a:p>
            <a:pPr marL="285750" indent="-285750">
              <a:spcAft>
                <a:spcPts val="1200"/>
              </a:spcAft>
              <a:buSzPct val="100000"/>
              <a:buFont typeface="Wingdings" panose="05000000000000000000" pitchFamily="2" charset="2"/>
              <a:buChar char="ü"/>
            </a:pPr>
            <a:r>
              <a:rPr lang="hr-HR" sz="2000" b="1" noProof="0" dirty="0">
                <a:solidFill>
                  <a:schemeClr val="dk1"/>
                </a:solidFill>
                <a:highlight>
                  <a:schemeClr val="lt1"/>
                </a:highlight>
                <a:latin typeface="Montserrat"/>
                <a:sym typeface="Montserrat"/>
              </a:rPr>
              <a:t>127 članova. Članstvo je otvoreno za sve.</a:t>
            </a:r>
          </a:p>
          <a:p>
            <a:pPr marL="285750" indent="-285750">
              <a:spcAft>
                <a:spcPts val="1200"/>
              </a:spcAft>
              <a:buSzPct val="100000"/>
              <a:buFont typeface="Wingdings" panose="05000000000000000000" pitchFamily="2" charset="2"/>
              <a:buChar char="ü"/>
            </a:pPr>
            <a:r>
              <a:rPr lang="hr-HR" sz="2000" b="1" noProof="0" dirty="0">
                <a:solidFill>
                  <a:schemeClr val="dk1"/>
                </a:solidFill>
                <a:highlight>
                  <a:schemeClr val="lt1"/>
                </a:highlight>
                <a:latin typeface="Montserrat"/>
                <a:sym typeface="Montserrat"/>
              </a:rPr>
              <a:t>Članovi ostvaruju ograničeni prinos na svoj članski ulog (ciljano 3-5%), a sav višak se ulaže u projekte za dobrobit zajednice.</a:t>
            </a:r>
          </a:p>
          <a:p>
            <a:pPr marL="285750" indent="-285750">
              <a:spcAft>
                <a:spcPts val="1200"/>
              </a:spcAft>
              <a:buSzPct val="100000"/>
              <a:buFont typeface="Wingdings" panose="05000000000000000000" pitchFamily="2" charset="2"/>
              <a:buChar char="ü"/>
            </a:pPr>
            <a:r>
              <a:rPr lang="hr-HR" sz="2000" b="1" noProof="0" dirty="0">
                <a:solidFill>
                  <a:schemeClr val="dk1"/>
                </a:solidFill>
                <a:highlight>
                  <a:schemeClr val="lt1"/>
                </a:highlight>
                <a:latin typeface="Montserrat"/>
                <a:sym typeface="Montserrat"/>
              </a:rPr>
              <a:t>Svaki član je ravnopravan i ima jedan glas na Skupštini, neovisno o broju članskih udjela koje posjeduje. </a:t>
            </a:r>
          </a:p>
        </p:txBody>
      </p:sp>
      <p:sp>
        <p:nvSpPr>
          <p:cNvPr id="5" name="TextBox 4">
            <a:extLst>
              <a:ext uri="{FF2B5EF4-FFF2-40B4-BE49-F238E27FC236}">
                <a16:creationId xmlns:a16="http://schemas.microsoft.com/office/drawing/2014/main" id="{B1B63DBA-51D9-7DAB-1721-BDC5B2BE933B}"/>
              </a:ext>
            </a:extLst>
          </p:cNvPr>
          <p:cNvSpPr txBox="1"/>
          <p:nvPr/>
        </p:nvSpPr>
        <p:spPr>
          <a:xfrm>
            <a:off x="262051" y="285634"/>
            <a:ext cx="6138749" cy="461665"/>
          </a:xfrm>
          <a:prstGeom prst="rect">
            <a:avLst/>
          </a:prstGeom>
          <a:noFill/>
        </p:spPr>
        <p:txBody>
          <a:bodyPr wrap="square">
            <a:spAutoFit/>
          </a:bodyPr>
          <a:lstStyle/>
          <a:p>
            <a:r>
              <a:rPr lang="en-US" sz="2400" dirty="0">
                <a:solidFill>
                  <a:srgbClr val="00B050"/>
                </a:solidFill>
                <a:latin typeface="Cocogoose" panose="02000000000000000000" pitchFamily="2" charset="0"/>
                <a:ea typeface="Montserrat"/>
                <a:cs typeface="Montserrat"/>
                <a:sym typeface="Montserrat"/>
              </a:rPr>
              <a:t>Energetska </a:t>
            </a:r>
            <a:r>
              <a:rPr lang="en-US" sz="2400" dirty="0" err="1">
                <a:solidFill>
                  <a:srgbClr val="00B050"/>
                </a:solidFill>
                <a:latin typeface="Cocogoose" panose="02000000000000000000" pitchFamily="2" charset="0"/>
                <a:ea typeface="Montserrat"/>
                <a:cs typeface="Montserrat"/>
                <a:sym typeface="Montserrat"/>
              </a:rPr>
              <a:t>zajednica</a:t>
            </a:r>
            <a:r>
              <a:rPr lang="en-US" sz="2400" dirty="0">
                <a:solidFill>
                  <a:srgbClr val="00B050"/>
                </a:solidFill>
                <a:latin typeface="Cocogoose" panose="02000000000000000000" pitchFamily="2" charset="0"/>
                <a:ea typeface="Montserrat"/>
                <a:cs typeface="Montserrat"/>
                <a:sym typeface="Montserrat"/>
              </a:rPr>
              <a:t> ZEZ Sunce</a:t>
            </a:r>
            <a:endParaRPr lang="hr-HR" sz="2400" dirty="0">
              <a:solidFill>
                <a:srgbClr val="00B050"/>
              </a:solidFill>
              <a:latin typeface="Cocogoose" panose="02000000000000000000" pitchFamily="2" charset="0"/>
            </a:endParaRPr>
          </a:p>
        </p:txBody>
      </p:sp>
      <p:sp>
        <p:nvSpPr>
          <p:cNvPr id="2" name="Google Shape;197;g353aaf38823_0_7">
            <a:extLst>
              <a:ext uri="{FF2B5EF4-FFF2-40B4-BE49-F238E27FC236}">
                <a16:creationId xmlns:a16="http://schemas.microsoft.com/office/drawing/2014/main" id="{0B11D7F6-CD91-DD8E-22BD-2F4F15C1F427}"/>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19</a:t>
            </a:fld>
            <a:endParaRPr/>
          </a:p>
        </p:txBody>
      </p:sp>
      <p:sp>
        <p:nvSpPr>
          <p:cNvPr id="7" name="Google Shape;198;g353aaf38823_0_7">
            <a:extLst>
              <a:ext uri="{FF2B5EF4-FFF2-40B4-BE49-F238E27FC236}">
                <a16:creationId xmlns:a16="http://schemas.microsoft.com/office/drawing/2014/main" id="{194504D7-3412-3349-C491-808155DE7ADE}"/>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51424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Arial"/>
              <a:buNone/>
            </a:pPr>
            <a:r>
              <a:rPr lang="hr-HR" b="1">
                <a:latin typeface="Montserrat"/>
                <a:ea typeface="Montserrat"/>
                <a:cs typeface="Montserrat"/>
                <a:sym typeface="Montserrat"/>
              </a:rPr>
              <a:t>O nama</a:t>
            </a:r>
            <a:endParaRPr/>
          </a:p>
        </p:txBody>
      </p:sp>
      <p:sp>
        <p:nvSpPr>
          <p:cNvPr id="167" name="Google Shape;167;p2"/>
          <p:cNvSpPr txBox="1">
            <a:spLocks noGrp="1"/>
          </p:cNvSpPr>
          <p:nvPr>
            <p:ph type="body" idx="1"/>
          </p:nvPr>
        </p:nvSpPr>
        <p:spPr>
          <a:xfrm>
            <a:off x="457200" y="1370409"/>
            <a:ext cx="8214600" cy="3102900"/>
          </a:xfrm>
          <a:prstGeom prst="rect">
            <a:avLst/>
          </a:prstGeom>
          <a:noFill/>
          <a:ln>
            <a:noFill/>
          </a:ln>
        </p:spPr>
        <p:txBody>
          <a:bodyPr spcFirstLastPara="1" wrap="square" lIns="91425" tIns="45700" rIns="91425" bIns="45700" anchor="t" anchorCtr="0">
            <a:normAutofit fontScale="92500" lnSpcReduction="10000"/>
          </a:bodyPr>
          <a:lstStyle/>
          <a:p>
            <a:pPr marL="457200" lvl="0" indent="-368300" algn="l" rtl="0">
              <a:lnSpc>
                <a:spcPct val="115000"/>
              </a:lnSpc>
              <a:spcBef>
                <a:spcPts val="900"/>
              </a:spcBef>
              <a:spcAft>
                <a:spcPts val="0"/>
              </a:spcAft>
              <a:buClr>
                <a:schemeClr val="dk2"/>
              </a:buClr>
              <a:buSzPts val="2200"/>
              <a:buFont typeface="Montserrat"/>
              <a:buChar char="●"/>
            </a:pPr>
            <a:r>
              <a:rPr lang="hr-HR" sz="1800" b="1" noProof="0" dirty="0">
                <a:highlight>
                  <a:srgbClr val="FFFFFF"/>
                </a:highlight>
              </a:rPr>
              <a:t>ZEZ je neprofitna energetska zadruga u vlasništvu članova i zaposlenika</a:t>
            </a:r>
          </a:p>
          <a:p>
            <a:pPr marL="457200" lvl="0" indent="-368300" algn="l" rtl="0">
              <a:lnSpc>
                <a:spcPct val="115000"/>
              </a:lnSpc>
              <a:spcBef>
                <a:spcPts val="900"/>
              </a:spcBef>
              <a:spcAft>
                <a:spcPts val="0"/>
              </a:spcAft>
              <a:buClr>
                <a:schemeClr val="dk2"/>
              </a:buClr>
              <a:buSzPts val="2200"/>
              <a:buFont typeface="Montserrat"/>
              <a:buChar char="●"/>
            </a:pPr>
            <a:r>
              <a:rPr lang="hr-HR" sz="1800" b="1" noProof="0" dirty="0">
                <a:highlight>
                  <a:srgbClr val="FFFFFF"/>
                </a:highlight>
              </a:rPr>
              <a:t>18 stručnjaka s bogatim iskustvom i provedenim projekatima u području obnovljivih izvora energije i građanske energije.</a:t>
            </a:r>
          </a:p>
          <a:p>
            <a:pPr marL="457200" lvl="0" indent="-368300" algn="l" rtl="0">
              <a:lnSpc>
                <a:spcPct val="115000"/>
              </a:lnSpc>
              <a:spcBef>
                <a:spcPts val="900"/>
              </a:spcBef>
              <a:spcAft>
                <a:spcPts val="0"/>
              </a:spcAft>
              <a:buClr>
                <a:schemeClr val="dk2"/>
              </a:buClr>
              <a:buSzPts val="2200"/>
              <a:buFont typeface="Montserrat"/>
              <a:buChar char="●"/>
            </a:pPr>
            <a:r>
              <a:rPr lang="hr-HR" sz="1800" b="1" noProof="0" dirty="0">
                <a:highlight>
                  <a:srgbClr val="FFFFFF"/>
                </a:highlight>
              </a:rPr>
              <a:t>Dovodimo solarnu energiju na krovove građana i gradova u Hrvatskoj od 2013. godine</a:t>
            </a:r>
          </a:p>
          <a:p>
            <a:pPr marL="457200" lvl="0" indent="-368300" algn="l" rtl="0">
              <a:lnSpc>
                <a:spcPct val="115000"/>
              </a:lnSpc>
              <a:spcBef>
                <a:spcPts val="900"/>
              </a:spcBef>
              <a:spcAft>
                <a:spcPts val="0"/>
              </a:spcAft>
              <a:buClr>
                <a:schemeClr val="dk2"/>
              </a:buClr>
              <a:buSzPts val="2200"/>
              <a:buFont typeface="Montserrat"/>
              <a:buChar char="●"/>
            </a:pPr>
            <a:r>
              <a:rPr lang="hr-HR" sz="1800" b="1" noProof="0" dirty="0">
                <a:highlight>
                  <a:srgbClr val="FFFFFF"/>
                </a:highlight>
              </a:rPr>
              <a:t>Dio smo Europske federacije energetskih zajednica REScoop.eu; partner asocijaciji gradova Energy </a:t>
            </a:r>
            <a:r>
              <a:rPr lang="hr-HR" sz="1800" b="1" noProof="0" dirty="0" err="1">
                <a:highlight>
                  <a:srgbClr val="FFFFFF"/>
                </a:highlight>
              </a:rPr>
              <a:t>Cities</a:t>
            </a:r>
            <a:r>
              <a:rPr lang="hr-HR" sz="1800" b="1" noProof="0" dirty="0">
                <a:highlight>
                  <a:srgbClr val="FFFFFF"/>
                </a:highlight>
              </a:rPr>
              <a:t>; partner zakladi SOLIDARNA </a:t>
            </a:r>
          </a:p>
        </p:txBody>
      </p:sp>
      <p:sp>
        <p:nvSpPr>
          <p:cNvPr id="168" name="Google Shape;168;p2"/>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000"/>
              <a:buNone/>
            </a:pPr>
            <a:fld id="{00000000-1234-1234-1234-123412341234}" type="slidenum">
              <a:rPr lang="hr-HR"/>
              <a:t>2</a:t>
            </a:fld>
            <a:endParaRPr/>
          </a:p>
        </p:txBody>
      </p:sp>
      <p:sp>
        <p:nvSpPr>
          <p:cNvPr id="169" name="Google Shape;169;p2"/>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a:solidFill>
                  <a:schemeClr val="lt1"/>
                </a:solidFill>
                <a:latin typeface="Montserrat"/>
                <a:ea typeface="Montserrat"/>
                <a:cs typeface="Montserrat"/>
                <a:sym typeface="Montserrat"/>
              </a:rPr>
              <a:t>#energijaurukamagrađana</a:t>
            </a:r>
            <a:endParaRPr sz="1000" b="1" i="0" u="none" strike="noStrike" cap="none">
              <a:solidFill>
                <a:schemeClr val="lt1"/>
              </a:solidFill>
              <a:latin typeface="Montserrat"/>
              <a:ea typeface="Montserrat"/>
              <a:cs typeface="Montserrat"/>
              <a:sym typeface="Montserrat"/>
            </a:endParaRPr>
          </a:p>
        </p:txBody>
      </p:sp>
      <p:pic>
        <p:nvPicPr>
          <p:cNvPr id="2" name="Google Shape;205;p77">
            <a:extLst>
              <a:ext uri="{FF2B5EF4-FFF2-40B4-BE49-F238E27FC236}">
                <a16:creationId xmlns:a16="http://schemas.microsoft.com/office/drawing/2014/main" id="{13809FDD-320A-FF12-317E-167AB595E34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65444" y="235800"/>
            <a:ext cx="1068984" cy="18066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4" name="Picture 3">
            <a:extLst>
              <a:ext uri="{FF2B5EF4-FFF2-40B4-BE49-F238E27FC236}">
                <a16:creationId xmlns:a16="http://schemas.microsoft.com/office/drawing/2014/main" id="{DD7D8843-8B31-C841-ED6F-25008182DC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966" y="1234626"/>
            <a:ext cx="6400800" cy="2817882"/>
          </a:xfrm>
          <a:prstGeom prst="rect">
            <a:avLst/>
          </a:prstGeom>
        </p:spPr>
      </p:pic>
      <p:sp>
        <p:nvSpPr>
          <p:cNvPr id="7" name="TextBox 6">
            <a:extLst>
              <a:ext uri="{FF2B5EF4-FFF2-40B4-BE49-F238E27FC236}">
                <a16:creationId xmlns:a16="http://schemas.microsoft.com/office/drawing/2014/main" id="{A91C0938-2CC5-BB9E-8A0C-76385418DE3A}"/>
              </a:ext>
            </a:extLst>
          </p:cNvPr>
          <p:cNvSpPr txBox="1"/>
          <p:nvPr/>
        </p:nvSpPr>
        <p:spPr>
          <a:xfrm>
            <a:off x="6028842" y="2415189"/>
            <a:ext cx="3339884" cy="1446550"/>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hr-HR" sz="1050" b="1" i="0" u="none" strike="noStrike" baseline="0" noProof="0" dirty="0">
                <a:solidFill>
                  <a:srgbClr val="000000"/>
                </a:solidFill>
                <a:latin typeface="Montserrat" pitchFamily="2" charset="0"/>
              </a:rPr>
              <a:t>Manji računi za struju</a:t>
            </a:r>
            <a:endParaRPr lang="hr-HR" sz="1050" b="1" noProof="0" dirty="0">
              <a:latin typeface="Montserrat" pitchFamily="2" charset="0"/>
            </a:endParaRPr>
          </a:p>
          <a:p>
            <a:pPr marL="285750" indent="-285750">
              <a:spcAft>
                <a:spcPts val="600"/>
              </a:spcAft>
              <a:buFont typeface="Wingdings" panose="05000000000000000000" pitchFamily="2" charset="2"/>
              <a:buChar char="ü"/>
            </a:pPr>
            <a:r>
              <a:rPr lang="hr-HR" sz="1050" b="1" i="0" u="none" strike="noStrike" baseline="0" noProof="0" dirty="0">
                <a:solidFill>
                  <a:srgbClr val="000000"/>
                </a:solidFill>
                <a:latin typeface="Montserrat" pitchFamily="2" charset="0"/>
              </a:rPr>
              <a:t>Proizvodnja vlastite energije</a:t>
            </a:r>
          </a:p>
          <a:p>
            <a:pPr marL="285750" indent="-285750">
              <a:spcAft>
                <a:spcPts val="600"/>
              </a:spcAft>
              <a:buFont typeface="Wingdings" panose="05000000000000000000" pitchFamily="2" charset="2"/>
              <a:buChar char="ü"/>
            </a:pPr>
            <a:r>
              <a:rPr lang="hr-HR" sz="1050" b="1" noProof="0" dirty="0">
                <a:latin typeface="Montserrat" pitchFamily="2" charset="0"/>
              </a:rPr>
              <a:t>Bez troškova održavanja i nadzora</a:t>
            </a:r>
          </a:p>
          <a:p>
            <a:pPr marL="285750" indent="-285750">
              <a:spcAft>
                <a:spcPts val="600"/>
              </a:spcAft>
              <a:buFont typeface="Wingdings" panose="05000000000000000000" pitchFamily="2" charset="2"/>
              <a:buChar char="ü"/>
            </a:pPr>
            <a:r>
              <a:rPr lang="hr-HR" sz="1050" b="1" noProof="0" dirty="0">
                <a:latin typeface="Montserrat" pitchFamily="2" charset="0"/>
              </a:rPr>
              <a:t>Fiksna cijena energije</a:t>
            </a:r>
            <a:endParaRPr lang="hr-HR" sz="1050" b="1" i="0" u="none" strike="noStrike" baseline="0" noProof="0" dirty="0">
              <a:solidFill>
                <a:srgbClr val="000000"/>
              </a:solidFill>
              <a:latin typeface="Montserrat" pitchFamily="2" charset="0"/>
            </a:endParaRPr>
          </a:p>
          <a:p>
            <a:pPr marL="285750" indent="-285750">
              <a:spcAft>
                <a:spcPts val="600"/>
              </a:spcAft>
              <a:buFont typeface="Wingdings" panose="05000000000000000000" pitchFamily="2" charset="2"/>
              <a:buChar char="ü"/>
            </a:pPr>
            <a:r>
              <a:rPr lang="hr-HR" sz="1050" b="1" i="0" u="none" strike="noStrike" baseline="0" noProof="0" dirty="0">
                <a:solidFill>
                  <a:srgbClr val="000000"/>
                </a:solidFill>
                <a:latin typeface="Montserrat" pitchFamily="2" charset="0"/>
              </a:rPr>
              <a:t>Podrška lokalnoj zajednici</a:t>
            </a:r>
            <a:endParaRPr lang="hr-HR" sz="1050" b="1" noProof="0" dirty="0">
              <a:latin typeface="Montserrat" pitchFamily="2" charset="0"/>
            </a:endParaRPr>
          </a:p>
          <a:p>
            <a:pPr marL="285750" indent="-285750">
              <a:spcAft>
                <a:spcPts val="600"/>
              </a:spcAft>
              <a:buFont typeface="Wingdings" panose="05000000000000000000" pitchFamily="2" charset="2"/>
              <a:buChar char="ü"/>
            </a:pPr>
            <a:r>
              <a:rPr lang="hr-HR" sz="1050" b="1" i="0" u="none" strike="noStrike" baseline="0" noProof="0" dirty="0">
                <a:solidFill>
                  <a:srgbClr val="000000"/>
                </a:solidFill>
                <a:latin typeface="Montserrat" pitchFamily="2" charset="0"/>
              </a:rPr>
              <a:t>Povećanje energetske neovisnosti</a:t>
            </a:r>
          </a:p>
        </p:txBody>
      </p:sp>
      <p:sp>
        <p:nvSpPr>
          <p:cNvPr id="8" name="TextBox 7">
            <a:extLst>
              <a:ext uri="{FF2B5EF4-FFF2-40B4-BE49-F238E27FC236}">
                <a16:creationId xmlns:a16="http://schemas.microsoft.com/office/drawing/2014/main" id="{2697FB5D-43FB-CBF9-A64F-786022FBE463}"/>
              </a:ext>
            </a:extLst>
          </p:cNvPr>
          <p:cNvSpPr txBox="1"/>
          <p:nvPr/>
        </p:nvSpPr>
        <p:spPr>
          <a:xfrm>
            <a:off x="262051" y="285634"/>
            <a:ext cx="6138749" cy="461665"/>
          </a:xfrm>
          <a:prstGeom prst="rect">
            <a:avLst/>
          </a:prstGeom>
          <a:noFill/>
        </p:spPr>
        <p:txBody>
          <a:bodyPr wrap="square">
            <a:spAutoFit/>
          </a:bodyPr>
          <a:lstStyle/>
          <a:p>
            <a:r>
              <a:rPr lang="en-US" sz="2400" b="1" i="0" u="none" strike="noStrike" baseline="0" dirty="0" err="1">
                <a:solidFill>
                  <a:srgbClr val="00B050"/>
                </a:solidFill>
                <a:latin typeface="Montserrat" pitchFamily="2" charset="0"/>
              </a:rPr>
              <a:t>Kako</a:t>
            </a:r>
            <a:r>
              <a:rPr lang="en-US" sz="2400" b="1" i="0" u="none" strike="noStrike" baseline="0" dirty="0">
                <a:solidFill>
                  <a:srgbClr val="00B050"/>
                </a:solidFill>
                <a:latin typeface="Montserrat" pitchFamily="2" charset="0"/>
              </a:rPr>
              <a:t> to </a:t>
            </a:r>
            <a:r>
              <a:rPr lang="en-US" sz="2400" b="1" i="0" u="none" strike="noStrike" baseline="0" dirty="0" err="1">
                <a:solidFill>
                  <a:srgbClr val="00B050"/>
                </a:solidFill>
                <a:latin typeface="Montserrat" pitchFamily="2" charset="0"/>
              </a:rPr>
              <a:t>funkcionira</a:t>
            </a:r>
            <a:r>
              <a:rPr lang="en-US" sz="2400" b="1" i="0" u="none" strike="noStrike" baseline="0" dirty="0">
                <a:solidFill>
                  <a:srgbClr val="00B050"/>
                </a:solidFill>
                <a:latin typeface="Montserrat" pitchFamily="2" charset="0"/>
              </a:rPr>
              <a:t> u </a:t>
            </a:r>
            <a:r>
              <a:rPr lang="en-US" sz="2400" b="1" i="0" u="none" strike="noStrike" baseline="0" dirty="0" err="1">
                <a:solidFill>
                  <a:srgbClr val="00B050"/>
                </a:solidFill>
                <a:latin typeface="Montserrat" pitchFamily="2" charset="0"/>
              </a:rPr>
              <a:t>praksi</a:t>
            </a:r>
            <a:r>
              <a:rPr lang="en-US" sz="2400" b="1" i="0" u="none" strike="noStrike" baseline="0" dirty="0">
                <a:solidFill>
                  <a:srgbClr val="00B050"/>
                </a:solidFill>
                <a:latin typeface="Montserrat" pitchFamily="2" charset="0"/>
              </a:rPr>
              <a:t>?</a:t>
            </a:r>
            <a:endParaRPr lang="hr-HR" sz="2400" dirty="0">
              <a:solidFill>
                <a:srgbClr val="00B050"/>
              </a:solidFill>
              <a:latin typeface="Cocogoose" panose="02000000000000000000" pitchFamily="2" charset="0"/>
            </a:endParaRPr>
          </a:p>
        </p:txBody>
      </p:sp>
      <p:sp>
        <p:nvSpPr>
          <p:cNvPr id="2" name="Google Shape;197;g353aaf38823_0_7">
            <a:extLst>
              <a:ext uri="{FF2B5EF4-FFF2-40B4-BE49-F238E27FC236}">
                <a16:creationId xmlns:a16="http://schemas.microsoft.com/office/drawing/2014/main" id="{E781FC9E-92BE-6FD8-82EA-CA54A87E440D}"/>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20</a:t>
            </a:fld>
            <a:endParaRPr/>
          </a:p>
        </p:txBody>
      </p:sp>
      <p:sp>
        <p:nvSpPr>
          <p:cNvPr id="3" name="Google Shape;198;g353aaf38823_0_7">
            <a:extLst>
              <a:ext uri="{FF2B5EF4-FFF2-40B4-BE49-F238E27FC236}">
                <a16:creationId xmlns:a16="http://schemas.microsoft.com/office/drawing/2014/main" id="{8B0D7F12-B454-D0E4-9CBE-CA970F71A191}"/>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469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000"/>
              <a:buNone/>
            </a:pPr>
            <a:fld id="{00000000-1234-1234-1234-123412341234}" type="slidenum">
              <a:rPr lang="hr-HR" smtClean="0"/>
              <a:t>21</a:t>
            </a:fld>
            <a:endParaRPr lang="hr-HR"/>
          </a:p>
        </p:txBody>
      </p:sp>
      <p:pic>
        <p:nvPicPr>
          <p:cNvPr id="242" name="Google Shape;242;p25" descr="A group of people posing for a photo&#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956"/>
            <a:ext cx="9144000" cy="4638317"/>
          </a:xfrm>
          <a:prstGeom prst="rect">
            <a:avLst/>
          </a:prstGeom>
          <a:noFill/>
          <a:ln>
            <a:noFill/>
          </a:ln>
        </p:spPr>
      </p:pic>
      <p:sp>
        <p:nvSpPr>
          <p:cNvPr id="243" name="Google Shape;243;p25"/>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6" name="Google Shape;219;p4">
            <a:extLst>
              <a:ext uri="{FF2B5EF4-FFF2-40B4-BE49-F238E27FC236}">
                <a16:creationId xmlns:a16="http://schemas.microsoft.com/office/drawing/2014/main" id="{287AB279-AE70-69EB-3E60-E8CF3BE2E3B2}"/>
              </a:ext>
            </a:extLst>
          </p:cNvPr>
          <p:cNvSpPr txBox="1">
            <a:spLocks noGrp="1"/>
          </p:cNvSpPr>
          <p:nvPr>
            <p:ph type="sldNum" idx="12"/>
          </p:nvPr>
        </p:nvSpPr>
        <p:spPr>
          <a:xfrm>
            <a:off x="8299937" y="4785729"/>
            <a:ext cx="386863" cy="23231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pic>
        <p:nvPicPr>
          <p:cNvPr id="3" name="Picture 2" descr="A logo with text and dots&#10;&#10;Description automatically generated">
            <a:extLst>
              <a:ext uri="{FF2B5EF4-FFF2-40B4-BE49-F238E27FC236}">
                <a16:creationId xmlns:a16="http://schemas.microsoft.com/office/drawing/2014/main" id="{5E8ACED9-4912-171D-213B-CAADAC0F46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8543" y="471736"/>
            <a:ext cx="2918466" cy="2063678"/>
          </a:xfrm>
          <a:prstGeom prst="rect">
            <a:avLst/>
          </a:prstGeom>
        </p:spPr>
      </p:pic>
      <p:sp>
        <p:nvSpPr>
          <p:cNvPr id="7" name="Google Shape;226;p5">
            <a:extLst>
              <a:ext uri="{FF2B5EF4-FFF2-40B4-BE49-F238E27FC236}">
                <a16:creationId xmlns:a16="http://schemas.microsoft.com/office/drawing/2014/main" id="{462FA67D-8D46-B3C3-2C7B-1E91A087D47E}"/>
              </a:ext>
            </a:extLst>
          </p:cNvPr>
          <p:cNvSpPr txBox="1">
            <a:spLocks/>
          </p:cNvSpPr>
          <p:nvPr/>
        </p:nvSpPr>
        <p:spPr>
          <a:xfrm>
            <a:off x="1527228" y="2535414"/>
            <a:ext cx="6271212" cy="784373"/>
          </a:xfrm>
          <a:prstGeom prst="rect">
            <a:avLst/>
          </a:prstGeom>
          <a:noFill/>
          <a:ln>
            <a:noFill/>
          </a:ln>
        </p:spPr>
        <p:txBody>
          <a:bodyPr spcFirstLastPara="1" wrap="square" lIns="68550" tIns="34275" rIns="6855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t>LIFE INNOFIN-ACCE – Access to Capital for Community Energy</a:t>
            </a:r>
          </a:p>
        </p:txBody>
      </p:sp>
      <p:sp>
        <p:nvSpPr>
          <p:cNvPr id="13" name="TextBox 12">
            <a:extLst>
              <a:ext uri="{FF2B5EF4-FFF2-40B4-BE49-F238E27FC236}">
                <a16:creationId xmlns:a16="http://schemas.microsoft.com/office/drawing/2014/main" id="{4B69153D-4146-A37B-166B-205D72623B42}"/>
              </a:ext>
            </a:extLst>
          </p:cNvPr>
          <p:cNvSpPr txBox="1"/>
          <p:nvPr/>
        </p:nvSpPr>
        <p:spPr>
          <a:xfrm>
            <a:off x="2376834" y="4075872"/>
            <a:ext cx="4572000" cy="523220"/>
          </a:xfrm>
          <a:prstGeom prst="rect">
            <a:avLst/>
          </a:prstGeom>
          <a:noFill/>
        </p:spPr>
        <p:txBody>
          <a:bodyPr wrap="square">
            <a:spAutoFit/>
          </a:bodyPr>
          <a:lstStyle/>
          <a:p>
            <a:pPr algn="ctr"/>
            <a:r>
              <a:rPr lang="hr-HR" dirty="0"/>
              <a:t>Project no.: </a:t>
            </a:r>
            <a:r>
              <a:rPr lang="en-US" b="1" dirty="0"/>
              <a:t>LIFE21-CET-INNOFIN-ACCE/101077474</a:t>
            </a:r>
            <a:endParaRPr lang="hr-HR" b="1" dirty="0"/>
          </a:p>
          <a:p>
            <a:pPr algn="ctr"/>
            <a:r>
              <a:rPr lang="en-US" dirty="0"/>
              <a:t>Duration of the project:</a:t>
            </a:r>
            <a:r>
              <a:rPr lang="hr-HR" dirty="0"/>
              <a:t> </a:t>
            </a:r>
            <a:r>
              <a:rPr lang="en-US" b="1" dirty="0"/>
              <a:t>1. 11. 2022. – 31. 10. 2025.</a:t>
            </a:r>
          </a:p>
        </p:txBody>
      </p:sp>
      <p:sp>
        <p:nvSpPr>
          <p:cNvPr id="2" name="Google Shape;243;p25">
            <a:extLst>
              <a:ext uri="{FF2B5EF4-FFF2-40B4-BE49-F238E27FC236}">
                <a16:creationId xmlns:a16="http://schemas.microsoft.com/office/drawing/2014/main" id="{04E5EBC7-CDFF-06A4-8B9C-62B20ADBB98F}"/>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extLst>
      <p:ext uri="{BB962C8B-B14F-4D97-AF65-F5344CB8AC3E}">
        <p14:creationId xmlns:p14="http://schemas.microsoft.com/office/powerpoint/2010/main" val="160376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sldNum" idx="12"/>
          </p:nvPr>
        </p:nvSpPr>
        <p:spPr>
          <a:xfrm>
            <a:off x="6458300" y="4766977"/>
            <a:ext cx="2227819" cy="273808"/>
          </a:xfrm>
          <a:prstGeom prst="rect">
            <a:avLst/>
          </a:prstGeom>
          <a:noFill/>
          <a:ln>
            <a:noFill/>
          </a:ln>
        </p:spPr>
        <p:txBody>
          <a:bodyPr spcFirstLastPara="1" wrap="square" lIns="68560" tIns="34271" rIns="68560" bIns="34271" anchor="ctr" anchorCtr="0">
            <a:noAutofit/>
          </a:bodyPr>
          <a:lstStyle/>
          <a:p>
            <a:pPr defTabSz="685709"/>
            <a:fld id="{00000000-1234-1234-1234-123412341234}" type="slidenum">
              <a:rPr lang="de-DE">
                <a:solidFill>
                  <a:srgbClr val="A5A5A5"/>
                </a:solidFill>
              </a:rPr>
              <a:pPr defTabSz="685709"/>
              <a:t>23</a:t>
            </a:fld>
            <a:endParaRPr>
              <a:solidFill>
                <a:srgbClr val="A5A5A5"/>
              </a:solidFill>
            </a:endParaRPr>
          </a:p>
        </p:txBody>
      </p:sp>
      <p:sp>
        <p:nvSpPr>
          <p:cNvPr id="234" name="Google Shape;234;p6"/>
          <p:cNvSpPr txBox="1">
            <a:spLocks noGrp="1"/>
          </p:cNvSpPr>
          <p:nvPr>
            <p:ph type="subTitle" idx="1"/>
          </p:nvPr>
        </p:nvSpPr>
        <p:spPr>
          <a:xfrm>
            <a:off x="360086" y="1071321"/>
            <a:ext cx="8228979" cy="2755836"/>
          </a:xfrm>
          <a:prstGeom prst="rect">
            <a:avLst/>
          </a:prstGeom>
          <a:noFill/>
          <a:ln>
            <a:noFill/>
          </a:ln>
        </p:spPr>
        <p:txBody>
          <a:bodyPr spcFirstLastPara="1" wrap="square" lIns="0" tIns="0" rIns="0" bIns="0" anchor="t" anchorCtr="0">
            <a:noAutofit/>
          </a:bodyPr>
          <a:lstStyle/>
          <a:p>
            <a:pPr marL="257276" indent="-257276" algn="just">
              <a:lnSpc>
                <a:spcPct val="100000"/>
              </a:lnSpc>
              <a:spcBef>
                <a:spcPts val="0"/>
              </a:spcBef>
              <a:buClr>
                <a:srgbClr val="00404C"/>
              </a:buClr>
              <a:buSzPts val="2000"/>
            </a:pPr>
            <a:r>
              <a:rPr lang="hr-HR" sz="1800" dirty="0">
                <a:solidFill>
                  <a:srgbClr val="00404C"/>
                </a:solidFill>
                <a:latin typeface="Calibri"/>
                <a:cs typeface="Calibri"/>
                <a:sym typeface="Calibri"/>
              </a:rPr>
              <a:t>Razviti i postaviti 5 Shema financiranja građanske energije (</a:t>
            </a:r>
            <a:r>
              <a:rPr lang="hr-HR" sz="1800" b="1" dirty="0" err="1">
                <a:solidFill>
                  <a:srgbClr val="00404C"/>
                </a:solidFill>
                <a:latin typeface="Calibri"/>
                <a:cs typeface="Calibri"/>
                <a:sym typeface="Calibri"/>
              </a:rPr>
              <a:t>Community</a:t>
            </a:r>
            <a:r>
              <a:rPr lang="hr-HR" sz="1800" b="1" dirty="0">
                <a:solidFill>
                  <a:srgbClr val="00404C"/>
                </a:solidFill>
                <a:latin typeface="Calibri"/>
                <a:cs typeface="Calibri"/>
                <a:sym typeface="Calibri"/>
              </a:rPr>
              <a:t> Energy </a:t>
            </a:r>
            <a:r>
              <a:rPr lang="hr-HR" sz="1800" b="1" dirty="0" err="1">
                <a:solidFill>
                  <a:srgbClr val="00404C"/>
                </a:solidFill>
                <a:latin typeface="Calibri"/>
                <a:cs typeface="Calibri"/>
                <a:sym typeface="Calibri"/>
              </a:rPr>
              <a:t>Financing</a:t>
            </a:r>
            <a:r>
              <a:rPr lang="hr-HR" sz="1800" b="1" dirty="0">
                <a:solidFill>
                  <a:srgbClr val="00404C"/>
                </a:solidFill>
                <a:latin typeface="Calibri"/>
                <a:cs typeface="Calibri"/>
                <a:sym typeface="Calibri"/>
              </a:rPr>
              <a:t> </a:t>
            </a:r>
            <a:r>
              <a:rPr lang="hr-HR" sz="1800" b="1" dirty="0" err="1">
                <a:solidFill>
                  <a:srgbClr val="00404C"/>
                </a:solidFill>
                <a:latin typeface="Calibri"/>
                <a:cs typeface="Calibri"/>
                <a:sym typeface="Calibri"/>
              </a:rPr>
              <a:t>Schemes</a:t>
            </a:r>
            <a:r>
              <a:rPr lang="hr-HR" sz="1800" b="1" dirty="0">
                <a:solidFill>
                  <a:srgbClr val="00404C"/>
                </a:solidFill>
                <a:latin typeface="Calibri"/>
                <a:cs typeface="Calibri"/>
                <a:sym typeface="Calibri"/>
              </a:rPr>
              <a:t> (CEFS)</a:t>
            </a:r>
            <a:r>
              <a:rPr lang="hr-HR" sz="1800" dirty="0">
                <a:solidFill>
                  <a:srgbClr val="00404C"/>
                </a:solidFill>
                <a:latin typeface="Calibri"/>
                <a:cs typeface="Calibri"/>
                <a:sym typeface="Calibri"/>
              </a:rPr>
              <a:t>) u 5 ciljanih zemalja (RO, HR, ES, DE, BE) na nacionalnoj ili regionalnoj razini</a:t>
            </a:r>
          </a:p>
          <a:p>
            <a:pPr marL="257276" indent="-257276" algn="just">
              <a:lnSpc>
                <a:spcPct val="150000"/>
              </a:lnSpc>
              <a:spcBef>
                <a:spcPts val="751"/>
              </a:spcBef>
              <a:buClr>
                <a:srgbClr val="00404C"/>
              </a:buClr>
              <a:buSzPts val="2000"/>
            </a:pPr>
            <a:r>
              <a:rPr lang="hr-HR" sz="1800" dirty="0">
                <a:solidFill>
                  <a:srgbClr val="00404C"/>
                </a:solidFill>
                <a:latin typeface="Calibri"/>
                <a:cs typeface="Calibri"/>
                <a:sym typeface="Calibri"/>
              </a:rPr>
              <a:t>Proširiti 2 CEFS-a u opsegu i kapitalu za postojeće fondove u Nizozemskoj i Francuskoj</a:t>
            </a:r>
          </a:p>
          <a:p>
            <a:pPr marL="257276" indent="-257276" algn="just">
              <a:lnSpc>
                <a:spcPct val="100000"/>
              </a:lnSpc>
              <a:spcBef>
                <a:spcPts val="751"/>
              </a:spcBef>
              <a:buClr>
                <a:srgbClr val="00404C"/>
              </a:buClr>
              <a:buSzPts val="2000"/>
            </a:pPr>
            <a:r>
              <a:rPr lang="hr-HR" sz="1800" dirty="0">
                <a:solidFill>
                  <a:srgbClr val="00404C"/>
                </a:solidFill>
                <a:latin typeface="Calibri"/>
                <a:cs typeface="Calibri"/>
                <a:sym typeface="Calibri"/>
              </a:rPr>
              <a:t>Stvaranje europskog posrednika za nacionalne CEFS-ove za pristup kapitalu i fondovima EU</a:t>
            </a:r>
          </a:p>
          <a:p>
            <a:pPr marL="257276" indent="-257276" algn="just">
              <a:lnSpc>
                <a:spcPct val="150000"/>
              </a:lnSpc>
              <a:spcBef>
                <a:spcPts val="751"/>
              </a:spcBef>
              <a:buClr>
                <a:srgbClr val="00404C"/>
              </a:buClr>
              <a:buSzPts val="2000"/>
            </a:pPr>
            <a:r>
              <a:rPr lang="hr-HR" sz="1800" dirty="0">
                <a:solidFill>
                  <a:srgbClr val="00404C"/>
                </a:solidFill>
                <a:latin typeface="Calibri"/>
                <a:cs typeface="Calibri"/>
                <a:sym typeface="Calibri"/>
              </a:rPr>
              <a:t>Mobilizirati 20 milijuna € kapitala za nove i postojeće CEFS-ove</a:t>
            </a:r>
          </a:p>
          <a:p>
            <a:pPr marL="257276" indent="-257276" algn="just">
              <a:lnSpc>
                <a:spcPct val="150000"/>
              </a:lnSpc>
              <a:spcBef>
                <a:spcPts val="751"/>
              </a:spcBef>
              <a:buClr>
                <a:srgbClr val="00404C"/>
              </a:buClr>
              <a:buSzPts val="2000"/>
            </a:pPr>
            <a:r>
              <a:rPr lang="hr-HR" sz="1800" dirty="0">
                <a:solidFill>
                  <a:srgbClr val="00404C"/>
                </a:solidFill>
                <a:latin typeface="Calibri"/>
                <a:cs typeface="Calibri"/>
                <a:sym typeface="Calibri"/>
              </a:rPr>
              <a:t>Pokrenuti ulaganja građana u iznosu od 90 milijuna € kroz stvaranje CEFS-a</a:t>
            </a:r>
          </a:p>
        </p:txBody>
      </p:sp>
      <p:sp>
        <p:nvSpPr>
          <p:cNvPr id="235" name="Google Shape;235;p6"/>
          <p:cNvSpPr txBox="1"/>
          <p:nvPr/>
        </p:nvSpPr>
        <p:spPr>
          <a:xfrm>
            <a:off x="548838" y="64046"/>
            <a:ext cx="8226279" cy="855789"/>
          </a:xfrm>
          <a:prstGeom prst="rect">
            <a:avLst/>
          </a:prstGeom>
          <a:noFill/>
          <a:ln>
            <a:noFill/>
          </a:ln>
        </p:spPr>
        <p:txBody>
          <a:bodyPr spcFirstLastPara="1" wrap="square" lIns="0" tIns="0" rIns="0" bIns="0" anchor="ctr" anchorCtr="0">
            <a:noAutofit/>
          </a:bodyPr>
          <a:lstStyle/>
          <a:p>
            <a:pPr defTabSz="685709">
              <a:lnSpc>
                <a:spcPct val="90000"/>
              </a:lnSpc>
              <a:buClr>
                <a:srgbClr val="00404C"/>
              </a:buClr>
              <a:buSzPts val="4400"/>
            </a:pPr>
            <a:r>
              <a:rPr lang="hr-HR" sz="3300" dirty="0">
                <a:solidFill>
                  <a:srgbClr val="00404C"/>
                </a:solidFill>
                <a:latin typeface="Calibri"/>
                <a:ea typeface="Calibri"/>
                <a:cs typeface="Calibri"/>
                <a:sym typeface="Calibri"/>
              </a:rPr>
              <a:t>Ciljevi</a:t>
            </a:r>
            <a:endParaRPr sz="3300" dirty="0">
              <a:latin typeface="Calibri"/>
              <a:ea typeface="Calibri"/>
              <a:cs typeface="Calibri"/>
              <a:sym typeface="Calibri"/>
            </a:endParaRPr>
          </a:p>
        </p:txBody>
      </p:sp>
      <p:sp>
        <p:nvSpPr>
          <p:cNvPr id="2" name="Google Shape;243;p25">
            <a:extLst>
              <a:ext uri="{FF2B5EF4-FFF2-40B4-BE49-F238E27FC236}">
                <a16:creationId xmlns:a16="http://schemas.microsoft.com/office/drawing/2014/main" id="{9793FBA5-C995-66EC-91EF-F3DB26061617}"/>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txBox="1">
            <a:spLocks noGrp="1"/>
          </p:cNvSpPr>
          <p:nvPr>
            <p:ph type="sldNum" idx="12"/>
          </p:nvPr>
        </p:nvSpPr>
        <p:spPr>
          <a:xfrm>
            <a:off x="6458300" y="4766977"/>
            <a:ext cx="2227819" cy="273808"/>
          </a:xfrm>
          <a:prstGeom prst="rect">
            <a:avLst/>
          </a:prstGeom>
          <a:noFill/>
          <a:ln>
            <a:noFill/>
          </a:ln>
        </p:spPr>
        <p:txBody>
          <a:bodyPr spcFirstLastPara="1" wrap="square" lIns="68560" tIns="34271" rIns="68560" bIns="34271" anchor="ctr" anchorCtr="0">
            <a:noAutofit/>
          </a:bodyPr>
          <a:lstStyle/>
          <a:p>
            <a:fld id="{00000000-1234-1234-1234-123412341234}" type="slidenum">
              <a:rPr lang="de-DE"/>
              <a:pPr/>
              <a:t>24</a:t>
            </a:fld>
            <a:endParaRPr/>
          </a:p>
        </p:txBody>
      </p:sp>
      <p:pic>
        <p:nvPicPr>
          <p:cNvPr id="226" name="Google Shape;226;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829" y="-350079"/>
            <a:ext cx="8650214" cy="6117133"/>
          </a:xfrm>
          <a:prstGeom prst="rect">
            <a:avLst/>
          </a:prstGeom>
          <a:noFill/>
          <a:ln>
            <a:noFill/>
          </a:ln>
        </p:spPr>
      </p:pic>
      <p:sp>
        <p:nvSpPr>
          <p:cNvPr id="227" name="Google Shape;227;p5"/>
          <p:cNvSpPr/>
          <p:nvPr/>
        </p:nvSpPr>
        <p:spPr>
          <a:xfrm>
            <a:off x="529401" y="335"/>
            <a:ext cx="7880724" cy="988296"/>
          </a:xfrm>
          <a:prstGeom prst="rect">
            <a:avLst/>
          </a:prstGeom>
          <a:noFill/>
          <a:ln>
            <a:noFill/>
          </a:ln>
        </p:spPr>
        <p:txBody>
          <a:bodyPr spcFirstLastPara="1" wrap="square" lIns="67491" tIns="33746" rIns="67491" bIns="33746" anchor="ctr" anchorCtr="0">
            <a:noAutofit/>
          </a:bodyPr>
          <a:lstStyle/>
          <a:p>
            <a:pPr>
              <a:buClr>
                <a:srgbClr val="00404C"/>
              </a:buClr>
              <a:buSzPts val="4400"/>
            </a:pPr>
            <a:r>
              <a:rPr lang="hr-HR" sz="3300" dirty="0">
                <a:solidFill>
                  <a:srgbClr val="00404C"/>
                </a:solidFill>
                <a:latin typeface="Calibri"/>
                <a:ea typeface="Calibri"/>
                <a:cs typeface="Calibri"/>
                <a:sym typeface="Calibri"/>
              </a:rPr>
              <a:t>Razvoj fondova</a:t>
            </a:r>
            <a:endParaRPr sz="3300" dirty="0">
              <a:latin typeface="Calibri"/>
              <a:ea typeface="Calibri"/>
              <a:cs typeface="Calibri"/>
              <a:sym typeface="Calibri"/>
            </a:endParaRPr>
          </a:p>
        </p:txBody>
      </p:sp>
      <p:sp>
        <p:nvSpPr>
          <p:cNvPr id="2" name="Google Shape;243;p25">
            <a:extLst>
              <a:ext uri="{FF2B5EF4-FFF2-40B4-BE49-F238E27FC236}">
                <a16:creationId xmlns:a16="http://schemas.microsoft.com/office/drawing/2014/main" id="{2ED53429-F58C-C011-B499-6B70FF4EE2BC}"/>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
          <p:cNvSpPr txBox="1">
            <a:spLocks noGrp="1"/>
          </p:cNvSpPr>
          <p:nvPr>
            <p:ph type="subTitle" idx="1"/>
          </p:nvPr>
        </p:nvSpPr>
        <p:spPr>
          <a:xfrm>
            <a:off x="548838" y="1033323"/>
            <a:ext cx="8445124" cy="3486973"/>
          </a:xfrm>
          <a:prstGeom prst="rect">
            <a:avLst/>
          </a:prstGeom>
          <a:noFill/>
          <a:ln>
            <a:noFill/>
          </a:ln>
        </p:spPr>
        <p:txBody>
          <a:bodyPr spcFirstLastPara="1" wrap="square" lIns="67491" tIns="33746" rIns="67491" bIns="33746" anchor="t" anchorCtr="0">
            <a:normAutofit lnSpcReduction="10000"/>
          </a:bodyPr>
          <a:lstStyle/>
          <a:p>
            <a:pPr marL="214351" indent="-214351">
              <a:lnSpc>
                <a:spcPct val="120000"/>
              </a:lnSpc>
              <a:spcBef>
                <a:spcPts val="0"/>
              </a:spcBef>
              <a:buClr>
                <a:srgbClr val="00404C"/>
              </a:buClr>
              <a:buSzPct val="100000"/>
              <a:buNone/>
            </a:pPr>
            <a:r>
              <a:rPr lang="hr-HR" sz="2000" b="1" dirty="0">
                <a:solidFill>
                  <a:srgbClr val="00404C"/>
                </a:solidFill>
                <a:latin typeface="Calibri"/>
                <a:ea typeface="Calibri"/>
                <a:cs typeface="Calibri"/>
                <a:sym typeface="Calibri"/>
              </a:rPr>
              <a:t>Pregled stanja</a:t>
            </a:r>
            <a:endParaRPr lang="hr-HR" sz="2000" dirty="0">
              <a:solidFill>
                <a:srgbClr val="000000"/>
              </a:solidFill>
              <a:latin typeface="Calibri"/>
              <a:ea typeface="Calibri"/>
              <a:cs typeface="Calibri"/>
              <a:sym typeface="Calibri"/>
            </a:endParaRPr>
          </a:p>
          <a:p>
            <a:pPr marL="161978" indent="-163264" algn="just">
              <a:lnSpc>
                <a:spcPct val="100000"/>
              </a:lnSpc>
              <a:spcBef>
                <a:spcPts val="1063"/>
              </a:spcBef>
              <a:buClr>
                <a:srgbClr val="000000"/>
              </a:buClr>
              <a:buSzPct val="45000"/>
              <a:buFont typeface="Noto Sans Symbols"/>
              <a:buChar char="●"/>
            </a:pPr>
            <a:r>
              <a:rPr lang="hr-HR" sz="1700" dirty="0">
                <a:solidFill>
                  <a:srgbClr val="00404C"/>
                </a:solidFill>
                <a:latin typeface="Calibri"/>
                <a:ea typeface="Calibri"/>
                <a:cs typeface="Calibri"/>
                <a:sym typeface="Calibri"/>
              </a:rPr>
              <a:t>Neusklađenost između ponude financiranja bankarskog sektora i potreba energetskih zajednica</a:t>
            </a:r>
          </a:p>
          <a:p>
            <a:pPr marL="161978" indent="-163264" algn="just">
              <a:lnSpc>
                <a:spcPct val="100000"/>
              </a:lnSpc>
              <a:spcBef>
                <a:spcPts val="1063"/>
              </a:spcBef>
              <a:buClr>
                <a:srgbClr val="000000"/>
              </a:buClr>
              <a:buSzPct val="45000"/>
              <a:buFont typeface="Noto Sans Symbols"/>
              <a:buChar char="●"/>
            </a:pPr>
            <a:r>
              <a:rPr lang="hr-HR" sz="1700" dirty="0">
                <a:solidFill>
                  <a:srgbClr val="00404C"/>
                </a:solidFill>
                <a:latin typeface="Calibri"/>
                <a:ea typeface="Calibri"/>
                <a:cs typeface="Calibri"/>
                <a:sym typeface="Calibri"/>
              </a:rPr>
              <a:t>Neke karakteristike energetskih zajednica su lošije:</a:t>
            </a:r>
            <a:endParaRPr lang="hr-HR" sz="1700" dirty="0">
              <a:solidFill>
                <a:srgbClr val="000000"/>
              </a:solidFill>
              <a:latin typeface="Calibri"/>
              <a:ea typeface="Calibri"/>
              <a:cs typeface="Calibri"/>
              <a:sym typeface="Calibri"/>
            </a:endParaRPr>
          </a:p>
          <a:p>
            <a:pPr marL="647914" lvl="1" indent="-245110" algn="just">
              <a:lnSpc>
                <a:spcPct val="100000"/>
              </a:lnSpc>
              <a:spcBef>
                <a:spcPts val="850"/>
              </a:spcBef>
              <a:buClr>
                <a:srgbClr val="000000"/>
              </a:buClr>
              <a:buSzPct val="75000"/>
              <a:buFont typeface="Noto Sans Symbols"/>
              <a:buChar char="−"/>
            </a:pPr>
            <a:r>
              <a:rPr lang="hr-HR" sz="1700" dirty="0">
                <a:solidFill>
                  <a:srgbClr val="00404C"/>
                </a:solidFill>
                <a:latin typeface="Calibri"/>
                <a:ea typeface="Calibri"/>
                <a:cs typeface="Calibri"/>
                <a:sym typeface="Calibri"/>
              </a:rPr>
              <a:t>Profil rizika energetskih zajednica je drugačiji zbog manjeg portfelja</a:t>
            </a:r>
          </a:p>
          <a:p>
            <a:pPr marL="161978" indent="-163264" algn="just">
              <a:lnSpc>
                <a:spcPct val="100000"/>
              </a:lnSpc>
              <a:spcBef>
                <a:spcPts val="637"/>
              </a:spcBef>
              <a:buClr>
                <a:srgbClr val="000000"/>
              </a:buClr>
              <a:buSzPct val="45000"/>
              <a:buFont typeface="Noto Sans Symbols"/>
              <a:buChar char="●"/>
            </a:pPr>
            <a:r>
              <a:rPr lang="hr-HR" sz="1700" dirty="0">
                <a:solidFill>
                  <a:srgbClr val="00404C"/>
                </a:solidFill>
                <a:latin typeface="Calibri"/>
                <a:ea typeface="Calibri"/>
                <a:cs typeface="Calibri"/>
                <a:sym typeface="Calibri"/>
              </a:rPr>
              <a:t>Druge su bolja:</a:t>
            </a:r>
            <a:endParaRPr lang="hr-HR" sz="1700" dirty="0">
              <a:solidFill>
                <a:srgbClr val="000000"/>
              </a:solidFill>
              <a:latin typeface="Calibri"/>
              <a:ea typeface="Calibri"/>
              <a:cs typeface="Calibri"/>
              <a:sym typeface="Calibri"/>
            </a:endParaRPr>
          </a:p>
          <a:p>
            <a:pPr marL="647914" lvl="1" indent="-245110" algn="just">
              <a:lnSpc>
                <a:spcPct val="100000"/>
              </a:lnSpc>
              <a:spcBef>
                <a:spcPts val="850"/>
              </a:spcBef>
              <a:buClr>
                <a:srgbClr val="000000"/>
              </a:buClr>
              <a:buSzPct val="75000"/>
              <a:buFont typeface="Noto Sans Symbols"/>
              <a:buChar char="−"/>
            </a:pPr>
            <a:r>
              <a:rPr lang="hr-HR" sz="1700" dirty="0">
                <a:solidFill>
                  <a:srgbClr val="00404C"/>
                </a:solidFill>
                <a:latin typeface="Calibri"/>
                <a:ea typeface="Calibri"/>
                <a:cs typeface="Calibri"/>
                <a:sym typeface="Calibri"/>
              </a:rPr>
              <a:t>Veća prihvaćenost smanjuje rizik od neuspjeha projekta</a:t>
            </a:r>
            <a:endParaRPr lang="hr-HR" sz="1700" dirty="0">
              <a:solidFill>
                <a:srgbClr val="000000"/>
              </a:solidFill>
              <a:latin typeface="Calibri"/>
              <a:ea typeface="Calibri"/>
              <a:cs typeface="Calibri"/>
              <a:sym typeface="Calibri"/>
            </a:endParaRPr>
          </a:p>
          <a:p>
            <a:pPr marL="647914" lvl="1" indent="-245110" algn="just">
              <a:lnSpc>
                <a:spcPct val="100000"/>
              </a:lnSpc>
              <a:spcBef>
                <a:spcPts val="850"/>
              </a:spcBef>
              <a:buClr>
                <a:srgbClr val="000000"/>
              </a:buClr>
              <a:buSzPct val="75000"/>
              <a:buFont typeface="Noto Sans Symbols"/>
              <a:buChar char="−"/>
            </a:pPr>
            <a:r>
              <a:rPr lang="hr-HR" sz="1700" dirty="0">
                <a:solidFill>
                  <a:srgbClr val="00404C"/>
                </a:solidFill>
                <a:latin typeface="Calibri"/>
                <a:ea typeface="Calibri"/>
                <a:cs typeface="Calibri"/>
                <a:sym typeface="Calibri"/>
              </a:rPr>
              <a:t>Postojeća povezanost s potrebnim dionicima smanjuje troškove razvojna</a:t>
            </a:r>
          </a:p>
          <a:p>
            <a:pPr marL="161978" indent="-163264" algn="just">
              <a:lnSpc>
                <a:spcPct val="100000"/>
              </a:lnSpc>
              <a:spcBef>
                <a:spcPts val="1063"/>
              </a:spcBef>
              <a:buClr>
                <a:srgbClr val="000000"/>
              </a:buClr>
              <a:buSzPct val="45000"/>
              <a:buFont typeface="Noto Sans Symbols"/>
              <a:buChar char="●"/>
            </a:pPr>
            <a:r>
              <a:rPr lang="hr-HR" sz="1700" dirty="0">
                <a:solidFill>
                  <a:srgbClr val="00404C"/>
                </a:solidFill>
                <a:latin typeface="Calibri"/>
                <a:ea typeface="Calibri"/>
                <a:cs typeface="Calibri"/>
                <a:sym typeface="Calibri"/>
              </a:rPr>
              <a:t>Neki su samo drugačiji:</a:t>
            </a:r>
            <a:endParaRPr lang="hr-HR" sz="1700" dirty="0">
              <a:solidFill>
                <a:srgbClr val="000000"/>
              </a:solidFill>
              <a:latin typeface="Calibri"/>
              <a:ea typeface="Calibri"/>
              <a:cs typeface="Calibri"/>
              <a:sym typeface="Calibri"/>
            </a:endParaRPr>
          </a:p>
          <a:p>
            <a:pPr marL="647914" lvl="1" indent="-245110" algn="just">
              <a:lnSpc>
                <a:spcPct val="100000"/>
              </a:lnSpc>
              <a:spcBef>
                <a:spcPts val="850"/>
              </a:spcBef>
              <a:buClr>
                <a:srgbClr val="000000"/>
              </a:buClr>
              <a:buSzPct val="75000"/>
              <a:buFont typeface="Noto Sans Symbols"/>
              <a:buChar char="−"/>
            </a:pPr>
            <a:r>
              <a:rPr lang="hr-HR" sz="1700" dirty="0">
                <a:solidFill>
                  <a:srgbClr val="00404C"/>
                </a:solidFill>
                <a:latin typeface="Calibri"/>
                <a:ea typeface="Calibri"/>
                <a:cs typeface="Calibri"/>
                <a:sym typeface="Calibri"/>
              </a:rPr>
              <a:t>Pristup rizičnom kapitalu vrlo je ograničen</a:t>
            </a:r>
            <a:endParaRPr lang="hr-HR" sz="1700" dirty="0">
              <a:solidFill>
                <a:srgbClr val="000000"/>
              </a:solidFill>
              <a:latin typeface="Calibri"/>
              <a:ea typeface="Calibri"/>
              <a:cs typeface="Calibri"/>
              <a:sym typeface="Calibri"/>
            </a:endParaRPr>
          </a:p>
        </p:txBody>
      </p:sp>
      <p:sp>
        <p:nvSpPr>
          <p:cNvPr id="212" name="Google Shape;212;p3"/>
          <p:cNvSpPr txBox="1"/>
          <p:nvPr/>
        </p:nvSpPr>
        <p:spPr>
          <a:xfrm>
            <a:off x="548838" y="64046"/>
            <a:ext cx="8226279" cy="855789"/>
          </a:xfrm>
          <a:prstGeom prst="rect">
            <a:avLst/>
          </a:prstGeom>
          <a:noFill/>
          <a:ln>
            <a:noFill/>
          </a:ln>
        </p:spPr>
        <p:txBody>
          <a:bodyPr spcFirstLastPara="1" wrap="square" lIns="0" tIns="0" rIns="0" bIns="0" anchor="ctr" anchorCtr="0">
            <a:noAutofit/>
          </a:bodyPr>
          <a:lstStyle/>
          <a:p>
            <a:pPr>
              <a:lnSpc>
                <a:spcPct val="90000"/>
              </a:lnSpc>
              <a:buClr>
                <a:srgbClr val="00404C"/>
              </a:buClr>
              <a:buSzPts val="4400"/>
            </a:pPr>
            <a:r>
              <a:rPr lang="hr-HR" sz="3300" dirty="0">
                <a:solidFill>
                  <a:srgbClr val="00404C"/>
                </a:solidFill>
                <a:latin typeface="Calibri"/>
                <a:ea typeface="Calibri"/>
                <a:cs typeface="Calibri"/>
                <a:sym typeface="Calibri"/>
              </a:rPr>
              <a:t>Zašto ACCE?</a:t>
            </a:r>
            <a:endParaRPr lang="hr-HR" sz="3300" dirty="0">
              <a:latin typeface="Calibri"/>
              <a:ea typeface="Calibri"/>
              <a:cs typeface="Calibri"/>
              <a:sym typeface="Calibri"/>
            </a:endParaRPr>
          </a:p>
        </p:txBody>
      </p:sp>
      <p:sp>
        <p:nvSpPr>
          <p:cNvPr id="213" name="Google Shape;213;p3"/>
          <p:cNvSpPr txBox="1">
            <a:spLocks noGrp="1"/>
          </p:cNvSpPr>
          <p:nvPr>
            <p:ph type="sldNum" idx="12"/>
          </p:nvPr>
        </p:nvSpPr>
        <p:spPr>
          <a:xfrm>
            <a:off x="6458300" y="4766977"/>
            <a:ext cx="2227819" cy="273808"/>
          </a:xfrm>
          <a:prstGeom prst="rect">
            <a:avLst/>
          </a:prstGeom>
          <a:noFill/>
          <a:ln>
            <a:noFill/>
          </a:ln>
        </p:spPr>
        <p:txBody>
          <a:bodyPr spcFirstLastPara="1" wrap="square" lIns="68560" tIns="34271" rIns="68560" bIns="34271" anchor="ctr" anchorCtr="0">
            <a:noAutofit/>
          </a:bodyPr>
          <a:lstStyle/>
          <a:p>
            <a:fld id="{00000000-1234-1234-1234-123412341234}" type="slidenum">
              <a:rPr lang="de-DE"/>
              <a:pPr/>
              <a:t>25</a:t>
            </a:fld>
            <a:endParaRPr dirty="0"/>
          </a:p>
        </p:txBody>
      </p:sp>
      <p:sp>
        <p:nvSpPr>
          <p:cNvPr id="2" name="Google Shape;243;p25">
            <a:extLst>
              <a:ext uri="{FF2B5EF4-FFF2-40B4-BE49-F238E27FC236}">
                <a16:creationId xmlns:a16="http://schemas.microsoft.com/office/drawing/2014/main" id="{F07D9CD4-3EFE-ECB0-14D8-376A02D28A77}"/>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
          <p:cNvSpPr txBox="1">
            <a:spLocks noGrp="1"/>
          </p:cNvSpPr>
          <p:nvPr>
            <p:ph type="sldNum" idx="12"/>
          </p:nvPr>
        </p:nvSpPr>
        <p:spPr>
          <a:xfrm>
            <a:off x="6458300" y="4766977"/>
            <a:ext cx="2227819" cy="273808"/>
          </a:xfrm>
          <a:prstGeom prst="rect">
            <a:avLst/>
          </a:prstGeom>
          <a:noFill/>
          <a:ln>
            <a:noFill/>
          </a:ln>
        </p:spPr>
        <p:txBody>
          <a:bodyPr spcFirstLastPara="1" wrap="square" lIns="68560" tIns="34271" rIns="68560" bIns="34271" anchor="ctr" anchorCtr="0">
            <a:noAutofit/>
          </a:bodyPr>
          <a:lstStyle/>
          <a:p>
            <a:fld id="{00000000-1234-1234-1234-123412341234}" type="slidenum">
              <a:rPr lang="de-DE"/>
              <a:pPr/>
              <a:t>26</a:t>
            </a:fld>
            <a:endParaRPr/>
          </a:p>
        </p:txBody>
      </p:sp>
      <p:sp>
        <p:nvSpPr>
          <p:cNvPr id="219" name="Google Shape;219;p4"/>
          <p:cNvSpPr txBox="1">
            <a:spLocks noGrp="1"/>
          </p:cNvSpPr>
          <p:nvPr>
            <p:ph type="subTitle" idx="1"/>
          </p:nvPr>
        </p:nvSpPr>
        <p:spPr>
          <a:xfrm>
            <a:off x="457140" y="925891"/>
            <a:ext cx="8228979" cy="3576102"/>
          </a:xfrm>
          <a:prstGeom prst="rect">
            <a:avLst/>
          </a:prstGeom>
          <a:noFill/>
          <a:ln>
            <a:noFill/>
          </a:ln>
        </p:spPr>
        <p:txBody>
          <a:bodyPr spcFirstLastPara="1" wrap="square" lIns="0" tIns="0" rIns="0" bIns="0" anchor="t" anchorCtr="0">
            <a:noAutofit/>
          </a:bodyPr>
          <a:lstStyle/>
          <a:p>
            <a:pPr marL="1077913" indent="-1077913">
              <a:lnSpc>
                <a:spcPct val="120000"/>
              </a:lnSpc>
              <a:spcBef>
                <a:spcPts val="0"/>
              </a:spcBef>
              <a:buClr>
                <a:srgbClr val="000000"/>
              </a:buClr>
              <a:buSzPts val="1260"/>
              <a:buNone/>
            </a:pPr>
            <a:r>
              <a:rPr lang="hr-HR" sz="2100" b="1" dirty="0">
                <a:solidFill>
                  <a:srgbClr val="00404C"/>
                </a:solidFill>
                <a:latin typeface="Calibri"/>
                <a:ea typeface="Calibri"/>
                <a:cs typeface="Calibri"/>
                <a:sym typeface="Calibri"/>
              </a:rPr>
              <a:t>Rješenje: Sheme financiranja građanske energije </a:t>
            </a:r>
          </a:p>
          <a:p>
            <a:pPr marL="1077913" indent="-1077913">
              <a:lnSpc>
                <a:spcPct val="120000"/>
              </a:lnSpc>
              <a:spcBef>
                <a:spcPts val="0"/>
              </a:spcBef>
              <a:buClr>
                <a:srgbClr val="000000"/>
              </a:buClr>
              <a:buSzPts val="1260"/>
              <a:buNone/>
            </a:pPr>
            <a:r>
              <a:rPr lang="hr-HR" sz="2100" b="1" dirty="0">
                <a:solidFill>
                  <a:srgbClr val="00404C"/>
                </a:solidFill>
                <a:latin typeface="Calibri"/>
                <a:ea typeface="Calibri"/>
                <a:cs typeface="Calibri"/>
                <a:sym typeface="Calibri"/>
              </a:rPr>
              <a:t>                  (</a:t>
            </a:r>
            <a:r>
              <a:rPr lang="hr-HR" sz="2100" b="1" dirty="0" err="1">
                <a:solidFill>
                  <a:srgbClr val="00404C"/>
                </a:solidFill>
                <a:latin typeface="Calibri"/>
                <a:ea typeface="Calibri"/>
                <a:cs typeface="Calibri"/>
                <a:sym typeface="Calibri"/>
              </a:rPr>
              <a:t>Community</a:t>
            </a:r>
            <a:r>
              <a:rPr lang="hr-HR" sz="2100" b="1" dirty="0">
                <a:solidFill>
                  <a:srgbClr val="00404C"/>
                </a:solidFill>
                <a:latin typeface="Calibri"/>
                <a:ea typeface="Calibri"/>
                <a:cs typeface="Calibri"/>
                <a:sym typeface="Calibri"/>
              </a:rPr>
              <a:t> Energy </a:t>
            </a:r>
            <a:r>
              <a:rPr lang="hr-HR" sz="2100" b="1" dirty="0" err="1">
                <a:solidFill>
                  <a:srgbClr val="00404C"/>
                </a:solidFill>
                <a:latin typeface="Calibri"/>
                <a:ea typeface="Calibri"/>
                <a:cs typeface="Calibri"/>
                <a:sym typeface="Calibri"/>
              </a:rPr>
              <a:t>Financing</a:t>
            </a:r>
            <a:r>
              <a:rPr lang="hr-HR" sz="2100" b="1" dirty="0">
                <a:solidFill>
                  <a:srgbClr val="00404C"/>
                </a:solidFill>
                <a:latin typeface="Calibri"/>
                <a:ea typeface="Calibri"/>
                <a:cs typeface="Calibri"/>
                <a:sym typeface="Calibri"/>
              </a:rPr>
              <a:t> </a:t>
            </a:r>
            <a:r>
              <a:rPr lang="hr-HR" sz="2100" b="1" dirty="0" err="1">
                <a:solidFill>
                  <a:srgbClr val="00404C"/>
                </a:solidFill>
                <a:latin typeface="Calibri"/>
                <a:ea typeface="Calibri"/>
                <a:cs typeface="Calibri"/>
                <a:sym typeface="Calibri"/>
              </a:rPr>
              <a:t>Schemes</a:t>
            </a:r>
            <a:r>
              <a:rPr lang="hr-HR" sz="2100" b="1" dirty="0">
                <a:solidFill>
                  <a:srgbClr val="00404C"/>
                </a:solidFill>
                <a:latin typeface="Calibri"/>
                <a:ea typeface="Calibri"/>
                <a:cs typeface="Calibri"/>
                <a:sym typeface="Calibri"/>
              </a:rPr>
              <a:t> (CEFS))</a:t>
            </a:r>
            <a:endParaRPr lang="hr-HR" sz="2100" dirty="0">
              <a:solidFill>
                <a:srgbClr val="000000"/>
              </a:solidFill>
              <a:latin typeface="Calibri"/>
              <a:ea typeface="Calibri"/>
              <a:cs typeface="Calibri"/>
              <a:sym typeface="Calibri"/>
            </a:endParaRPr>
          </a:p>
          <a:p>
            <a:pPr marL="161978" indent="-161978" algn="just">
              <a:lnSpc>
                <a:spcPct val="100000"/>
              </a:lnSpc>
              <a:spcBef>
                <a:spcPts val="1063"/>
              </a:spcBef>
              <a:buClr>
                <a:srgbClr val="000000"/>
              </a:buClr>
              <a:buSzPts val="900"/>
              <a:buFont typeface="Noto Sans Symbols"/>
              <a:buChar char="●"/>
            </a:pPr>
            <a:r>
              <a:rPr lang="hr-HR" sz="1800" dirty="0">
                <a:solidFill>
                  <a:srgbClr val="00404C"/>
                </a:solidFill>
                <a:latin typeface="Calibri"/>
                <a:ea typeface="Calibri"/>
                <a:cs typeface="Calibri"/>
                <a:sym typeface="Calibri"/>
              </a:rPr>
              <a:t>CEFS su sheme financiranja skrojene prema potrebama energetskih zajednica</a:t>
            </a:r>
          </a:p>
          <a:p>
            <a:pPr marL="161978" indent="-161978" algn="just">
              <a:lnSpc>
                <a:spcPct val="100000"/>
              </a:lnSpc>
              <a:spcBef>
                <a:spcPts val="1063"/>
              </a:spcBef>
              <a:buClr>
                <a:srgbClr val="000000"/>
              </a:buClr>
              <a:buSzPts val="900"/>
              <a:buFont typeface="Noto Sans Symbols"/>
              <a:buChar char="●"/>
            </a:pPr>
            <a:r>
              <a:rPr lang="hr-HR" sz="1800" dirty="0">
                <a:solidFill>
                  <a:srgbClr val="00404C"/>
                </a:solidFill>
                <a:latin typeface="Calibri"/>
                <a:ea typeface="Calibri"/>
                <a:cs typeface="Calibri"/>
                <a:sym typeface="Calibri"/>
              </a:rPr>
              <a:t>Analogija "biciklističke autoceste" ilustrira kako bi se trenutni uvjeti i alati trebali promijeniti kako bi se pokrenula ulaganja velikih razmjera u projekte građanske energije (Energetskih zajednica)</a:t>
            </a:r>
          </a:p>
          <a:p>
            <a:pPr marL="161978" indent="-161978" algn="just">
              <a:lnSpc>
                <a:spcPct val="100000"/>
              </a:lnSpc>
              <a:spcBef>
                <a:spcPts val="1063"/>
              </a:spcBef>
              <a:buClr>
                <a:srgbClr val="000000"/>
              </a:buClr>
              <a:buSzPts val="900"/>
              <a:buFont typeface="Noto Sans Symbols"/>
              <a:buChar char="●"/>
            </a:pPr>
            <a:r>
              <a:rPr lang="hr-HR" sz="1800" dirty="0">
                <a:solidFill>
                  <a:srgbClr val="00404C"/>
                </a:solidFill>
                <a:latin typeface="Calibri"/>
                <a:ea typeface="Calibri"/>
                <a:cs typeface="Calibri"/>
                <a:sym typeface="Calibri"/>
              </a:rPr>
              <a:t>Za energetske zajednice, cilj je ukloniti prepreke koje sprječavaju energetske zajednice da financiraju svoje projekte</a:t>
            </a:r>
          </a:p>
          <a:p>
            <a:pPr marL="161978" indent="-161978" algn="just">
              <a:lnSpc>
                <a:spcPct val="100000"/>
              </a:lnSpc>
              <a:spcBef>
                <a:spcPts val="1063"/>
              </a:spcBef>
              <a:buClr>
                <a:srgbClr val="000000"/>
              </a:buClr>
              <a:buSzPts val="900"/>
              <a:buFont typeface="Noto Sans Symbols"/>
              <a:buChar char="●"/>
            </a:pPr>
            <a:r>
              <a:rPr lang="hr-HR" sz="1800" dirty="0">
                <a:solidFill>
                  <a:srgbClr val="00404C"/>
                </a:solidFill>
                <a:latin typeface="Calibri"/>
                <a:ea typeface="Calibri"/>
                <a:cs typeface="Calibri"/>
                <a:sym typeface="Calibri"/>
              </a:rPr>
              <a:t>Potrebno je ukloniti prepreke u fazama razvoja i prikupljanja kapitala, omogućavajući svaku fazu razvojnog procesa</a:t>
            </a:r>
          </a:p>
        </p:txBody>
      </p:sp>
      <p:sp>
        <p:nvSpPr>
          <p:cNvPr id="220" name="Google Shape;220;p4"/>
          <p:cNvSpPr txBox="1"/>
          <p:nvPr/>
        </p:nvSpPr>
        <p:spPr>
          <a:xfrm>
            <a:off x="548838" y="70102"/>
            <a:ext cx="8226279" cy="855789"/>
          </a:xfrm>
          <a:prstGeom prst="rect">
            <a:avLst/>
          </a:prstGeom>
          <a:noFill/>
          <a:ln>
            <a:noFill/>
          </a:ln>
        </p:spPr>
        <p:txBody>
          <a:bodyPr spcFirstLastPara="1" wrap="square" lIns="0" tIns="0" rIns="0" bIns="0" anchor="ctr" anchorCtr="0">
            <a:noAutofit/>
          </a:bodyPr>
          <a:lstStyle/>
          <a:p>
            <a:pPr>
              <a:lnSpc>
                <a:spcPct val="90000"/>
              </a:lnSpc>
              <a:buClr>
                <a:srgbClr val="00404C"/>
              </a:buClr>
              <a:buSzPts val="4400"/>
            </a:pPr>
            <a:r>
              <a:rPr lang="hr-HR" sz="3300" dirty="0">
                <a:solidFill>
                  <a:srgbClr val="00404C"/>
                </a:solidFill>
                <a:latin typeface="Calibri"/>
                <a:ea typeface="Calibri"/>
                <a:cs typeface="Calibri"/>
                <a:sym typeface="Calibri"/>
              </a:rPr>
              <a:t>Zašto ACCE?</a:t>
            </a:r>
            <a:endParaRPr lang="hr-HR" sz="3300" dirty="0">
              <a:latin typeface="Calibri"/>
              <a:ea typeface="Calibri"/>
              <a:cs typeface="Calibri"/>
              <a:sym typeface="Calibri"/>
            </a:endParaRPr>
          </a:p>
        </p:txBody>
      </p:sp>
      <p:sp>
        <p:nvSpPr>
          <p:cNvPr id="2" name="Google Shape;243;p25">
            <a:extLst>
              <a:ext uri="{FF2B5EF4-FFF2-40B4-BE49-F238E27FC236}">
                <a16:creationId xmlns:a16="http://schemas.microsoft.com/office/drawing/2014/main" id="{37BA2057-E9E2-C297-E501-2464F86C85A6}"/>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38686" y="758126"/>
            <a:ext cx="1375741" cy="1375741"/>
          </a:xfrm>
          <a:prstGeom prst="rect">
            <a:avLst/>
          </a:prstGeom>
          <a:noFill/>
          <a:ln>
            <a:noFill/>
          </a:ln>
        </p:spPr>
      </p:pic>
      <p:pic>
        <p:nvPicPr>
          <p:cNvPr id="241" name="Google Shape;241;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32433" y="2198659"/>
            <a:ext cx="1473738" cy="1473738"/>
          </a:xfrm>
          <a:prstGeom prst="rect">
            <a:avLst/>
          </a:prstGeom>
          <a:noFill/>
          <a:ln>
            <a:noFill/>
          </a:ln>
        </p:spPr>
      </p:pic>
      <p:pic>
        <p:nvPicPr>
          <p:cNvPr id="242" name="Google Shape;242;p7"/>
          <p:cNvPicPr preferRelativeResize="0"/>
          <p:nvPr/>
        </p:nvPicPr>
        <p:blipFill rotWithShape="1">
          <a:blip r:embed="rId5">
            <a:alphaModFix/>
          </a:blip>
          <a:srcRect/>
          <a:stretch/>
        </p:blipFill>
        <p:spPr>
          <a:xfrm>
            <a:off x="1993150" y="3909426"/>
            <a:ext cx="5154979" cy="1158149"/>
          </a:xfrm>
          <a:prstGeom prst="rect">
            <a:avLst/>
          </a:prstGeom>
          <a:noFill/>
          <a:ln>
            <a:noFill/>
          </a:ln>
        </p:spPr>
      </p:pic>
      <p:sp>
        <p:nvSpPr>
          <p:cNvPr id="243" name="Google Shape;243;p7"/>
          <p:cNvSpPr/>
          <p:nvPr/>
        </p:nvSpPr>
        <p:spPr>
          <a:xfrm>
            <a:off x="6093106" y="3522836"/>
            <a:ext cx="1055023" cy="368233"/>
          </a:xfrm>
          <a:prstGeom prst="rect">
            <a:avLst/>
          </a:prstGeom>
          <a:noFill/>
          <a:ln>
            <a:noFill/>
          </a:ln>
        </p:spPr>
        <p:txBody>
          <a:bodyPr spcFirstLastPara="1" wrap="square" lIns="67491" tIns="33746" rIns="67491" bIns="33746" anchor="t" anchorCtr="0">
            <a:spAutoFit/>
          </a:bodyPr>
          <a:lstStyle/>
          <a:p>
            <a:pPr algn="ctr">
              <a:buClr>
                <a:srgbClr val="A5A5A5"/>
              </a:buClr>
              <a:buSzPts val="1800"/>
            </a:pPr>
            <a:r>
              <a:rPr lang="de-DE" sz="1350" b="1">
                <a:solidFill>
                  <a:srgbClr val="A5A5A5"/>
                </a:solidFill>
              </a:rPr>
              <a:t>290 GWh</a:t>
            </a:r>
            <a:endParaRPr sz="1350">
              <a:latin typeface="Calibri"/>
              <a:ea typeface="Calibri"/>
              <a:cs typeface="Calibri"/>
              <a:sym typeface="Calibri"/>
            </a:endParaRPr>
          </a:p>
          <a:p>
            <a:pPr algn="ctr">
              <a:buClr>
                <a:srgbClr val="A5A5A5"/>
              </a:buClr>
              <a:buSzPts val="800"/>
            </a:pPr>
            <a:r>
              <a:rPr lang="de-DE" sz="600" b="1">
                <a:solidFill>
                  <a:srgbClr val="A5A5A5"/>
                </a:solidFill>
              </a:rPr>
              <a:t>produced in 2021</a:t>
            </a:r>
            <a:endParaRPr sz="600">
              <a:latin typeface="Calibri"/>
              <a:ea typeface="Calibri"/>
              <a:cs typeface="Calibri"/>
              <a:sym typeface="Calibri"/>
            </a:endParaRPr>
          </a:p>
        </p:txBody>
      </p:sp>
      <p:sp>
        <p:nvSpPr>
          <p:cNvPr id="244" name="Google Shape;244;p7"/>
          <p:cNvSpPr/>
          <p:nvPr/>
        </p:nvSpPr>
        <p:spPr>
          <a:xfrm>
            <a:off x="4615049" y="3522836"/>
            <a:ext cx="1375741" cy="368233"/>
          </a:xfrm>
          <a:prstGeom prst="rect">
            <a:avLst/>
          </a:prstGeom>
          <a:noFill/>
          <a:ln>
            <a:noFill/>
          </a:ln>
        </p:spPr>
        <p:txBody>
          <a:bodyPr spcFirstLastPara="1" wrap="square" lIns="67491" tIns="33746" rIns="67491" bIns="33746" anchor="t" anchorCtr="0">
            <a:spAutoFit/>
          </a:bodyPr>
          <a:lstStyle/>
          <a:p>
            <a:pPr algn="ctr">
              <a:buClr>
                <a:srgbClr val="A5A5A5"/>
              </a:buClr>
              <a:buSzPts val="1800"/>
            </a:pPr>
            <a:r>
              <a:rPr lang="de-DE" sz="1350" b="1">
                <a:solidFill>
                  <a:srgbClr val="A5A5A5"/>
                </a:solidFill>
              </a:rPr>
              <a:t>+ 100 projects</a:t>
            </a:r>
            <a:endParaRPr sz="1350">
              <a:latin typeface="Calibri"/>
              <a:ea typeface="Calibri"/>
              <a:cs typeface="Calibri"/>
              <a:sym typeface="Calibri"/>
            </a:endParaRPr>
          </a:p>
          <a:p>
            <a:pPr algn="ctr">
              <a:buClr>
                <a:srgbClr val="A5A5A5"/>
              </a:buClr>
              <a:buSzPts val="800"/>
            </a:pPr>
            <a:r>
              <a:rPr lang="de-DE" sz="600" b="1">
                <a:solidFill>
                  <a:srgbClr val="A5A5A5"/>
                </a:solidFill>
              </a:rPr>
              <a:t> (all technologies)</a:t>
            </a:r>
            <a:endParaRPr sz="600">
              <a:latin typeface="Calibri"/>
              <a:ea typeface="Calibri"/>
              <a:cs typeface="Calibri"/>
              <a:sym typeface="Calibri"/>
            </a:endParaRPr>
          </a:p>
        </p:txBody>
      </p:sp>
      <p:sp>
        <p:nvSpPr>
          <p:cNvPr id="245" name="Google Shape;245;p7"/>
          <p:cNvSpPr/>
          <p:nvPr/>
        </p:nvSpPr>
        <p:spPr>
          <a:xfrm>
            <a:off x="3483086" y="3522836"/>
            <a:ext cx="944337" cy="368233"/>
          </a:xfrm>
          <a:prstGeom prst="rect">
            <a:avLst/>
          </a:prstGeom>
          <a:noFill/>
          <a:ln>
            <a:noFill/>
          </a:ln>
        </p:spPr>
        <p:txBody>
          <a:bodyPr spcFirstLastPara="1" wrap="square" lIns="67491" tIns="33746" rIns="67491" bIns="33746" anchor="t" anchorCtr="0">
            <a:spAutoFit/>
          </a:bodyPr>
          <a:lstStyle/>
          <a:p>
            <a:pPr algn="ctr">
              <a:buClr>
                <a:srgbClr val="A5A5A5"/>
              </a:buClr>
              <a:buSzPts val="1800"/>
            </a:pPr>
            <a:r>
              <a:rPr lang="de-DE" sz="1350" b="1">
                <a:solidFill>
                  <a:srgbClr val="A5A5A5"/>
                </a:solidFill>
              </a:rPr>
              <a:t>32.4 M€</a:t>
            </a:r>
            <a:endParaRPr sz="1350">
              <a:latin typeface="Calibri"/>
              <a:ea typeface="Calibri"/>
              <a:cs typeface="Calibri"/>
              <a:sym typeface="Calibri"/>
            </a:endParaRPr>
          </a:p>
          <a:p>
            <a:pPr algn="ctr">
              <a:buClr>
                <a:srgbClr val="A5A5A5"/>
              </a:buClr>
              <a:buSzPts val="800"/>
            </a:pPr>
            <a:r>
              <a:rPr lang="de-DE" sz="600" b="1">
                <a:solidFill>
                  <a:srgbClr val="A5A5A5"/>
                </a:solidFill>
              </a:rPr>
              <a:t>raised</a:t>
            </a:r>
            <a:endParaRPr sz="600">
              <a:latin typeface="Calibri"/>
              <a:ea typeface="Calibri"/>
              <a:cs typeface="Calibri"/>
              <a:sym typeface="Calibri"/>
            </a:endParaRPr>
          </a:p>
        </p:txBody>
      </p:sp>
      <p:sp>
        <p:nvSpPr>
          <p:cNvPr id="246" name="Google Shape;246;p7"/>
          <p:cNvSpPr/>
          <p:nvPr/>
        </p:nvSpPr>
        <p:spPr>
          <a:xfrm>
            <a:off x="2179426" y="3522836"/>
            <a:ext cx="944337" cy="368233"/>
          </a:xfrm>
          <a:prstGeom prst="rect">
            <a:avLst/>
          </a:prstGeom>
          <a:noFill/>
          <a:ln>
            <a:noFill/>
          </a:ln>
        </p:spPr>
        <p:txBody>
          <a:bodyPr spcFirstLastPara="1" wrap="square" lIns="67491" tIns="33746" rIns="67491" bIns="33746" anchor="t" anchorCtr="0">
            <a:spAutoFit/>
          </a:bodyPr>
          <a:lstStyle/>
          <a:p>
            <a:pPr algn="ctr">
              <a:buClr>
                <a:srgbClr val="A5A5A5"/>
              </a:buClr>
              <a:buSzPts val="1800"/>
            </a:pPr>
            <a:r>
              <a:rPr lang="de-DE" sz="1350" b="1">
                <a:solidFill>
                  <a:srgbClr val="A5A5A5"/>
                </a:solidFill>
              </a:rPr>
              <a:t>6885</a:t>
            </a:r>
            <a:endParaRPr sz="1350">
              <a:latin typeface="Calibri"/>
              <a:ea typeface="Calibri"/>
              <a:cs typeface="Calibri"/>
              <a:sym typeface="Calibri"/>
            </a:endParaRPr>
          </a:p>
          <a:p>
            <a:pPr algn="ctr">
              <a:buClr>
                <a:srgbClr val="A5A5A5"/>
              </a:buClr>
              <a:buSzPts val="800"/>
            </a:pPr>
            <a:r>
              <a:rPr lang="de-DE" sz="600">
                <a:solidFill>
                  <a:srgbClr val="A5A5A5"/>
                </a:solidFill>
              </a:rPr>
              <a:t>Subscribers</a:t>
            </a:r>
            <a:endParaRPr sz="600">
              <a:latin typeface="Calibri"/>
              <a:ea typeface="Calibri"/>
              <a:cs typeface="Calibri"/>
              <a:sym typeface="Calibri"/>
            </a:endParaRPr>
          </a:p>
        </p:txBody>
      </p:sp>
      <p:sp>
        <p:nvSpPr>
          <p:cNvPr id="247" name="Google Shape;247;p7"/>
          <p:cNvSpPr/>
          <p:nvPr/>
        </p:nvSpPr>
        <p:spPr>
          <a:xfrm>
            <a:off x="3578114" y="2068265"/>
            <a:ext cx="1375741" cy="280224"/>
          </a:xfrm>
          <a:prstGeom prst="flowChartMerge">
            <a:avLst/>
          </a:prstGeom>
          <a:solidFill>
            <a:schemeClr val="accent5"/>
          </a:solidFill>
          <a:ln>
            <a:noFill/>
          </a:ln>
        </p:spPr>
        <p:txBody>
          <a:bodyPr spcFirstLastPara="1" wrap="square" lIns="67491" tIns="140382" rIns="67491" bIns="140382" anchor="ctr" anchorCtr="0">
            <a:noAutofit/>
          </a:bodyPr>
          <a:lstStyle/>
          <a:p>
            <a:pPr>
              <a:buClr>
                <a:schemeClr val="dk1"/>
              </a:buClr>
              <a:buSzPts val="1400"/>
            </a:pPr>
            <a:endParaRPr sz="1050"/>
          </a:p>
        </p:txBody>
      </p:sp>
      <p:sp>
        <p:nvSpPr>
          <p:cNvPr id="248" name="Google Shape;248;p7"/>
          <p:cNvSpPr/>
          <p:nvPr/>
        </p:nvSpPr>
        <p:spPr>
          <a:xfrm>
            <a:off x="3996560" y="2042889"/>
            <a:ext cx="597432" cy="195109"/>
          </a:xfrm>
          <a:prstGeom prst="rect">
            <a:avLst/>
          </a:prstGeom>
          <a:noFill/>
          <a:ln>
            <a:noFill/>
          </a:ln>
        </p:spPr>
        <p:txBody>
          <a:bodyPr spcFirstLastPara="1" wrap="square" lIns="67491" tIns="33746" rIns="67491" bIns="33746" anchor="t" anchorCtr="0">
            <a:spAutoFit/>
          </a:bodyPr>
          <a:lstStyle/>
          <a:p>
            <a:pPr>
              <a:buClr>
                <a:srgbClr val="0070C0"/>
              </a:buClr>
              <a:buSzPts val="1100"/>
            </a:pPr>
            <a:r>
              <a:rPr lang="de-DE" sz="825" i="1">
                <a:solidFill>
                  <a:srgbClr val="0070C0"/>
                </a:solidFill>
              </a:rPr>
              <a:t>operates</a:t>
            </a:r>
            <a:endParaRPr sz="825">
              <a:latin typeface="Calibri"/>
              <a:ea typeface="Calibri"/>
              <a:cs typeface="Calibri"/>
              <a:sym typeface="Calibri"/>
            </a:endParaRPr>
          </a:p>
        </p:txBody>
      </p:sp>
      <p:sp>
        <p:nvSpPr>
          <p:cNvPr id="249" name="Google Shape;249;p7"/>
          <p:cNvSpPr/>
          <p:nvPr/>
        </p:nvSpPr>
        <p:spPr>
          <a:xfrm>
            <a:off x="1514232" y="947372"/>
            <a:ext cx="6460725" cy="997520"/>
          </a:xfrm>
          <a:prstGeom prst="roundRect">
            <a:avLst>
              <a:gd name="adj" fmla="val 16667"/>
            </a:avLst>
          </a:prstGeom>
          <a:noFill/>
          <a:ln w="28575" cap="flat" cmpd="sng">
            <a:solidFill>
              <a:srgbClr val="63B94D"/>
            </a:solidFill>
            <a:prstDash val="solid"/>
            <a:round/>
            <a:headEnd type="none" w="sm" len="sm"/>
            <a:tailEnd type="none" w="sm" len="sm"/>
          </a:ln>
        </p:spPr>
        <p:txBody>
          <a:bodyPr spcFirstLastPara="1" wrap="square" lIns="67491" tIns="68560" rIns="67491" bIns="68560" anchor="ctr" anchorCtr="0">
            <a:noAutofit/>
          </a:bodyPr>
          <a:lstStyle/>
          <a:p>
            <a:pPr marL="1028563" indent="342854">
              <a:buClr>
                <a:srgbClr val="003F4C"/>
              </a:buClr>
              <a:buSzPts val="1800"/>
            </a:pPr>
            <a:r>
              <a:rPr lang="de-DE" sz="1350" b="1">
                <a:solidFill>
                  <a:srgbClr val="003F4C"/>
                </a:solidFill>
                <a:latin typeface="Calibri"/>
                <a:ea typeface="Calibri"/>
                <a:cs typeface="Calibri"/>
                <a:sym typeface="Calibri"/>
              </a:rPr>
              <a:t>10 </a:t>
            </a:r>
            <a:r>
              <a:rPr lang="de-DE" sz="1350">
                <a:solidFill>
                  <a:srgbClr val="003F4C"/>
                </a:solidFill>
                <a:latin typeface="Calibri"/>
                <a:ea typeface="Calibri"/>
                <a:cs typeface="Calibri"/>
                <a:sym typeface="Calibri"/>
              </a:rPr>
              <a:t>people : investment + support</a:t>
            </a:r>
            <a:endParaRPr sz="1350">
              <a:solidFill>
                <a:srgbClr val="003F4C"/>
              </a:solidFill>
              <a:latin typeface="Calibri"/>
              <a:ea typeface="Calibri"/>
              <a:cs typeface="Calibri"/>
              <a:sym typeface="Calibri"/>
            </a:endParaRPr>
          </a:p>
          <a:p>
            <a:pPr marL="685709" indent="342854" algn="ctr">
              <a:buClr>
                <a:srgbClr val="003F4C"/>
              </a:buClr>
              <a:buSzPts val="1800"/>
            </a:pPr>
            <a:r>
              <a:rPr lang="de-DE" sz="1350" b="1">
                <a:solidFill>
                  <a:srgbClr val="003F4C"/>
                </a:solidFill>
                <a:latin typeface="Calibri"/>
                <a:ea typeface="Calibri"/>
                <a:cs typeface="Calibri"/>
                <a:sym typeface="Calibri"/>
              </a:rPr>
              <a:t>      Expertise:</a:t>
            </a:r>
            <a:r>
              <a:rPr lang="de-DE" sz="1350">
                <a:solidFill>
                  <a:srgbClr val="003F4C"/>
                </a:solidFill>
                <a:latin typeface="Calibri"/>
                <a:ea typeface="Calibri"/>
                <a:cs typeface="Calibri"/>
                <a:sym typeface="Calibri"/>
              </a:rPr>
              <a:t> financing and technical, stakeholders partnerships and legal</a:t>
            </a:r>
            <a:endParaRPr sz="1350">
              <a:solidFill>
                <a:srgbClr val="003F4C"/>
              </a:solidFill>
              <a:latin typeface="Calibri"/>
              <a:ea typeface="Calibri"/>
              <a:cs typeface="Calibri"/>
              <a:sym typeface="Calibri"/>
            </a:endParaRPr>
          </a:p>
        </p:txBody>
      </p:sp>
      <p:sp>
        <p:nvSpPr>
          <p:cNvPr id="250" name="Google Shape;250;p7"/>
          <p:cNvSpPr/>
          <p:nvPr/>
        </p:nvSpPr>
        <p:spPr>
          <a:xfrm>
            <a:off x="1514232" y="2374675"/>
            <a:ext cx="6460725" cy="1123864"/>
          </a:xfrm>
          <a:prstGeom prst="roundRect">
            <a:avLst>
              <a:gd name="adj" fmla="val 16667"/>
            </a:avLst>
          </a:prstGeom>
          <a:noFill/>
          <a:ln w="28575" cap="flat" cmpd="sng">
            <a:solidFill>
              <a:srgbClr val="00B0F0"/>
            </a:solidFill>
            <a:prstDash val="solid"/>
            <a:round/>
            <a:headEnd type="none" w="sm" len="sm"/>
            <a:tailEnd type="none" w="sm" len="sm"/>
          </a:ln>
        </p:spPr>
        <p:txBody>
          <a:bodyPr spcFirstLastPara="1" wrap="square" lIns="67491" tIns="68560" rIns="67491" bIns="68560" anchor="ctr" anchorCtr="0">
            <a:noAutofit/>
          </a:bodyPr>
          <a:lstStyle/>
          <a:p>
            <a:pPr marL="1028563" indent="342854">
              <a:buClr>
                <a:srgbClr val="003F4C"/>
              </a:buClr>
              <a:buSzPts val="1800"/>
            </a:pPr>
            <a:r>
              <a:rPr lang="de-DE" sz="1350" b="1" i="1" dirty="0">
                <a:solidFill>
                  <a:srgbClr val="003F4C"/>
                </a:solidFill>
                <a:latin typeface="Calibri"/>
                <a:ea typeface="Calibri"/>
                <a:cs typeface="Calibri"/>
                <a:sym typeface="Calibri"/>
              </a:rPr>
              <a:t>Investment </a:t>
            </a:r>
            <a:r>
              <a:rPr lang="de-DE" sz="1350" b="1" i="1" dirty="0" err="1">
                <a:solidFill>
                  <a:srgbClr val="003F4C"/>
                </a:solidFill>
                <a:latin typeface="Calibri"/>
                <a:ea typeface="Calibri"/>
                <a:cs typeface="Calibri"/>
                <a:sym typeface="Calibri"/>
              </a:rPr>
              <a:t>vehicle</a:t>
            </a:r>
            <a:endParaRPr sz="1350" dirty="0">
              <a:solidFill>
                <a:srgbClr val="003F4C"/>
              </a:solidFill>
              <a:latin typeface="Calibri"/>
              <a:ea typeface="Calibri"/>
              <a:cs typeface="Calibri"/>
              <a:sym typeface="Calibri"/>
            </a:endParaRPr>
          </a:p>
          <a:p>
            <a:pPr marL="1028563" indent="342854">
              <a:buClr>
                <a:srgbClr val="003F4C"/>
              </a:buClr>
              <a:buSzPts val="1800"/>
            </a:pPr>
            <a:r>
              <a:rPr lang="de-DE" sz="1350" b="1" dirty="0" err="1">
                <a:solidFill>
                  <a:srgbClr val="003F4C"/>
                </a:solidFill>
                <a:latin typeface="Calibri"/>
                <a:ea typeface="Calibri"/>
                <a:cs typeface="Calibri"/>
                <a:sym typeface="Calibri"/>
              </a:rPr>
              <a:t>collects</a:t>
            </a:r>
            <a:r>
              <a:rPr lang="de-DE" sz="1350" b="1" dirty="0">
                <a:solidFill>
                  <a:srgbClr val="003F4C"/>
                </a:solidFill>
                <a:latin typeface="Calibri"/>
                <a:ea typeface="Calibri"/>
                <a:cs typeface="Calibri"/>
                <a:sym typeface="Calibri"/>
              </a:rPr>
              <a:t> </a:t>
            </a:r>
            <a:r>
              <a:rPr lang="de-DE" sz="1350" b="1" dirty="0" err="1">
                <a:solidFill>
                  <a:srgbClr val="003F4C"/>
                </a:solidFill>
                <a:latin typeface="Calibri"/>
                <a:ea typeface="Calibri"/>
                <a:cs typeface="Calibri"/>
                <a:sym typeface="Calibri"/>
              </a:rPr>
              <a:t>citizens</a:t>
            </a:r>
            <a:r>
              <a:rPr lang="de-DE" sz="1350" b="1" dirty="0">
                <a:solidFill>
                  <a:srgbClr val="003F4C"/>
                </a:solidFill>
                <a:latin typeface="Calibri"/>
                <a:ea typeface="Calibri"/>
                <a:cs typeface="Calibri"/>
                <a:sym typeface="Calibri"/>
              </a:rPr>
              <a:t>’ </a:t>
            </a:r>
            <a:r>
              <a:rPr lang="de-DE" sz="1350" b="1" dirty="0" err="1">
                <a:solidFill>
                  <a:srgbClr val="003F4C"/>
                </a:solidFill>
                <a:latin typeface="Calibri"/>
                <a:ea typeface="Calibri"/>
                <a:cs typeface="Calibri"/>
                <a:sym typeface="Calibri"/>
              </a:rPr>
              <a:t>savings</a:t>
            </a:r>
            <a:r>
              <a:rPr lang="de-DE" sz="1350" b="1" dirty="0">
                <a:solidFill>
                  <a:srgbClr val="003F4C"/>
                </a:solidFill>
                <a:latin typeface="Calibri"/>
                <a:ea typeface="Calibri"/>
                <a:cs typeface="Calibri"/>
                <a:sym typeface="Calibri"/>
              </a:rPr>
              <a:t> </a:t>
            </a:r>
            <a:r>
              <a:rPr lang="de-DE" sz="1350" b="1" dirty="0" err="1">
                <a:solidFill>
                  <a:srgbClr val="003F4C"/>
                </a:solidFill>
                <a:latin typeface="Calibri"/>
                <a:ea typeface="Calibri"/>
                <a:cs typeface="Calibri"/>
                <a:sym typeface="Calibri"/>
              </a:rPr>
              <a:t>to</a:t>
            </a:r>
            <a:r>
              <a:rPr lang="de-DE" sz="1350" b="1" dirty="0">
                <a:solidFill>
                  <a:srgbClr val="003F4C"/>
                </a:solidFill>
                <a:latin typeface="Calibri"/>
                <a:ea typeface="Calibri"/>
                <a:cs typeface="Calibri"/>
                <a:sym typeface="Calibri"/>
              </a:rPr>
              <a:t> </a:t>
            </a:r>
            <a:r>
              <a:rPr lang="de-DE" sz="1350" b="1" dirty="0" err="1">
                <a:solidFill>
                  <a:srgbClr val="003F4C"/>
                </a:solidFill>
                <a:latin typeface="Calibri"/>
                <a:ea typeface="Calibri"/>
                <a:cs typeface="Calibri"/>
                <a:sym typeface="Calibri"/>
              </a:rPr>
              <a:t>invest</a:t>
            </a:r>
            <a:r>
              <a:rPr lang="de-DE" sz="1350" b="1" dirty="0">
                <a:solidFill>
                  <a:srgbClr val="003F4C"/>
                </a:solidFill>
                <a:latin typeface="Calibri"/>
                <a:ea typeface="Calibri"/>
                <a:cs typeface="Calibri"/>
                <a:sym typeface="Calibri"/>
              </a:rPr>
              <a:t> (</a:t>
            </a:r>
            <a:r>
              <a:rPr lang="de-DE" sz="1350" b="1" dirty="0" err="1">
                <a:solidFill>
                  <a:srgbClr val="003F4C"/>
                </a:solidFill>
                <a:latin typeface="Calibri"/>
                <a:ea typeface="Calibri"/>
                <a:cs typeface="Calibri"/>
                <a:sym typeface="Calibri"/>
              </a:rPr>
              <a:t>equity</a:t>
            </a:r>
            <a:r>
              <a:rPr lang="de-DE" sz="1350" b="1" dirty="0">
                <a:solidFill>
                  <a:srgbClr val="003F4C"/>
                </a:solidFill>
                <a:latin typeface="Calibri"/>
                <a:ea typeface="Calibri"/>
                <a:cs typeface="Calibri"/>
                <a:sym typeface="Calibri"/>
              </a:rPr>
              <a:t>) </a:t>
            </a:r>
            <a:r>
              <a:rPr lang="de-DE" sz="1350" dirty="0">
                <a:solidFill>
                  <a:srgbClr val="003F4C"/>
                </a:solidFill>
                <a:latin typeface="Calibri"/>
                <a:ea typeface="Calibri"/>
                <a:cs typeface="Calibri"/>
                <a:sym typeface="Calibri"/>
              </a:rPr>
              <a:t>in CE </a:t>
            </a:r>
            <a:r>
              <a:rPr lang="de-DE" sz="1350" dirty="0" err="1">
                <a:solidFill>
                  <a:srgbClr val="003F4C"/>
                </a:solidFill>
                <a:latin typeface="Calibri"/>
                <a:ea typeface="Calibri"/>
                <a:cs typeface="Calibri"/>
                <a:sym typeface="Calibri"/>
              </a:rPr>
              <a:t>projects</a:t>
            </a:r>
            <a:r>
              <a:rPr lang="de-DE" sz="1350" dirty="0">
                <a:solidFill>
                  <a:srgbClr val="003F4C"/>
                </a:solidFill>
                <a:latin typeface="Calibri"/>
                <a:ea typeface="Calibri"/>
                <a:cs typeface="Calibri"/>
                <a:sym typeface="Calibri"/>
              </a:rPr>
              <a:t> </a:t>
            </a:r>
            <a:r>
              <a:rPr lang="de-DE" sz="1350" dirty="0" err="1">
                <a:solidFill>
                  <a:srgbClr val="003F4C"/>
                </a:solidFill>
                <a:latin typeface="Calibri"/>
                <a:ea typeface="Calibri"/>
                <a:cs typeface="Calibri"/>
                <a:sym typeface="Calibri"/>
              </a:rPr>
              <a:t>alongside</a:t>
            </a:r>
            <a:endParaRPr sz="1350" dirty="0">
              <a:solidFill>
                <a:srgbClr val="003F4C"/>
              </a:solidFill>
              <a:latin typeface="Calibri"/>
              <a:ea typeface="Calibri"/>
              <a:cs typeface="Calibri"/>
              <a:sym typeface="Calibri"/>
            </a:endParaRPr>
          </a:p>
          <a:p>
            <a:pPr marL="1028563" indent="342854">
              <a:buClr>
                <a:srgbClr val="003F4C"/>
              </a:buClr>
              <a:buSzPts val="1800"/>
            </a:pPr>
            <a:r>
              <a:rPr lang="de-DE" sz="1350" dirty="0" err="1">
                <a:solidFill>
                  <a:srgbClr val="003F4C"/>
                </a:solidFill>
                <a:latin typeface="Calibri"/>
                <a:ea typeface="Calibri"/>
                <a:cs typeface="Calibri"/>
                <a:sym typeface="Calibri"/>
              </a:rPr>
              <a:t>local</a:t>
            </a:r>
            <a:r>
              <a:rPr lang="de-DE" sz="1350" dirty="0">
                <a:solidFill>
                  <a:srgbClr val="003F4C"/>
                </a:solidFill>
                <a:latin typeface="Calibri"/>
                <a:ea typeface="Calibri"/>
                <a:cs typeface="Calibri"/>
                <a:sym typeface="Calibri"/>
              </a:rPr>
              <a:t> </a:t>
            </a:r>
            <a:r>
              <a:rPr lang="de-DE" sz="1350" dirty="0" err="1">
                <a:solidFill>
                  <a:srgbClr val="003F4C"/>
                </a:solidFill>
                <a:latin typeface="Calibri"/>
                <a:ea typeface="Calibri"/>
                <a:cs typeface="Calibri"/>
                <a:sym typeface="Calibri"/>
              </a:rPr>
              <a:t>sponsors</a:t>
            </a:r>
            <a:r>
              <a:rPr lang="de-DE" sz="1350" dirty="0">
                <a:solidFill>
                  <a:srgbClr val="003F4C"/>
                </a:solidFill>
                <a:latin typeface="Calibri"/>
                <a:ea typeface="Calibri"/>
                <a:cs typeface="Calibri"/>
                <a:sym typeface="Calibri"/>
              </a:rPr>
              <a:t>: </a:t>
            </a:r>
            <a:r>
              <a:rPr lang="de-DE" sz="1350" dirty="0" err="1">
                <a:solidFill>
                  <a:srgbClr val="003F4C"/>
                </a:solidFill>
                <a:latin typeface="Calibri"/>
                <a:ea typeface="Calibri"/>
                <a:cs typeface="Calibri"/>
                <a:sym typeface="Calibri"/>
              </a:rPr>
              <a:t>citizens</a:t>
            </a:r>
            <a:r>
              <a:rPr lang="de-DE" sz="1350" dirty="0">
                <a:solidFill>
                  <a:srgbClr val="003F4C"/>
                </a:solidFill>
                <a:latin typeface="Calibri"/>
                <a:ea typeface="Calibri"/>
                <a:cs typeface="Calibri"/>
                <a:sym typeface="Calibri"/>
              </a:rPr>
              <a:t>, </a:t>
            </a:r>
            <a:r>
              <a:rPr lang="de-DE" sz="1350" dirty="0" err="1">
                <a:solidFill>
                  <a:srgbClr val="003F4C"/>
                </a:solidFill>
                <a:latin typeface="Calibri"/>
                <a:ea typeface="Calibri"/>
                <a:cs typeface="Calibri"/>
                <a:sym typeface="Calibri"/>
              </a:rPr>
              <a:t>coops</a:t>
            </a:r>
            <a:r>
              <a:rPr lang="de-DE" sz="1350" dirty="0">
                <a:solidFill>
                  <a:srgbClr val="003F4C"/>
                </a:solidFill>
                <a:latin typeface="Calibri"/>
                <a:ea typeface="Calibri"/>
                <a:cs typeface="Calibri"/>
                <a:sym typeface="Calibri"/>
              </a:rPr>
              <a:t>, </a:t>
            </a:r>
            <a:r>
              <a:rPr lang="de-DE" sz="1350" dirty="0" err="1">
                <a:solidFill>
                  <a:srgbClr val="003F4C"/>
                </a:solidFill>
                <a:latin typeface="Calibri"/>
                <a:ea typeface="Calibri"/>
                <a:cs typeface="Calibri"/>
                <a:sym typeface="Calibri"/>
              </a:rPr>
              <a:t>city</a:t>
            </a:r>
            <a:r>
              <a:rPr lang="de-DE" sz="1350" dirty="0">
                <a:solidFill>
                  <a:srgbClr val="003F4C"/>
                </a:solidFill>
                <a:latin typeface="Calibri"/>
                <a:ea typeface="Calibri"/>
                <a:cs typeface="Calibri"/>
                <a:sym typeface="Calibri"/>
              </a:rPr>
              <a:t> </a:t>
            </a:r>
            <a:r>
              <a:rPr lang="de-DE" sz="1350" dirty="0" err="1">
                <a:solidFill>
                  <a:srgbClr val="003F4C"/>
                </a:solidFill>
                <a:latin typeface="Calibri"/>
                <a:ea typeface="Calibri"/>
                <a:cs typeface="Calibri"/>
                <a:sym typeface="Calibri"/>
              </a:rPr>
              <a:t>councils</a:t>
            </a:r>
            <a:endParaRPr sz="1350" dirty="0">
              <a:solidFill>
                <a:srgbClr val="003F4C"/>
              </a:solidFill>
              <a:latin typeface="Calibri"/>
              <a:ea typeface="Calibri"/>
              <a:cs typeface="Calibri"/>
              <a:sym typeface="Calibri"/>
            </a:endParaRPr>
          </a:p>
          <a:p>
            <a:pPr marL="1028563" indent="342854">
              <a:buClr>
                <a:srgbClr val="003F4C"/>
              </a:buClr>
              <a:buSzPts val="1800"/>
            </a:pPr>
            <a:r>
              <a:rPr lang="de-DE" sz="1350" b="1" dirty="0" err="1">
                <a:solidFill>
                  <a:srgbClr val="003F4C"/>
                </a:solidFill>
                <a:latin typeface="Calibri"/>
                <a:ea typeface="Calibri"/>
                <a:cs typeface="Calibri"/>
                <a:sym typeface="Calibri"/>
              </a:rPr>
              <a:t>mostly</a:t>
            </a:r>
            <a:r>
              <a:rPr lang="de-DE" sz="1350" b="1" dirty="0">
                <a:solidFill>
                  <a:srgbClr val="003F4C"/>
                </a:solidFill>
                <a:latin typeface="Calibri"/>
                <a:ea typeface="Calibri"/>
                <a:cs typeface="Calibri"/>
                <a:sym typeface="Calibri"/>
              </a:rPr>
              <a:t> in </a:t>
            </a:r>
            <a:r>
              <a:rPr lang="de-DE" sz="1350" b="1" dirty="0" err="1">
                <a:solidFill>
                  <a:srgbClr val="003F4C"/>
                </a:solidFill>
                <a:latin typeface="Calibri"/>
                <a:ea typeface="Calibri"/>
                <a:cs typeface="Calibri"/>
                <a:sym typeface="Calibri"/>
              </a:rPr>
              <a:t>ready-to-build</a:t>
            </a:r>
            <a:r>
              <a:rPr lang="de-DE" sz="1350" b="1" dirty="0">
                <a:solidFill>
                  <a:srgbClr val="003F4C"/>
                </a:solidFill>
                <a:latin typeface="Calibri"/>
                <a:ea typeface="Calibri"/>
                <a:cs typeface="Calibri"/>
                <a:sym typeface="Calibri"/>
              </a:rPr>
              <a:t> </a:t>
            </a:r>
            <a:r>
              <a:rPr lang="de-DE" sz="1350" b="1" dirty="0" err="1">
                <a:solidFill>
                  <a:srgbClr val="003F4C"/>
                </a:solidFill>
                <a:latin typeface="Calibri"/>
                <a:ea typeface="Calibri"/>
                <a:cs typeface="Calibri"/>
                <a:sym typeface="Calibri"/>
              </a:rPr>
              <a:t>projects</a:t>
            </a:r>
            <a:r>
              <a:rPr lang="de-DE" sz="1350" b="1" dirty="0">
                <a:solidFill>
                  <a:srgbClr val="003F4C"/>
                </a:solidFill>
                <a:latin typeface="Calibri"/>
                <a:ea typeface="Calibri"/>
                <a:cs typeface="Calibri"/>
                <a:sym typeface="Calibri"/>
              </a:rPr>
              <a:t> </a:t>
            </a:r>
            <a:r>
              <a:rPr lang="de-DE" sz="1350" dirty="0">
                <a:solidFill>
                  <a:srgbClr val="003F4C"/>
                </a:solidFill>
                <a:latin typeface="Calibri"/>
                <a:ea typeface="Calibri"/>
                <a:cs typeface="Calibri"/>
                <a:sym typeface="Calibri"/>
              </a:rPr>
              <a:t>(solar, wind, </a:t>
            </a:r>
            <a:r>
              <a:rPr lang="de-DE" sz="1350" dirty="0" err="1">
                <a:solidFill>
                  <a:srgbClr val="003F4C"/>
                </a:solidFill>
                <a:latin typeface="Calibri"/>
                <a:ea typeface="Calibri"/>
                <a:cs typeface="Calibri"/>
                <a:sym typeface="Calibri"/>
              </a:rPr>
              <a:t>hydro</a:t>
            </a:r>
            <a:r>
              <a:rPr lang="de-DE" sz="1350" dirty="0">
                <a:solidFill>
                  <a:srgbClr val="003F4C"/>
                </a:solidFill>
                <a:latin typeface="Calibri"/>
                <a:ea typeface="Calibri"/>
                <a:cs typeface="Calibri"/>
                <a:sym typeface="Calibri"/>
              </a:rPr>
              <a:t>, </a:t>
            </a:r>
            <a:r>
              <a:rPr lang="de-DE" sz="1350" dirty="0" err="1">
                <a:solidFill>
                  <a:srgbClr val="003F4C"/>
                </a:solidFill>
                <a:latin typeface="Calibri"/>
                <a:ea typeface="Calibri"/>
                <a:cs typeface="Calibri"/>
                <a:sym typeface="Calibri"/>
              </a:rPr>
              <a:t>biomass</a:t>
            </a:r>
            <a:r>
              <a:rPr lang="de-DE" sz="1350" dirty="0">
                <a:solidFill>
                  <a:srgbClr val="003F4C"/>
                </a:solidFill>
                <a:latin typeface="Calibri"/>
                <a:ea typeface="Calibri"/>
                <a:cs typeface="Calibri"/>
                <a:sym typeface="Calibri"/>
              </a:rPr>
              <a:t>,</a:t>
            </a:r>
            <a:endParaRPr sz="1350" dirty="0">
              <a:solidFill>
                <a:srgbClr val="003F4C"/>
              </a:solidFill>
              <a:latin typeface="Calibri"/>
              <a:ea typeface="Calibri"/>
              <a:cs typeface="Calibri"/>
              <a:sym typeface="Calibri"/>
            </a:endParaRPr>
          </a:p>
          <a:p>
            <a:pPr marL="1028563" indent="342854">
              <a:buClr>
                <a:srgbClr val="003F4C"/>
              </a:buClr>
              <a:buSzPts val="1800"/>
            </a:pPr>
            <a:r>
              <a:rPr lang="de-DE" sz="1350" dirty="0" err="1">
                <a:solidFill>
                  <a:srgbClr val="003F4C"/>
                </a:solidFill>
                <a:latin typeface="Calibri"/>
                <a:ea typeface="Calibri"/>
                <a:cs typeface="Calibri"/>
                <a:sym typeface="Calibri"/>
              </a:rPr>
              <a:t>heat</a:t>
            </a:r>
            <a:r>
              <a:rPr lang="de-DE" sz="1350" dirty="0">
                <a:solidFill>
                  <a:srgbClr val="003F4C"/>
                </a:solidFill>
                <a:latin typeface="Calibri"/>
                <a:ea typeface="Calibri"/>
                <a:cs typeface="Calibri"/>
                <a:sym typeface="Calibri"/>
              </a:rPr>
              <a:t>)</a:t>
            </a:r>
            <a:endParaRPr sz="1350" dirty="0">
              <a:solidFill>
                <a:srgbClr val="003F4C"/>
              </a:solidFill>
              <a:latin typeface="Calibri"/>
              <a:ea typeface="Calibri"/>
              <a:cs typeface="Calibri"/>
              <a:sym typeface="Calibri"/>
            </a:endParaRPr>
          </a:p>
        </p:txBody>
      </p:sp>
      <p:sp>
        <p:nvSpPr>
          <p:cNvPr id="251" name="Google Shape;251;p7"/>
          <p:cNvSpPr/>
          <p:nvPr/>
        </p:nvSpPr>
        <p:spPr>
          <a:xfrm>
            <a:off x="86119" y="335"/>
            <a:ext cx="8130261" cy="797206"/>
          </a:xfrm>
          <a:prstGeom prst="rect">
            <a:avLst/>
          </a:prstGeom>
          <a:noFill/>
          <a:ln>
            <a:noFill/>
          </a:ln>
        </p:spPr>
        <p:txBody>
          <a:bodyPr spcFirstLastPara="1" wrap="square" lIns="67491" tIns="33746" rIns="67491" bIns="33746" anchor="ctr" anchorCtr="0">
            <a:noAutofit/>
          </a:bodyPr>
          <a:lstStyle/>
          <a:p>
            <a:pPr algn="ctr">
              <a:buClr>
                <a:srgbClr val="003F4C"/>
              </a:buClr>
              <a:buSzPts val="4000"/>
            </a:pPr>
            <a:endParaRPr sz="3000">
              <a:latin typeface="Calibri"/>
              <a:ea typeface="Calibri"/>
              <a:cs typeface="Calibri"/>
              <a:sym typeface="Calibri"/>
            </a:endParaRPr>
          </a:p>
        </p:txBody>
      </p:sp>
      <p:sp>
        <p:nvSpPr>
          <p:cNvPr id="252" name="Google Shape;252;p7"/>
          <p:cNvSpPr txBox="1">
            <a:spLocks noGrp="1"/>
          </p:cNvSpPr>
          <p:nvPr>
            <p:ph type="sldNum" idx="12"/>
          </p:nvPr>
        </p:nvSpPr>
        <p:spPr>
          <a:xfrm>
            <a:off x="6458300" y="4766977"/>
            <a:ext cx="2227819" cy="273808"/>
          </a:xfrm>
          <a:prstGeom prst="rect">
            <a:avLst/>
          </a:prstGeom>
          <a:noFill/>
          <a:ln>
            <a:noFill/>
          </a:ln>
        </p:spPr>
        <p:txBody>
          <a:bodyPr spcFirstLastPara="1" wrap="square" lIns="68560" tIns="34271" rIns="68560" bIns="34271" anchor="ctr" anchorCtr="0">
            <a:noAutofit/>
          </a:bodyPr>
          <a:lstStyle/>
          <a:p>
            <a:fld id="{00000000-1234-1234-1234-123412341234}" type="slidenum">
              <a:rPr lang="de-DE"/>
              <a:pPr/>
              <a:t>27</a:t>
            </a:fld>
            <a:endParaRPr/>
          </a:p>
        </p:txBody>
      </p:sp>
      <p:sp>
        <p:nvSpPr>
          <p:cNvPr id="253" name="Google Shape;253;p7"/>
          <p:cNvSpPr/>
          <p:nvPr/>
        </p:nvSpPr>
        <p:spPr>
          <a:xfrm>
            <a:off x="529393" y="335"/>
            <a:ext cx="7496249" cy="988296"/>
          </a:xfrm>
          <a:prstGeom prst="rect">
            <a:avLst/>
          </a:prstGeom>
          <a:noFill/>
          <a:ln>
            <a:noFill/>
          </a:ln>
        </p:spPr>
        <p:txBody>
          <a:bodyPr spcFirstLastPara="1" wrap="square" lIns="67491" tIns="33746" rIns="67491" bIns="33746" anchor="ctr" anchorCtr="0">
            <a:noAutofit/>
          </a:bodyPr>
          <a:lstStyle/>
          <a:p>
            <a:pPr>
              <a:buClr>
                <a:srgbClr val="003F4C"/>
              </a:buClr>
              <a:buSzPts val="4000"/>
            </a:pPr>
            <a:r>
              <a:rPr lang="de-DE" sz="3000">
                <a:solidFill>
                  <a:srgbClr val="003F4C"/>
                </a:solidFill>
                <a:latin typeface="Calibri"/>
                <a:ea typeface="Calibri"/>
                <a:cs typeface="Calibri"/>
                <a:sym typeface="Calibri"/>
              </a:rPr>
              <a:t>Best Practice: Énergie Partagée Investissement</a:t>
            </a:r>
            <a:endParaRPr sz="33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8"/>
          <p:cNvSpPr/>
          <p:nvPr/>
        </p:nvSpPr>
        <p:spPr>
          <a:xfrm>
            <a:off x="1901497" y="3618673"/>
            <a:ext cx="1990181" cy="945314"/>
          </a:xfrm>
          <a:prstGeom prst="rect">
            <a:avLst/>
          </a:prstGeom>
          <a:noFill/>
          <a:ln>
            <a:noFill/>
          </a:ln>
        </p:spPr>
        <p:txBody>
          <a:bodyPr spcFirstLastPara="1" wrap="square" lIns="67491" tIns="33746" rIns="67491" bIns="33746" anchor="t" anchorCtr="0">
            <a:spAutoFit/>
          </a:bodyPr>
          <a:lstStyle/>
          <a:p>
            <a:pPr marL="128503" indent="-128503">
              <a:buSzPts val="1300"/>
              <a:buFont typeface="Arial"/>
              <a:buChar char="•"/>
            </a:pPr>
            <a:r>
              <a:rPr lang="de-DE" sz="975">
                <a:solidFill>
                  <a:srgbClr val="00404C"/>
                </a:solidFill>
                <a:latin typeface="Calibri"/>
                <a:ea typeface="Calibri"/>
                <a:cs typeface="Calibri"/>
                <a:sym typeface="Calibri"/>
              </a:rPr>
              <a:t>Investment in development and strategic partnerships</a:t>
            </a:r>
            <a:endParaRPr sz="975">
              <a:latin typeface="Calibri"/>
              <a:ea typeface="Calibri"/>
              <a:cs typeface="Calibri"/>
              <a:sym typeface="Calibri"/>
            </a:endParaRPr>
          </a:p>
          <a:p>
            <a:pPr marL="128503" indent="-71540">
              <a:buClr>
                <a:schemeClr val="dk1"/>
              </a:buClr>
              <a:buSzPts val="1300"/>
            </a:pPr>
            <a:endParaRPr sz="975">
              <a:latin typeface="Calibri"/>
              <a:ea typeface="Calibri"/>
              <a:cs typeface="Calibri"/>
              <a:sym typeface="Calibri"/>
            </a:endParaRPr>
          </a:p>
          <a:p>
            <a:pPr marL="128503" indent="-128503">
              <a:buSzPts val="1300"/>
              <a:buFont typeface="Arial"/>
              <a:buChar char="•"/>
            </a:pPr>
            <a:r>
              <a:rPr lang="de-DE" sz="975">
                <a:solidFill>
                  <a:srgbClr val="00404C"/>
                </a:solidFill>
                <a:latin typeface="Calibri"/>
                <a:ea typeface="Calibri"/>
                <a:cs typeface="Calibri"/>
                <a:sym typeface="Calibri"/>
              </a:rPr>
              <a:t>Payback through success fees</a:t>
            </a:r>
            <a:endParaRPr sz="975">
              <a:latin typeface="Calibri"/>
              <a:ea typeface="Calibri"/>
              <a:cs typeface="Calibri"/>
              <a:sym typeface="Calibri"/>
            </a:endParaRPr>
          </a:p>
          <a:p>
            <a:pPr marL="128503" indent="-71540">
              <a:buClr>
                <a:schemeClr val="dk1"/>
              </a:buClr>
              <a:buSzPts val="1200"/>
            </a:pPr>
            <a:endParaRPr sz="900">
              <a:latin typeface="Calibri"/>
              <a:ea typeface="Calibri"/>
              <a:cs typeface="Calibri"/>
              <a:sym typeface="Calibri"/>
            </a:endParaRPr>
          </a:p>
          <a:p>
            <a:pPr marL="128503" indent="-71540">
              <a:buClr>
                <a:schemeClr val="dk1"/>
              </a:buClr>
              <a:buSzPts val="1200"/>
            </a:pPr>
            <a:endParaRPr sz="900">
              <a:latin typeface="Calibri"/>
              <a:ea typeface="Calibri"/>
              <a:cs typeface="Calibri"/>
              <a:sym typeface="Calibri"/>
            </a:endParaRPr>
          </a:p>
        </p:txBody>
      </p:sp>
      <p:sp>
        <p:nvSpPr>
          <p:cNvPr id="259" name="Google Shape;259;p8"/>
          <p:cNvSpPr/>
          <p:nvPr/>
        </p:nvSpPr>
        <p:spPr>
          <a:xfrm>
            <a:off x="3922724" y="1266200"/>
            <a:ext cx="24567" cy="3232829"/>
          </a:xfrm>
          <a:custGeom>
            <a:avLst/>
            <a:gdLst/>
            <a:ahLst/>
            <a:cxnLst/>
            <a:rect l="l" t="t" r="r" b="b"/>
            <a:pathLst>
              <a:path w="21600" h="21600" extrusionOk="0">
                <a:moveTo>
                  <a:pt x="0" y="0"/>
                </a:moveTo>
                <a:lnTo>
                  <a:pt x="21600" y="21600"/>
                </a:lnTo>
              </a:path>
            </a:pathLst>
          </a:custGeom>
          <a:noFill/>
          <a:ln w="19050" cap="flat" cmpd="sng">
            <a:solidFill>
              <a:srgbClr val="BFBFBF"/>
            </a:solidFill>
            <a:prstDash val="lgDash"/>
            <a:round/>
            <a:headEnd type="none" w="sm" len="sm"/>
            <a:tailEnd type="none" w="sm" len="sm"/>
          </a:ln>
        </p:spPr>
        <p:txBody>
          <a:bodyPr spcFirstLastPara="1" wrap="square" lIns="67491" tIns="33746" rIns="67491" bIns="33746" anchor="t" anchorCtr="0">
            <a:noAutofit/>
          </a:bodyPr>
          <a:lstStyle/>
          <a:p>
            <a:pPr>
              <a:buClr>
                <a:schemeClr val="dk1"/>
              </a:buClr>
              <a:buSzPts val="1800"/>
            </a:pPr>
            <a:endParaRPr sz="1350">
              <a:latin typeface="Calibri"/>
              <a:ea typeface="Calibri"/>
              <a:cs typeface="Calibri"/>
              <a:sym typeface="Calibri"/>
            </a:endParaRPr>
          </a:p>
        </p:txBody>
      </p:sp>
      <p:sp>
        <p:nvSpPr>
          <p:cNvPr id="260" name="Google Shape;260;p8"/>
          <p:cNvSpPr/>
          <p:nvPr/>
        </p:nvSpPr>
        <p:spPr>
          <a:xfrm>
            <a:off x="4007223" y="3601395"/>
            <a:ext cx="3364572" cy="1799394"/>
          </a:xfrm>
          <a:prstGeom prst="rect">
            <a:avLst/>
          </a:prstGeom>
          <a:noFill/>
          <a:ln>
            <a:noFill/>
          </a:ln>
        </p:spPr>
        <p:txBody>
          <a:bodyPr spcFirstLastPara="1" wrap="square" lIns="67491" tIns="33746" rIns="67491" bIns="33746" anchor="t" anchorCtr="0">
            <a:spAutoFit/>
          </a:bodyPr>
          <a:lstStyle/>
          <a:p>
            <a:pPr marL="128503" indent="-128503">
              <a:buSzPts val="1300"/>
              <a:buFont typeface="Arial"/>
              <a:buChar char="•"/>
            </a:pPr>
            <a:r>
              <a:rPr lang="de-DE" sz="975">
                <a:solidFill>
                  <a:srgbClr val="00404C"/>
                </a:solidFill>
                <a:latin typeface="Calibri"/>
                <a:ea typeface="Calibri"/>
                <a:cs typeface="Calibri"/>
                <a:sym typeface="Calibri"/>
              </a:rPr>
              <a:t>Equity Investment and shareholders’ loans</a:t>
            </a:r>
            <a:endParaRPr sz="975">
              <a:latin typeface="Calibri"/>
              <a:ea typeface="Calibri"/>
              <a:cs typeface="Calibri"/>
              <a:sym typeface="Calibri"/>
            </a:endParaRPr>
          </a:p>
          <a:p>
            <a:pPr marL="128503" indent="-71540">
              <a:buClr>
                <a:schemeClr val="dk1"/>
              </a:buClr>
              <a:buSzPts val="1300"/>
            </a:pPr>
            <a:endParaRPr sz="975">
              <a:latin typeface="Calibri"/>
              <a:ea typeface="Calibri"/>
              <a:cs typeface="Calibri"/>
              <a:sym typeface="Calibri"/>
            </a:endParaRPr>
          </a:p>
          <a:p>
            <a:pPr marL="128503" indent="-71540">
              <a:buClr>
                <a:schemeClr val="dk1"/>
              </a:buClr>
              <a:buSzPts val="1300"/>
            </a:pPr>
            <a:endParaRPr sz="975">
              <a:latin typeface="Calibri"/>
              <a:ea typeface="Calibri"/>
              <a:cs typeface="Calibri"/>
              <a:sym typeface="Calibri"/>
            </a:endParaRPr>
          </a:p>
          <a:p>
            <a:pPr marL="128503" indent="-128503">
              <a:buSzPts val="1300"/>
              <a:buFont typeface="Arial"/>
              <a:buChar char="•"/>
            </a:pPr>
            <a:r>
              <a:rPr lang="de-DE" sz="975">
                <a:solidFill>
                  <a:srgbClr val="00404C"/>
                </a:solidFill>
                <a:latin typeface="Calibri"/>
                <a:ea typeface="Calibri"/>
                <a:cs typeface="Calibri"/>
                <a:sym typeface="Calibri"/>
              </a:rPr>
              <a:t>Payback through ROI (from the sale of energy)</a:t>
            </a:r>
            <a:endParaRPr sz="975">
              <a:latin typeface="Calibri"/>
              <a:ea typeface="Calibri"/>
              <a:cs typeface="Calibri"/>
              <a:sym typeface="Calibri"/>
            </a:endParaRPr>
          </a:p>
          <a:p>
            <a:pPr marL="128503" indent="-71540">
              <a:buClr>
                <a:schemeClr val="dk1"/>
              </a:buClr>
              <a:buSzPts val="1200"/>
            </a:pPr>
            <a:endParaRPr sz="900">
              <a:latin typeface="Calibri"/>
              <a:ea typeface="Calibri"/>
              <a:cs typeface="Calibri"/>
              <a:sym typeface="Calibri"/>
            </a:endParaRPr>
          </a:p>
          <a:p>
            <a:pPr marL="128503" indent="-71540">
              <a:buClr>
                <a:schemeClr val="dk1"/>
              </a:buClr>
              <a:buSzPts val="1200"/>
            </a:pPr>
            <a:endParaRPr sz="900">
              <a:latin typeface="Calibri"/>
              <a:ea typeface="Calibri"/>
              <a:cs typeface="Calibri"/>
              <a:sym typeface="Calibri"/>
            </a:endParaRPr>
          </a:p>
          <a:p>
            <a:pPr marL="128503" indent="-71540">
              <a:buClr>
                <a:schemeClr val="dk1"/>
              </a:buClr>
              <a:buSzPts val="1400"/>
            </a:pPr>
            <a:endParaRPr sz="1050">
              <a:latin typeface="Calibri"/>
              <a:ea typeface="Calibri"/>
              <a:cs typeface="Calibri"/>
              <a:sym typeface="Calibri"/>
            </a:endParaRPr>
          </a:p>
          <a:p>
            <a:pPr marL="128503" indent="-71540">
              <a:buClr>
                <a:schemeClr val="dk1"/>
              </a:buClr>
              <a:buSzPts val="1200"/>
            </a:pPr>
            <a:endParaRPr sz="900">
              <a:latin typeface="Calibri"/>
              <a:ea typeface="Calibri"/>
              <a:cs typeface="Calibri"/>
              <a:sym typeface="Calibri"/>
            </a:endParaRPr>
          </a:p>
          <a:p>
            <a:pPr marL="128503" indent="-71540">
              <a:buClr>
                <a:schemeClr val="dk1"/>
              </a:buClr>
              <a:buSzPts val="1600"/>
            </a:pPr>
            <a:br>
              <a:rPr lang="de-DE" sz="1200">
                <a:solidFill>
                  <a:schemeClr val="dk1"/>
                </a:solidFill>
              </a:rPr>
            </a:br>
            <a:br>
              <a:rPr lang="de-DE" sz="1200">
                <a:solidFill>
                  <a:schemeClr val="dk1"/>
                </a:solidFill>
              </a:rPr>
            </a:br>
            <a:endParaRPr sz="1200">
              <a:latin typeface="Calibri"/>
              <a:ea typeface="Calibri"/>
              <a:cs typeface="Calibri"/>
              <a:sym typeface="Calibri"/>
            </a:endParaRPr>
          </a:p>
        </p:txBody>
      </p:sp>
      <p:sp>
        <p:nvSpPr>
          <p:cNvPr id="261" name="Google Shape;261;p8"/>
          <p:cNvSpPr/>
          <p:nvPr/>
        </p:nvSpPr>
        <p:spPr>
          <a:xfrm>
            <a:off x="2083183" y="692255"/>
            <a:ext cx="1921610" cy="443822"/>
          </a:xfrm>
          <a:prstGeom prst="chevron">
            <a:avLst>
              <a:gd name="adj"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67491" tIns="33746" rIns="67491" bIns="33746" anchor="ctr" anchorCtr="0">
            <a:noAutofit/>
          </a:bodyPr>
          <a:lstStyle/>
          <a:p>
            <a:pPr algn="ctr">
              <a:buClr>
                <a:schemeClr val="dk1"/>
              </a:buClr>
              <a:buSzPts val="1400"/>
            </a:pPr>
            <a:endParaRPr sz="1050"/>
          </a:p>
        </p:txBody>
      </p:sp>
      <p:sp>
        <p:nvSpPr>
          <p:cNvPr id="262" name="Google Shape;262;p8"/>
          <p:cNvSpPr/>
          <p:nvPr/>
        </p:nvSpPr>
        <p:spPr>
          <a:xfrm>
            <a:off x="1245482" y="1442487"/>
            <a:ext cx="739974" cy="730795"/>
          </a:xfrm>
          <a:prstGeom prst="roundRect">
            <a:avLst>
              <a:gd name="adj" fmla="val 16667"/>
            </a:avLst>
          </a:prstGeom>
          <a:noFill/>
          <a:ln w="25400" cap="flat" cmpd="sng">
            <a:solidFill>
              <a:srgbClr val="FFC000"/>
            </a:solidFill>
            <a:prstDash val="solid"/>
            <a:round/>
            <a:headEnd type="none" w="sm" len="sm"/>
            <a:tailEnd type="none" w="sm" len="sm"/>
          </a:ln>
        </p:spPr>
        <p:txBody>
          <a:bodyPr spcFirstLastPara="1" wrap="square" lIns="67491" tIns="33746" rIns="67491" bIns="33746" anchor="ctr" anchorCtr="0">
            <a:noAutofit/>
          </a:bodyPr>
          <a:lstStyle/>
          <a:p>
            <a:pPr algn="ctr">
              <a:buClr>
                <a:schemeClr val="dk1"/>
              </a:buClr>
              <a:buSzPts val="1400"/>
            </a:pPr>
            <a:endParaRPr sz="1050">
              <a:solidFill>
                <a:srgbClr val="FFFFFF"/>
              </a:solidFill>
            </a:endParaRPr>
          </a:p>
        </p:txBody>
      </p:sp>
      <p:sp>
        <p:nvSpPr>
          <p:cNvPr id="263" name="Google Shape;263;p8"/>
          <p:cNvSpPr/>
          <p:nvPr/>
        </p:nvSpPr>
        <p:spPr>
          <a:xfrm>
            <a:off x="1216056" y="2429478"/>
            <a:ext cx="729445" cy="730795"/>
          </a:xfrm>
          <a:prstGeom prst="roundRect">
            <a:avLst>
              <a:gd name="adj" fmla="val 16667"/>
            </a:avLst>
          </a:prstGeom>
          <a:noFill/>
          <a:ln w="25400" cap="flat" cmpd="sng">
            <a:solidFill>
              <a:srgbClr val="00B0F0"/>
            </a:solidFill>
            <a:prstDash val="solid"/>
            <a:round/>
            <a:headEnd type="none" w="sm" len="sm"/>
            <a:tailEnd type="none" w="sm" len="sm"/>
          </a:ln>
        </p:spPr>
        <p:txBody>
          <a:bodyPr spcFirstLastPara="1" wrap="square" lIns="67491" tIns="33746" rIns="67491" bIns="33746" anchor="ctr" anchorCtr="0">
            <a:noAutofit/>
          </a:bodyPr>
          <a:lstStyle/>
          <a:p>
            <a:pPr algn="ctr">
              <a:buClr>
                <a:schemeClr val="dk1"/>
              </a:buClr>
              <a:buSzPts val="1400"/>
            </a:pPr>
            <a:endParaRPr sz="1050">
              <a:solidFill>
                <a:srgbClr val="FFFFFF"/>
              </a:solidFill>
            </a:endParaRPr>
          </a:p>
        </p:txBody>
      </p:sp>
      <p:sp>
        <p:nvSpPr>
          <p:cNvPr id="264" name="Google Shape;264;p8"/>
          <p:cNvSpPr/>
          <p:nvPr/>
        </p:nvSpPr>
        <p:spPr>
          <a:xfrm>
            <a:off x="1266000" y="1549393"/>
            <a:ext cx="739974" cy="368233"/>
          </a:xfrm>
          <a:prstGeom prst="rect">
            <a:avLst/>
          </a:prstGeom>
          <a:noFill/>
          <a:ln>
            <a:noFill/>
          </a:ln>
        </p:spPr>
        <p:txBody>
          <a:bodyPr spcFirstLastPara="1" wrap="square" lIns="67491" tIns="33746" rIns="67491" bIns="33746" anchor="t" anchorCtr="0">
            <a:spAutoFit/>
          </a:bodyPr>
          <a:lstStyle/>
          <a:p>
            <a:pPr>
              <a:buClr>
                <a:srgbClr val="FFC000"/>
              </a:buClr>
              <a:buSzPts val="1300"/>
            </a:pPr>
            <a:r>
              <a:rPr lang="de-DE" sz="975" b="1">
                <a:solidFill>
                  <a:srgbClr val="FFC000"/>
                </a:solidFill>
                <a:latin typeface="Calibri"/>
                <a:ea typeface="Calibri"/>
                <a:cs typeface="Calibri"/>
                <a:sym typeface="Calibri"/>
              </a:rPr>
              <a:t>Support for the project</a:t>
            </a:r>
            <a:endParaRPr sz="975">
              <a:latin typeface="Calibri"/>
              <a:ea typeface="Calibri"/>
              <a:cs typeface="Calibri"/>
              <a:sym typeface="Calibri"/>
            </a:endParaRPr>
          </a:p>
        </p:txBody>
      </p:sp>
      <p:sp>
        <p:nvSpPr>
          <p:cNvPr id="265" name="Google Shape;265;p8"/>
          <p:cNvSpPr/>
          <p:nvPr/>
        </p:nvSpPr>
        <p:spPr>
          <a:xfrm>
            <a:off x="1216056" y="2607655"/>
            <a:ext cx="740784" cy="414400"/>
          </a:xfrm>
          <a:prstGeom prst="rect">
            <a:avLst/>
          </a:prstGeom>
          <a:noFill/>
          <a:ln>
            <a:noFill/>
          </a:ln>
        </p:spPr>
        <p:txBody>
          <a:bodyPr spcFirstLastPara="1" wrap="square" lIns="67491" tIns="33746" rIns="67491" bIns="33746" anchor="t" anchorCtr="0">
            <a:spAutoFit/>
          </a:bodyPr>
          <a:lstStyle/>
          <a:p>
            <a:pPr>
              <a:buClr>
                <a:srgbClr val="00B0F0"/>
              </a:buClr>
              <a:buSzPts val="1500"/>
            </a:pPr>
            <a:r>
              <a:rPr lang="de-DE" sz="1125" b="1">
                <a:solidFill>
                  <a:srgbClr val="00B0F0"/>
                </a:solidFill>
                <a:latin typeface="Calibri"/>
                <a:ea typeface="Calibri"/>
                <a:cs typeface="Calibri"/>
                <a:sym typeface="Calibri"/>
              </a:rPr>
              <a:t>Financing solutions</a:t>
            </a:r>
            <a:endParaRPr sz="1125">
              <a:latin typeface="Calibri"/>
              <a:ea typeface="Calibri"/>
              <a:cs typeface="Calibri"/>
              <a:sym typeface="Calibri"/>
            </a:endParaRPr>
          </a:p>
        </p:txBody>
      </p:sp>
      <p:sp>
        <p:nvSpPr>
          <p:cNvPr id="266" name="Google Shape;266;p8"/>
          <p:cNvSpPr/>
          <p:nvPr/>
        </p:nvSpPr>
        <p:spPr>
          <a:xfrm>
            <a:off x="3909226" y="692255"/>
            <a:ext cx="1823073" cy="443822"/>
          </a:xfrm>
          <a:prstGeom prst="chevron">
            <a:avLst>
              <a:gd name="adj"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67491" tIns="33746" rIns="67491" bIns="33746" anchor="ctr" anchorCtr="0">
            <a:noAutofit/>
          </a:bodyPr>
          <a:lstStyle/>
          <a:p>
            <a:pPr algn="ctr">
              <a:buClr>
                <a:schemeClr val="dk1"/>
              </a:buClr>
              <a:buSzPts val="1400"/>
            </a:pPr>
            <a:endParaRPr sz="1050"/>
          </a:p>
        </p:txBody>
      </p:sp>
      <p:sp>
        <p:nvSpPr>
          <p:cNvPr id="267" name="Google Shape;267;p8"/>
          <p:cNvSpPr/>
          <p:nvPr/>
        </p:nvSpPr>
        <p:spPr>
          <a:xfrm>
            <a:off x="5634841" y="692255"/>
            <a:ext cx="1823073" cy="443822"/>
          </a:xfrm>
          <a:prstGeom prst="chevron">
            <a:avLst>
              <a:gd name="adj"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67491" tIns="33746" rIns="67491" bIns="33746" anchor="ctr" anchorCtr="0">
            <a:noAutofit/>
          </a:bodyPr>
          <a:lstStyle/>
          <a:p>
            <a:pPr algn="ctr">
              <a:buClr>
                <a:schemeClr val="dk1"/>
              </a:buClr>
              <a:buSzPts val="1400"/>
            </a:pPr>
            <a:endParaRPr sz="1050"/>
          </a:p>
        </p:txBody>
      </p:sp>
      <p:sp>
        <p:nvSpPr>
          <p:cNvPr id="268" name="Google Shape;268;p8"/>
          <p:cNvSpPr/>
          <p:nvPr/>
        </p:nvSpPr>
        <p:spPr>
          <a:xfrm>
            <a:off x="2468963" y="805910"/>
            <a:ext cx="1437563" cy="241275"/>
          </a:xfrm>
          <a:prstGeom prst="rect">
            <a:avLst/>
          </a:prstGeom>
          <a:noFill/>
          <a:ln>
            <a:noFill/>
          </a:ln>
        </p:spPr>
        <p:txBody>
          <a:bodyPr spcFirstLastPara="1" wrap="square" lIns="67491" tIns="33746" rIns="67491" bIns="33746" anchor="t" anchorCtr="0">
            <a:spAutoFit/>
          </a:bodyPr>
          <a:lstStyle/>
          <a:p>
            <a:pPr>
              <a:buClr>
                <a:srgbClr val="FFFFFF"/>
              </a:buClr>
              <a:buSzPts val="1500"/>
            </a:pPr>
            <a:r>
              <a:rPr lang="de-DE" sz="1125" b="1">
                <a:solidFill>
                  <a:srgbClr val="FFFFFF"/>
                </a:solidFill>
                <a:latin typeface="Calibri"/>
                <a:ea typeface="Calibri"/>
                <a:cs typeface="Calibri"/>
                <a:sym typeface="Calibri"/>
              </a:rPr>
              <a:t>DEVELOPMENT </a:t>
            </a:r>
            <a:endParaRPr sz="1125">
              <a:latin typeface="Calibri"/>
              <a:ea typeface="Calibri"/>
              <a:cs typeface="Calibri"/>
              <a:sym typeface="Calibri"/>
            </a:endParaRPr>
          </a:p>
        </p:txBody>
      </p:sp>
      <p:sp>
        <p:nvSpPr>
          <p:cNvPr id="269" name="Google Shape;269;p8"/>
          <p:cNvSpPr/>
          <p:nvPr/>
        </p:nvSpPr>
        <p:spPr>
          <a:xfrm>
            <a:off x="4293116" y="804560"/>
            <a:ext cx="1437563" cy="241275"/>
          </a:xfrm>
          <a:prstGeom prst="rect">
            <a:avLst/>
          </a:prstGeom>
          <a:noFill/>
          <a:ln>
            <a:noFill/>
          </a:ln>
        </p:spPr>
        <p:txBody>
          <a:bodyPr spcFirstLastPara="1" wrap="square" lIns="67491" tIns="33746" rIns="67491" bIns="33746" anchor="t" anchorCtr="0">
            <a:spAutoFit/>
          </a:bodyPr>
          <a:lstStyle/>
          <a:p>
            <a:pPr>
              <a:buClr>
                <a:srgbClr val="FFFFFF"/>
              </a:buClr>
              <a:buSzPts val="1500"/>
            </a:pPr>
            <a:r>
              <a:rPr lang="de-DE" sz="1125" b="1">
                <a:solidFill>
                  <a:srgbClr val="FFFFFF"/>
                </a:solidFill>
                <a:latin typeface="Calibri"/>
                <a:ea typeface="Calibri"/>
                <a:cs typeface="Calibri"/>
                <a:sym typeface="Calibri"/>
              </a:rPr>
              <a:t>CONSTRUCTION</a:t>
            </a:r>
            <a:r>
              <a:rPr lang="de-DE" sz="975" b="1">
                <a:solidFill>
                  <a:srgbClr val="FFFFFF"/>
                </a:solidFill>
                <a:latin typeface="Calibri"/>
                <a:ea typeface="Calibri"/>
                <a:cs typeface="Calibri"/>
                <a:sym typeface="Calibri"/>
              </a:rPr>
              <a:t> </a:t>
            </a:r>
            <a:endParaRPr sz="975">
              <a:latin typeface="Calibri"/>
              <a:ea typeface="Calibri"/>
              <a:cs typeface="Calibri"/>
              <a:sym typeface="Calibri"/>
            </a:endParaRPr>
          </a:p>
        </p:txBody>
      </p:sp>
      <p:sp>
        <p:nvSpPr>
          <p:cNvPr id="270" name="Google Shape;270;p8"/>
          <p:cNvSpPr/>
          <p:nvPr/>
        </p:nvSpPr>
        <p:spPr>
          <a:xfrm>
            <a:off x="6064625" y="804560"/>
            <a:ext cx="1437563" cy="241275"/>
          </a:xfrm>
          <a:prstGeom prst="rect">
            <a:avLst/>
          </a:prstGeom>
          <a:noFill/>
          <a:ln>
            <a:noFill/>
          </a:ln>
        </p:spPr>
        <p:txBody>
          <a:bodyPr spcFirstLastPara="1" wrap="square" lIns="67491" tIns="33746" rIns="67491" bIns="33746" anchor="t" anchorCtr="0">
            <a:spAutoFit/>
          </a:bodyPr>
          <a:lstStyle/>
          <a:p>
            <a:pPr>
              <a:buClr>
                <a:srgbClr val="FFFFFF"/>
              </a:buClr>
              <a:buSzPts val="1500"/>
            </a:pPr>
            <a:r>
              <a:rPr lang="de-DE" sz="1125" b="1">
                <a:solidFill>
                  <a:srgbClr val="FFFFFF"/>
                </a:solidFill>
                <a:latin typeface="Calibri"/>
                <a:ea typeface="Calibri"/>
                <a:cs typeface="Calibri"/>
                <a:sym typeface="Calibri"/>
              </a:rPr>
              <a:t>OPERATION </a:t>
            </a:r>
            <a:endParaRPr sz="1125">
              <a:latin typeface="Calibri"/>
              <a:ea typeface="Calibri"/>
              <a:cs typeface="Calibri"/>
              <a:sym typeface="Calibri"/>
            </a:endParaRPr>
          </a:p>
        </p:txBody>
      </p:sp>
      <p:sp>
        <p:nvSpPr>
          <p:cNvPr id="271" name="Google Shape;271;p8"/>
          <p:cNvSpPr/>
          <p:nvPr/>
        </p:nvSpPr>
        <p:spPr>
          <a:xfrm>
            <a:off x="2083184" y="1549393"/>
            <a:ext cx="5419004" cy="421685"/>
          </a:xfrm>
          <a:prstGeom prst="roundRect">
            <a:avLst>
              <a:gd name="adj" fmla="val 16667"/>
            </a:avLst>
          </a:prstGeom>
          <a:solidFill>
            <a:srgbClr val="FFC000"/>
          </a:solidFill>
          <a:ln>
            <a:noFill/>
          </a:ln>
        </p:spPr>
        <p:txBody>
          <a:bodyPr spcFirstLastPara="1" wrap="square" lIns="67491" tIns="33746" rIns="67491" bIns="33746" anchor="ctr" anchorCtr="0">
            <a:noAutofit/>
          </a:bodyPr>
          <a:lstStyle/>
          <a:p>
            <a:pPr algn="ctr">
              <a:buClr>
                <a:schemeClr val="dk1"/>
              </a:buClr>
              <a:buSzPts val="1400"/>
            </a:pPr>
            <a:endParaRPr sz="1050">
              <a:solidFill>
                <a:srgbClr val="FFFFFF"/>
              </a:solidFill>
            </a:endParaRPr>
          </a:p>
        </p:txBody>
      </p:sp>
      <p:sp>
        <p:nvSpPr>
          <p:cNvPr id="272" name="Google Shape;272;p8"/>
          <p:cNvSpPr/>
          <p:nvPr/>
        </p:nvSpPr>
        <p:spPr>
          <a:xfrm>
            <a:off x="2057537" y="2429478"/>
            <a:ext cx="1814974" cy="443822"/>
          </a:xfrm>
          <a:prstGeom prst="roundRect">
            <a:avLst>
              <a:gd name="adj" fmla="val 16667"/>
            </a:avLst>
          </a:prstGeom>
          <a:solidFill>
            <a:srgbClr val="00B0F0"/>
          </a:solidFill>
          <a:ln w="25400" cap="flat" cmpd="sng">
            <a:solidFill>
              <a:srgbClr val="00B0F0"/>
            </a:solidFill>
            <a:prstDash val="solid"/>
            <a:round/>
            <a:headEnd type="none" w="sm" len="sm"/>
            <a:tailEnd type="none" w="sm" len="sm"/>
          </a:ln>
        </p:spPr>
        <p:txBody>
          <a:bodyPr spcFirstLastPara="1" wrap="square" lIns="67491" tIns="33746" rIns="67491" bIns="33746" anchor="ctr" anchorCtr="0">
            <a:noAutofit/>
          </a:bodyPr>
          <a:lstStyle/>
          <a:p>
            <a:pPr algn="ctr">
              <a:buClr>
                <a:schemeClr val="dk1"/>
              </a:buClr>
              <a:buSzPts val="1400"/>
            </a:pPr>
            <a:endParaRPr sz="1050">
              <a:solidFill>
                <a:srgbClr val="FFFFFF"/>
              </a:solidFill>
            </a:endParaRPr>
          </a:p>
        </p:txBody>
      </p:sp>
      <p:sp>
        <p:nvSpPr>
          <p:cNvPr id="273" name="Google Shape;273;p8"/>
          <p:cNvSpPr/>
          <p:nvPr/>
        </p:nvSpPr>
        <p:spPr>
          <a:xfrm>
            <a:off x="3997504" y="2876000"/>
            <a:ext cx="3504684" cy="421685"/>
          </a:xfrm>
          <a:prstGeom prst="roundRect">
            <a:avLst>
              <a:gd name="adj" fmla="val 16667"/>
            </a:avLst>
          </a:prstGeom>
          <a:solidFill>
            <a:srgbClr val="00B0F0"/>
          </a:solidFill>
          <a:ln w="25400" cap="flat" cmpd="sng">
            <a:solidFill>
              <a:srgbClr val="00B0F0"/>
            </a:solidFill>
            <a:prstDash val="solid"/>
            <a:round/>
            <a:headEnd type="none" w="sm" len="sm"/>
            <a:tailEnd type="none" w="sm" len="sm"/>
          </a:ln>
        </p:spPr>
        <p:txBody>
          <a:bodyPr spcFirstLastPara="1" wrap="square" lIns="67491" tIns="33746" rIns="67491" bIns="33746" anchor="ctr" anchorCtr="0">
            <a:noAutofit/>
          </a:bodyPr>
          <a:lstStyle/>
          <a:p>
            <a:pPr algn="ctr">
              <a:buClr>
                <a:schemeClr val="dk1"/>
              </a:buClr>
              <a:buSzPts val="1400"/>
            </a:pPr>
            <a:endParaRPr sz="1050">
              <a:solidFill>
                <a:srgbClr val="FFFFFF"/>
              </a:solidFill>
            </a:endParaRPr>
          </a:p>
        </p:txBody>
      </p:sp>
      <p:sp>
        <p:nvSpPr>
          <p:cNvPr id="274" name="Google Shape;274;p8"/>
          <p:cNvSpPr/>
          <p:nvPr/>
        </p:nvSpPr>
        <p:spPr>
          <a:xfrm>
            <a:off x="2288627" y="2543134"/>
            <a:ext cx="1658394" cy="241275"/>
          </a:xfrm>
          <a:prstGeom prst="rect">
            <a:avLst/>
          </a:prstGeom>
          <a:noFill/>
          <a:ln>
            <a:noFill/>
          </a:ln>
        </p:spPr>
        <p:txBody>
          <a:bodyPr spcFirstLastPara="1" wrap="square" lIns="67491" tIns="33746" rIns="67491" bIns="33746" anchor="t" anchorCtr="0">
            <a:spAutoFit/>
          </a:bodyPr>
          <a:lstStyle/>
          <a:p>
            <a:pPr>
              <a:buClr>
                <a:srgbClr val="FFFFFF"/>
              </a:buClr>
              <a:buSzPts val="1500"/>
            </a:pPr>
            <a:r>
              <a:rPr lang="de-DE" sz="1125" b="1">
                <a:solidFill>
                  <a:srgbClr val="FFFFFF"/>
                </a:solidFill>
                <a:latin typeface="Calibri"/>
                <a:ea typeface="Calibri"/>
                <a:cs typeface="Calibri"/>
                <a:sym typeface="Calibri"/>
              </a:rPr>
              <a:t>RISK CAPITAL (10%)</a:t>
            </a:r>
            <a:endParaRPr sz="1125">
              <a:latin typeface="Calibri"/>
              <a:ea typeface="Calibri"/>
              <a:cs typeface="Calibri"/>
              <a:sym typeface="Calibri"/>
            </a:endParaRPr>
          </a:p>
        </p:txBody>
      </p:sp>
      <p:sp>
        <p:nvSpPr>
          <p:cNvPr id="275" name="Google Shape;275;p8"/>
          <p:cNvSpPr/>
          <p:nvPr/>
        </p:nvSpPr>
        <p:spPr>
          <a:xfrm>
            <a:off x="4525825" y="2969409"/>
            <a:ext cx="2704508" cy="241275"/>
          </a:xfrm>
          <a:prstGeom prst="rect">
            <a:avLst/>
          </a:prstGeom>
          <a:noFill/>
          <a:ln>
            <a:noFill/>
          </a:ln>
        </p:spPr>
        <p:txBody>
          <a:bodyPr spcFirstLastPara="1" wrap="square" lIns="67491" tIns="33746" rIns="67491" bIns="33746" anchor="t" anchorCtr="0">
            <a:spAutoFit/>
          </a:bodyPr>
          <a:lstStyle/>
          <a:p>
            <a:pPr>
              <a:buClr>
                <a:srgbClr val="FFFFFF"/>
              </a:buClr>
              <a:buSzPts val="1500"/>
            </a:pPr>
            <a:r>
              <a:rPr lang="de-DE" sz="1125" b="1">
                <a:solidFill>
                  <a:srgbClr val="FFFFFF"/>
                </a:solidFill>
                <a:latin typeface="Calibri"/>
                <a:ea typeface="Calibri"/>
                <a:cs typeface="Calibri"/>
                <a:sym typeface="Calibri"/>
              </a:rPr>
              <a:t>LONG TERM INVESTMENT (90%)</a:t>
            </a:r>
            <a:endParaRPr sz="1125">
              <a:latin typeface="Calibri"/>
              <a:ea typeface="Calibri"/>
              <a:cs typeface="Calibri"/>
              <a:sym typeface="Calibri"/>
            </a:endParaRPr>
          </a:p>
        </p:txBody>
      </p:sp>
      <p:sp>
        <p:nvSpPr>
          <p:cNvPr id="277" name="Google Shape;277;p8"/>
          <p:cNvSpPr/>
          <p:nvPr/>
        </p:nvSpPr>
        <p:spPr>
          <a:xfrm>
            <a:off x="529393" y="335"/>
            <a:ext cx="7496249" cy="988296"/>
          </a:xfrm>
          <a:prstGeom prst="rect">
            <a:avLst/>
          </a:prstGeom>
          <a:noFill/>
          <a:ln>
            <a:noFill/>
          </a:ln>
        </p:spPr>
        <p:txBody>
          <a:bodyPr spcFirstLastPara="1" wrap="square" lIns="67491" tIns="33746" rIns="67491" bIns="33746" anchor="ctr" anchorCtr="0">
            <a:noAutofit/>
          </a:bodyPr>
          <a:lstStyle/>
          <a:p>
            <a:pPr>
              <a:buClr>
                <a:srgbClr val="003F4C"/>
              </a:buClr>
              <a:buSzPts val="4000"/>
            </a:pPr>
            <a:r>
              <a:rPr lang="de-DE" sz="3000">
                <a:solidFill>
                  <a:srgbClr val="003F4C"/>
                </a:solidFill>
                <a:latin typeface="Calibri"/>
                <a:ea typeface="Calibri"/>
                <a:cs typeface="Calibri"/>
                <a:sym typeface="Calibri"/>
              </a:rPr>
              <a:t>Best Practice: Énergie Partagée Investissement</a:t>
            </a:r>
            <a:endParaRPr sz="3300">
              <a:latin typeface="Calibri"/>
              <a:ea typeface="Calibri"/>
              <a:cs typeface="Calibri"/>
              <a:sym typeface="Calibri"/>
            </a:endParaRPr>
          </a:p>
        </p:txBody>
      </p:sp>
      <p:sp>
        <p:nvSpPr>
          <p:cNvPr id="2" name="Google Shape;218;p4">
            <a:extLst>
              <a:ext uri="{FF2B5EF4-FFF2-40B4-BE49-F238E27FC236}">
                <a16:creationId xmlns:a16="http://schemas.microsoft.com/office/drawing/2014/main" id="{1C3C805E-6965-4BE6-4637-BF2E8DCC03D6}"/>
              </a:ext>
            </a:extLst>
          </p:cNvPr>
          <p:cNvSpPr txBox="1">
            <a:spLocks noGrp="1"/>
          </p:cNvSpPr>
          <p:nvPr>
            <p:ph type="sldNum" idx="12"/>
          </p:nvPr>
        </p:nvSpPr>
        <p:spPr>
          <a:xfrm>
            <a:off x="6458300" y="4766977"/>
            <a:ext cx="2227819" cy="273808"/>
          </a:xfrm>
          <a:prstGeom prst="rect">
            <a:avLst/>
          </a:prstGeom>
          <a:noFill/>
          <a:ln>
            <a:noFill/>
          </a:ln>
        </p:spPr>
        <p:txBody>
          <a:bodyPr spcFirstLastPara="1" wrap="square" lIns="68560" tIns="34271" rIns="68560" bIns="34271" anchor="ctr" anchorCtr="0">
            <a:noAutofit/>
          </a:bodyPr>
          <a:lstStyle/>
          <a:p>
            <a:fld id="{00000000-1234-1234-1234-123412341234}" type="slidenum">
              <a:rPr lang="de-DE"/>
              <a:pPr/>
              <a:t>28</a:t>
            </a:fld>
            <a:endParaRPr/>
          </a:p>
        </p:txBody>
      </p:sp>
      <p:sp>
        <p:nvSpPr>
          <p:cNvPr id="3" name="Google Shape;243;p25">
            <a:extLst>
              <a:ext uri="{FF2B5EF4-FFF2-40B4-BE49-F238E27FC236}">
                <a16:creationId xmlns:a16="http://schemas.microsoft.com/office/drawing/2014/main" id="{3A029684-7B22-56B1-408C-7905B08FDA1B}"/>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9"/>
          <p:cNvGrpSpPr/>
          <p:nvPr/>
        </p:nvGrpSpPr>
        <p:grpSpPr>
          <a:xfrm>
            <a:off x="3693119" y="1403612"/>
            <a:ext cx="1251287" cy="503484"/>
            <a:chOff x="4924800" y="1871280"/>
            <a:chExt cx="1668600" cy="671400"/>
          </a:xfrm>
        </p:grpSpPr>
        <p:sp>
          <p:nvSpPr>
            <p:cNvPr id="283" name="Google Shape;283;p9"/>
            <p:cNvSpPr/>
            <p:nvPr/>
          </p:nvSpPr>
          <p:spPr>
            <a:xfrm>
              <a:off x="4924800" y="1871280"/>
              <a:ext cx="1668600" cy="671400"/>
            </a:xfrm>
            <a:prstGeom prst="roundRect">
              <a:avLst>
                <a:gd name="adj" fmla="val 16667"/>
              </a:avLst>
            </a:prstGeom>
            <a:solidFill>
              <a:srgbClr val="F7AB1C"/>
            </a:solidFill>
            <a:ln>
              <a:noFill/>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284" name="Google Shape;284;p9"/>
            <p:cNvSpPr/>
            <p:nvPr/>
          </p:nvSpPr>
          <p:spPr>
            <a:xfrm>
              <a:off x="5042521" y="1958759"/>
              <a:ext cx="1550879" cy="552606"/>
            </a:xfrm>
            <a:prstGeom prst="rect">
              <a:avLst/>
            </a:prstGeom>
            <a:noFill/>
            <a:ln>
              <a:noFill/>
            </a:ln>
          </p:spPr>
          <p:txBody>
            <a:bodyPr spcFirstLastPara="1" wrap="square" lIns="67491" tIns="33746" rIns="67491" bIns="33746" anchor="t" anchorCtr="0">
              <a:spAutoFit/>
            </a:bodyPr>
            <a:lstStyle/>
            <a:p>
              <a:pPr algn="ctr">
                <a:buSzPts val="1500"/>
              </a:pPr>
              <a:r>
                <a:rPr lang="de-DE" sz="1125" b="1" i="1">
                  <a:latin typeface="Calibri"/>
                  <a:ea typeface="Calibri"/>
                  <a:cs typeface="Calibri"/>
                  <a:sym typeface="Calibri"/>
                </a:rPr>
                <a:t>DEVELOPMENT FUND</a:t>
              </a:r>
              <a:endParaRPr sz="1125">
                <a:latin typeface="Calibri"/>
                <a:ea typeface="Calibri"/>
                <a:cs typeface="Calibri"/>
                <a:sym typeface="Calibri"/>
              </a:endParaRPr>
            </a:p>
          </p:txBody>
        </p:sp>
      </p:grpSp>
      <p:grpSp>
        <p:nvGrpSpPr>
          <p:cNvPr id="285" name="Google Shape;285;p9"/>
          <p:cNvGrpSpPr/>
          <p:nvPr/>
        </p:nvGrpSpPr>
        <p:grpSpPr>
          <a:xfrm>
            <a:off x="5843659" y="1403612"/>
            <a:ext cx="1237249" cy="503484"/>
            <a:chOff x="7792560" y="1871280"/>
            <a:chExt cx="1649880" cy="671400"/>
          </a:xfrm>
        </p:grpSpPr>
        <p:sp>
          <p:nvSpPr>
            <p:cNvPr id="286" name="Google Shape;286;p9"/>
            <p:cNvSpPr/>
            <p:nvPr/>
          </p:nvSpPr>
          <p:spPr>
            <a:xfrm>
              <a:off x="7792560" y="1871280"/>
              <a:ext cx="1649880" cy="671400"/>
            </a:xfrm>
            <a:prstGeom prst="roundRect">
              <a:avLst>
                <a:gd name="adj" fmla="val 16667"/>
              </a:avLst>
            </a:prstGeom>
            <a:solidFill>
              <a:srgbClr val="80C242"/>
            </a:solidFill>
            <a:ln>
              <a:noFill/>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287" name="Google Shape;287;p9"/>
            <p:cNvSpPr/>
            <p:nvPr/>
          </p:nvSpPr>
          <p:spPr>
            <a:xfrm>
              <a:off x="7907040" y="1958759"/>
              <a:ext cx="1458000" cy="552606"/>
            </a:xfrm>
            <a:prstGeom prst="rect">
              <a:avLst/>
            </a:prstGeom>
            <a:noFill/>
            <a:ln>
              <a:noFill/>
            </a:ln>
          </p:spPr>
          <p:txBody>
            <a:bodyPr spcFirstLastPara="1" wrap="square" lIns="67491" tIns="33746" rIns="67491" bIns="33746" anchor="t" anchorCtr="0">
              <a:spAutoFit/>
            </a:bodyPr>
            <a:lstStyle/>
            <a:p>
              <a:pPr algn="ctr">
                <a:buSzPts val="1500"/>
              </a:pPr>
              <a:r>
                <a:rPr lang="de-DE" sz="1125" b="1" i="1">
                  <a:latin typeface="Calibri"/>
                  <a:ea typeface="Calibri"/>
                  <a:cs typeface="Calibri"/>
                  <a:sym typeface="Calibri"/>
                </a:rPr>
                <a:t>CREDIT LARGE PROJECTS</a:t>
              </a:r>
              <a:endParaRPr sz="1125">
                <a:latin typeface="Calibri"/>
                <a:ea typeface="Calibri"/>
                <a:cs typeface="Calibri"/>
                <a:sym typeface="Calibri"/>
              </a:endParaRPr>
            </a:p>
          </p:txBody>
        </p:sp>
      </p:grpSp>
      <p:grpSp>
        <p:nvGrpSpPr>
          <p:cNvPr id="288" name="Google Shape;288;p9"/>
          <p:cNvGrpSpPr/>
          <p:nvPr/>
        </p:nvGrpSpPr>
        <p:grpSpPr>
          <a:xfrm>
            <a:off x="1489126" y="1403612"/>
            <a:ext cx="1175157" cy="503484"/>
            <a:chOff x="1985760" y="1871280"/>
            <a:chExt cx="1567080" cy="671400"/>
          </a:xfrm>
        </p:grpSpPr>
        <p:sp>
          <p:nvSpPr>
            <p:cNvPr id="289" name="Google Shape;289;p9"/>
            <p:cNvSpPr/>
            <p:nvPr/>
          </p:nvSpPr>
          <p:spPr>
            <a:xfrm>
              <a:off x="1985760" y="1871280"/>
              <a:ext cx="1567080" cy="671400"/>
            </a:xfrm>
            <a:prstGeom prst="roundRect">
              <a:avLst>
                <a:gd name="adj" fmla="val 16667"/>
              </a:avLst>
            </a:prstGeom>
            <a:solidFill>
              <a:srgbClr val="FDE000"/>
            </a:solidFill>
            <a:ln>
              <a:noFill/>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290" name="Google Shape;290;p9"/>
            <p:cNvSpPr/>
            <p:nvPr/>
          </p:nvSpPr>
          <p:spPr>
            <a:xfrm>
              <a:off x="2126880" y="1959120"/>
              <a:ext cx="1305361" cy="552606"/>
            </a:xfrm>
            <a:prstGeom prst="rect">
              <a:avLst/>
            </a:prstGeom>
            <a:noFill/>
            <a:ln>
              <a:noFill/>
            </a:ln>
          </p:spPr>
          <p:txBody>
            <a:bodyPr spcFirstLastPara="1" wrap="square" lIns="67491" tIns="33746" rIns="67491" bIns="33746" anchor="t" anchorCtr="0">
              <a:spAutoFit/>
            </a:bodyPr>
            <a:lstStyle/>
            <a:p>
              <a:pPr algn="ctr">
                <a:buSzPts val="1500"/>
              </a:pPr>
              <a:r>
                <a:rPr lang="de-DE" sz="1125" b="1" i="1">
                  <a:latin typeface="Calibri"/>
                  <a:ea typeface="Calibri"/>
                  <a:cs typeface="Calibri"/>
                  <a:sym typeface="Calibri"/>
                </a:rPr>
                <a:t>REALISATION FUND</a:t>
              </a:r>
              <a:endParaRPr sz="1125">
                <a:latin typeface="Calibri"/>
                <a:ea typeface="Calibri"/>
                <a:cs typeface="Calibri"/>
                <a:sym typeface="Calibri"/>
              </a:endParaRPr>
            </a:p>
          </p:txBody>
        </p:sp>
      </p:grpSp>
      <p:sp>
        <p:nvSpPr>
          <p:cNvPr id="291" name="Google Shape;291;p9"/>
          <p:cNvSpPr txBox="1">
            <a:spLocks noGrp="1"/>
          </p:cNvSpPr>
          <p:nvPr>
            <p:ph type="body" idx="1"/>
          </p:nvPr>
        </p:nvSpPr>
        <p:spPr>
          <a:xfrm>
            <a:off x="3626977" y="2015892"/>
            <a:ext cx="1860598" cy="2619199"/>
          </a:xfrm>
          <a:prstGeom prst="rect">
            <a:avLst/>
          </a:prstGeom>
          <a:noFill/>
          <a:ln>
            <a:noFill/>
          </a:ln>
        </p:spPr>
        <p:txBody>
          <a:bodyPr spcFirstLastPara="1" wrap="square" lIns="0" tIns="0" rIns="0" bIns="0" anchor="t" anchorCtr="0">
            <a:normAutofit/>
          </a:bodyPr>
          <a:lstStyle/>
          <a:p>
            <a:pPr marL="171427" indent="-171427">
              <a:lnSpc>
                <a:spcPct val="90000"/>
              </a:lnSpc>
              <a:buClr>
                <a:srgbClr val="003F4C"/>
              </a:buClr>
              <a:buSzPts val="1200"/>
            </a:pPr>
            <a:r>
              <a:rPr lang="de-DE" sz="900" b="1" u="sng">
                <a:solidFill>
                  <a:srgbClr val="003F4C"/>
                </a:solidFill>
                <a:latin typeface="Calibri"/>
                <a:ea typeface="Calibri"/>
                <a:cs typeface="Calibri"/>
                <a:sym typeface="Calibri"/>
              </a:rPr>
              <a:t>Development stage</a:t>
            </a:r>
            <a:endParaRPr sz="900">
              <a:solidFill>
                <a:srgbClr val="003F4C"/>
              </a:solidFill>
              <a:latin typeface="Calibri"/>
              <a:ea typeface="Calibri"/>
              <a:cs typeface="Calibri"/>
              <a:sym typeface="Calibri"/>
            </a:endParaRPr>
          </a:p>
          <a:p>
            <a:pPr marL="171427" indent="-171427">
              <a:lnSpc>
                <a:spcPct val="90000"/>
              </a:lnSpc>
              <a:spcBef>
                <a:spcPts val="751"/>
              </a:spcBef>
              <a:buClr>
                <a:srgbClr val="003F4C"/>
              </a:buClr>
              <a:buSzPts val="1200"/>
            </a:pPr>
            <a:r>
              <a:rPr lang="de-DE" sz="900">
                <a:solidFill>
                  <a:srgbClr val="003F4C"/>
                </a:solidFill>
                <a:latin typeface="Calibri"/>
                <a:ea typeface="Calibri"/>
                <a:cs typeface="Calibri"/>
                <a:sym typeface="Calibri"/>
              </a:rPr>
              <a:t>“We don’t know if the project is viable”</a:t>
            </a:r>
            <a:endParaRPr sz="900">
              <a:solidFill>
                <a:srgbClr val="003F4C"/>
              </a:solidFill>
              <a:latin typeface="Calibri"/>
              <a:ea typeface="Calibri"/>
              <a:cs typeface="Calibri"/>
              <a:sym typeface="Calibri"/>
            </a:endParaRPr>
          </a:p>
          <a:p>
            <a:pPr marL="171427" indent="-171427">
              <a:lnSpc>
                <a:spcPct val="90000"/>
              </a:lnSpc>
              <a:spcBef>
                <a:spcPts val="751"/>
              </a:spcBef>
              <a:buClr>
                <a:schemeClr val="dk1"/>
              </a:buClr>
              <a:buSzPts val="1200"/>
            </a:pPr>
            <a:endParaRPr sz="900">
              <a:solidFill>
                <a:srgbClr val="003F4C"/>
              </a:solidFill>
              <a:latin typeface="Calibri"/>
              <a:ea typeface="Calibri"/>
              <a:cs typeface="Calibri"/>
              <a:sym typeface="Calibri"/>
            </a:endParaRPr>
          </a:p>
          <a:p>
            <a:pPr marL="171427" indent="-171427">
              <a:lnSpc>
                <a:spcPct val="90000"/>
              </a:lnSpc>
              <a:spcBef>
                <a:spcPts val="751"/>
              </a:spcBef>
              <a:buSzPts val="1200"/>
              <a:buFont typeface="Arial"/>
              <a:buChar char="•"/>
            </a:pPr>
            <a:r>
              <a:rPr lang="de-DE" sz="900">
                <a:solidFill>
                  <a:srgbClr val="003F4C"/>
                </a:solidFill>
                <a:latin typeface="Calibri"/>
                <a:ea typeface="Calibri"/>
                <a:cs typeface="Calibri"/>
                <a:sym typeface="Calibri"/>
              </a:rPr>
              <a:t>Provinces + match-funding by the State</a:t>
            </a:r>
            <a:endParaRPr sz="900">
              <a:solidFill>
                <a:srgbClr val="003F4C"/>
              </a:solidFill>
              <a:latin typeface="Calibri"/>
              <a:ea typeface="Calibri"/>
              <a:cs typeface="Calibri"/>
              <a:sym typeface="Calibri"/>
            </a:endParaRPr>
          </a:p>
          <a:p>
            <a:pPr marL="171427" indent="-171427">
              <a:lnSpc>
                <a:spcPct val="90000"/>
              </a:lnSpc>
              <a:spcBef>
                <a:spcPts val="751"/>
              </a:spcBef>
              <a:buSzPts val="1200"/>
              <a:buFont typeface="Arial"/>
              <a:buChar char="•"/>
            </a:pPr>
            <a:r>
              <a:rPr lang="de-DE" sz="900">
                <a:solidFill>
                  <a:srgbClr val="003F4C"/>
                </a:solidFill>
                <a:latin typeface="Calibri"/>
                <a:ea typeface="Calibri"/>
                <a:cs typeface="Calibri"/>
                <a:sym typeface="Calibri"/>
              </a:rPr>
              <a:t>Pay-back commitment:</a:t>
            </a:r>
            <a:endParaRPr sz="900">
              <a:solidFill>
                <a:srgbClr val="003F4C"/>
              </a:solidFill>
              <a:latin typeface="Calibri"/>
              <a:ea typeface="Calibri"/>
              <a:cs typeface="Calibri"/>
              <a:sym typeface="Calibri"/>
            </a:endParaRPr>
          </a:p>
          <a:p>
            <a:pPr marL="267804" lvl="1" indent="-130932">
              <a:lnSpc>
                <a:spcPct val="90000"/>
              </a:lnSpc>
              <a:spcBef>
                <a:spcPts val="374"/>
              </a:spcBef>
              <a:buSzPts val="1200"/>
              <a:buFont typeface="Arial"/>
              <a:buChar char="•"/>
            </a:pPr>
            <a:r>
              <a:rPr lang="de-DE" sz="900">
                <a:solidFill>
                  <a:srgbClr val="003F4C"/>
                </a:solidFill>
                <a:latin typeface="Calibri"/>
                <a:ea typeface="Calibri"/>
                <a:cs typeface="Calibri"/>
                <a:sym typeface="Calibri"/>
              </a:rPr>
              <a:t>Zero: if project fails</a:t>
            </a:r>
            <a:endParaRPr sz="900">
              <a:solidFill>
                <a:srgbClr val="003F4C"/>
              </a:solidFill>
              <a:latin typeface="Calibri"/>
              <a:ea typeface="Calibri"/>
              <a:cs typeface="Calibri"/>
              <a:sym typeface="Calibri"/>
            </a:endParaRPr>
          </a:p>
          <a:p>
            <a:pPr marL="267804" lvl="1" indent="-130932">
              <a:lnSpc>
                <a:spcPct val="90000"/>
              </a:lnSpc>
              <a:spcBef>
                <a:spcPts val="374"/>
              </a:spcBef>
              <a:buSzPts val="1200"/>
              <a:buFont typeface="Arial"/>
              <a:buChar char="•"/>
            </a:pPr>
            <a:r>
              <a:rPr lang="de-DE" sz="900">
                <a:solidFill>
                  <a:srgbClr val="003F4C"/>
                </a:solidFill>
                <a:latin typeface="Calibri"/>
                <a:ea typeface="Calibri"/>
                <a:cs typeface="Calibri"/>
                <a:sym typeface="Calibri"/>
              </a:rPr>
              <a:t>Loan + risk premium if project succeeds</a:t>
            </a:r>
            <a:endParaRPr sz="900">
              <a:solidFill>
                <a:srgbClr val="003F4C"/>
              </a:solidFill>
              <a:latin typeface="Calibri"/>
              <a:ea typeface="Calibri"/>
              <a:cs typeface="Calibri"/>
              <a:sym typeface="Calibri"/>
            </a:endParaRPr>
          </a:p>
          <a:p>
            <a:pPr marL="171427" indent="-171427">
              <a:lnSpc>
                <a:spcPct val="90000"/>
              </a:lnSpc>
              <a:spcBef>
                <a:spcPts val="751"/>
              </a:spcBef>
              <a:buSzPts val="1200"/>
              <a:buFont typeface="Arial"/>
              <a:buChar char="•"/>
            </a:pPr>
            <a:r>
              <a:rPr lang="de-DE" sz="900">
                <a:solidFill>
                  <a:srgbClr val="003F4C"/>
                </a:solidFill>
                <a:latin typeface="Calibri"/>
                <a:ea typeface="Calibri"/>
                <a:cs typeface="Calibri"/>
                <a:sym typeface="Calibri"/>
              </a:rPr>
              <a:t>For Large projects &gt; € 0,5 mln total cost</a:t>
            </a:r>
            <a:endParaRPr sz="900">
              <a:solidFill>
                <a:srgbClr val="003F4C"/>
              </a:solidFill>
              <a:latin typeface="Calibri"/>
              <a:ea typeface="Calibri"/>
              <a:cs typeface="Calibri"/>
              <a:sym typeface="Calibri"/>
            </a:endParaRPr>
          </a:p>
          <a:p>
            <a:pPr marL="171427" indent="-171427">
              <a:lnSpc>
                <a:spcPct val="90000"/>
              </a:lnSpc>
              <a:spcBef>
                <a:spcPts val="751"/>
              </a:spcBef>
              <a:buSzPts val="1200"/>
              <a:buFont typeface="Arial"/>
              <a:buChar char="•"/>
            </a:pPr>
            <a:r>
              <a:rPr lang="de-DE" sz="900" i="1">
                <a:solidFill>
                  <a:srgbClr val="003F4C"/>
                </a:solidFill>
                <a:latin typeface="Calibri"/>
                <a:ea typeface="Calibri"/>
                <a:cs typeface="Calibri"/>
                <a:sym typeface="Calibri"/>
              </a:rPr>
              <a:t>23 projects supported (since 03/21)</a:t>
            </a:r>
            <a:endParaRPr sz="900">
              <a:solidFill>
                <a:srgbClr val="003F4C"/>
              </a:solidFill>
              <a:latin typeface="Calibri"/>
              <a:ea typeface="Calibri"/>
              <a:cs typeface="Calibri"/>
              <a:sym typeface="Calibri"/>
            </a:endParaRPr>
          </a:p>
          <a:p>
            <a:pPr marL="171427" indent="-171427">
              <a:lnSpc>
                <a:spcPct val="90000"/>
              </a:lnSpc>
              <a:spcBef>
                <a:spcPts val="751"/>
              </a:spcBef>
              <a:buSzPts val="1200"/>
              <a:buFont typeface="Arial"/>
              <a:buChar char="•"/>
            </a:pPr>
            <a:r>
              <a:rPr lang="de-DE" sz="900" i="1">
                <a:solidFill>
                  <a:srgbClr val="003F4C"/>
                </a:solidFill>
                <a:latin typeface="Calibri"/>
                <a:ea typeface="Calibri"/>
                <a:cs typeface="Calibri"/>
                <a:sym typeface="Calibri"/>
              </a:rPr>
              <a:t>Potential to support max. 80 projects</a:t>
            </a:r>
            <a:endParaRPr sz="900">
              <a:solidFill>
                <a:srgbClr val="003F4C"/>
              </a:solidFill>
              <a:latin typeface="Calibri"/>
              <a:ea typeface="Calibri"/>
              <a:cs typeface="Calibri"/>
              <a:sym typeface="Calibri"/>
            </a:endParaRPr>
          </a:p>
        </p:txBody>
      </p:sp>
      <p:sp>
        <p:nvSpPr>
          <p:cNvPr id="292" name="Google Shape;292;p9"/>
          <p:cNvSpPr/>
          <p:nvPr/>
        </p:nvSpPr>
        <p:spPr>
          <a:xfrm>
            <a:off x="5762399" y="2059627"/>
            <a:ext cx="2089798" cy="2619199"/>
          </a:xfrm>
          <a:prstGeom prst="rect">
            <a:avLst/>
          </a:prstGeom>
          <a:noFill/>
          <a:ln>
            <a:noFill/>
          </a:ln>
        </p:spPr>
        <p:txBody>
          <a:bodyPr spcFirstLastPara="1" wrap="square" lIns="51556" tIns="25647" rIns="51556" bIns="25647" anchor="t" anchorCtr="0">
            <a:normAutofit/>
          </a:bodyPr>
          <a:lstStyle/>
          <a:p>
            <a:pPr>
              <a:lnSpc>
                <a:spcPct val="90000"/>
              </a:lnSpc>
              <a:buClr>
                <a:srgbClr val="003F4C"/>
              </a:buClr>
              <a:buSzPts val="1200"/>
            </a:pPr>
            <a:r>
              <a:rPr lang="de-DE" sz="900" b="1" u="sng">
                <a:solidFill>
                  <a:srgbClr val="003F4C"/>
                </a:solidFill>
                <a:latin typeface="Calibri"/>
                <a:ea typeface="Calibri"/>
                <a:cs typeface="Calibri"/>
                <a:sym typeface="Calibri"/>
              </a:rPr>
              <a:t>Pre-building stage</a:t>
            </a:r>
            <a:endParaRPr sz="900">
              <a:solidFill>
                <a:srgbClr val="003F4C"/>
              </a:solidFill>
              <a:latin typeface="Calibri"/>
              <a:ea typeface="Calibri"/>
              <a:cs typeface="Calibri"/>
              <a:sym typeface="Calibri"/>
            </a:endParaRPr>
          </a:p>
          <a:p>
            <a:pPr>
              <a:lnSpc>
                <a:spcPct val="90000"/>
              </a:lnSpc>
              <a:spcBef>
                <a:spcPts val="563"/>
              </a:spcBef>
              <a:buClr>
                <a:srgbClr val="003F4C"/>
              </a:buClr>
              <a:buSzPts val="1200"/>
            </a:pPr>
            <a:r>
              <a:rPr lang="de-DE" sz="900">
                <a:solidFill>
                  <a:srgbClr val="003F4C"/>
                </a:solidFill>
                <a:latin typeface="Calibri"/>
                <a:ea typeface="Calibri"/>
                <a:cs typeface="Calibri"/>
                <a:sym typeface="Calibri"/>
              </a:rPr>
              <a:t>“Project is viable, external equity is needed to complete financials”</a:t>
            </a:r>
            <a:endParaRPr sz="900">
              <a:solidFill>
                <a:srgbClr val="003F4C"/>
              </a:solidFill>
              <a:latin typeface="Calibri"/>
              <a:ea typeface="Calibri"/>
              <a:cs typeface="Calibri"/>
              <a:sym typeface="Calibri"/>
            </a:endParaRPr>
          </a:p>
          <a:p>
            <a:pPr>
              <a:lnSpc>
                <a:spcPct val="90000"/>
              </a:lnSpc>
              <a:spcBef>
                <a:spcPts val="563"/>
              </a:spcBef>
              <a:buClr>
                <a:schemeClr val="dk1"/>
              </a:buClr>
              <a:buSzPts val="1200"/>
            </a:pP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a:solidFill>
                  <a:srgbClr val="003F4C"/>
                </a:solidFill>
                <a:latin typeface="Calibri"/>
                <a:ea typeface="Calibri"/>
                <a:cs typeface="Calibri"/>
                <a:sym typeface="Calibri"/>
              </a:rPr>
              <a:t>Commercial investors with commitment to Energy Communities</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a:solidFill>
                  <a:srgbClr val="003F4C"/>
                </a:solidFill>
                <a:latin typeface="Calibri"/>
                <a:ea typeface="Calibri"/>
                <a:cs typeface="Calibri"/>
                <a:sym typeface="Calibri"/>
              </a:rPr>
              <a:t>High-risk investment</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a:solidFill>
                  <a:srgbClr val="003F4C"/>
                </a:solidFill>
                <a:latin typeface="Calibri"/>
                <a:ea typeface="Calibri"/>
                <a:cs typeface="Calibri"/>
                <a:sym typeface="Calibri"/>
              </a:rPr>
              <a:t>Long-term partnership</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a:solidFill>
                  <a:srgbClr val="003F4C"/>
                </a:solidFill>
                <a:latin typeface="Calibri"/>
                <a:ea typeface="Calibri"/>
                <a:cs typeface="Calibri"/>
                <a:sym typeface="Calibri"/>
              </a:rPr>
              <a:t>For XL projects &gt; € 5 mln total cost</a:t>
            </a:r>
            <a:endParaRPr sz="900">
              <a:solidFill>
                <a:srgbClr val="003F4C"/>
              </a:solidFill>
              <a:latin typeface="Calibri"/>
              <a:ea typeface="Calibri"/>
              <a:cs typeface="Calibri"/>
              <a:sym typeface="Calibri"/>
            </a:endParaRPr>
          </a:p>
          <a:p>
            <a:pPr>
              <a:lnSpc>
                <a:spcPct val="90000"/>
              </a:lnSpc>
              <a:spcBef>
                <a:spcPts val="563"/>
              </a:spcBef>
              <a:buClr>
                <a:schemeClr val="dk1"/>
              </a:buClr>
              <a:buSzPts val="1200"/>
            </a:pP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i="1">
                <a:solidFill>
                  <a:srgbClr val="003F4C"/>
                </a:solidFill>
                <a:latin typeface="Calibri"/>
                <a:ea typeface="Calibri"/>
                <a:cs typeface="Calibri"/>
                <a:sym typeface="Calibri"/>
              </a:rPr>
              <a:t>Newly started in 2022</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i="1">
                <a:solidFill>
                  <a:srgbClr val="003F4C"/>
                </a:solidFill>
                <a:latin typeface="Calibri"/>
                <a:ea typeface="Calibri"/>
                <a:cs typeface="Calibri"/>
                <a:sym typeface="Calibri"/>
              </a:rPr>
              <a:t>Wind and solar projects show interest</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i="1">
                <a:solidFill>
                  <a:srgbClr val="003F4C"/>
                </a:solidFill>
                <a:latin typeface="Calibri"/>
                <a:ea typeface="Calibri"/>
                <a:cs typeface="Calibri"/>
                <a:sym typeface="Calibri"/>
              </a:rPr>
              <a:t>No concrete deals yet</a:t>
            </a:r>
            <a:endParaRPr sz="900">
              <a:solidFill>
                <a:srgbClr val="003F4C"/>
              </a:solidFill>
              <a:latin typeface="Calibri"/>
              <a:ea typeface="Calibri"/>
              <a:cs typeface="Calibri"/>
              <a:sym typeface="Calibri"/>
            </a:endParaRPr>
          </a:p>
        </p:txBody>
      </p:sp>
      <p:sp>
        <p:nvSpPr>
          <p:cNvPr id="293" name="Google Shape;293;p9"/>
          <p:cNvSpPr/>
          <p:nvPr/>
        </p:nvSpPr>
        <p:spPr>
          <a:xfrm>
            <a:off x="1392479" y="2015892"/>
            <a:ext cx="1986401" cy="2726915"/>
          </a:xfrm>
          <a:prstGeom prst="rect">
            <a:avLst/>
          </a:prstGeom>
          <a:noFill/>
          <a:ln>
            <a:noFill/>
          </a:ln>
        </p:spPr>
        <p:txBody>
          <a:bodyPr spcFirstLastPara="1" wrap="square" lIns="51556" tIns="25647" rIns="51556" bIns="25647" anchor="t" anchorCtr="0">
            <a:normAutofit/>
          </a:bodyPr>
          <a:lstStyle/>
          <a:p>
            <a:pPr>
              <a:lnSpc>
                <a:spcPct val="90000"/>
              </a:lnSpc>
              <a:buClr>
                <a:srgbClr val="003F4C"/>
              </a:buClr>
              <a:buSzPts val="1200"/>
            </a:pPr>
            <a:r>
              <a:rPr lang="de-DE" sz="900" b="1" u="sng">
                <a:solidFill>
                  <a:srgbClr val="003F4C"/>
                </a:solidFill>
                <a:latin typeface="Calibri"/>
                <a:ea typeface="Calibri"/>
                <a:cs typeface="Calibri"/>
                <a:sym typeface="Calibri"/>
              </a:rPr>
              <a:t>Building stage</a:t>
            </a:r>
            <a:endParaRPr sz="900">
              <a:solidFill>
                <a:srgbClr val="003F4C"/>
              </a:solidFill>
              <a:latin typeface="Calibri"/>
              <a:ea typeface="Calibri"/>
              <a:cs typeface="Calibri"/>
              <a:sym typeface="Calibri"/>
            </a:endParaRPr>
          </a:p>
          <a:p>
            <a:pPr>
              <a:lnSpc>
                <a:spcPct val="90000"/>
              </a:lnSpc>
              <a:spcBef>
                <a:spcPts val="563"/>
              </a:spcBef>
              <a:buClr>
                <a:srgbClr val="003F4C"/>
              </a:buClr>
              <a:buSzPts val="1200"/>
            </a:pPr>
            <a:r>
              <a:rPr lang="de-DE" sz="900">
                <a:solidFill>
                  <a:srgbClr val="003F4C"/>
                </a:solidFill>
                <a:latin typeface="Calibri"/>
                <a:ea typeface="Calibri"/>
                <a:cs typeface="Calibri"/>
                <a:sym typeface="Calibri"/>
              </a:rPr>
              <a:t>Project is ready to build, but too small for commercial debt finance by bank</a:t>
            </a:r>
            <a:endParaRPr sz="900">
              <a:solidFill>
                <a:srgbClr val="003F4C"/>
              </a:solidFill>
              <a:latin typeface="Calibri"/>
              <a:ea typeface="Calibri"/>
              <a:cs typeface="Calibri"/>
              <a:sym typeface="Calibri"/>
            </a:endParaRPr>
          </a:p>
          <a:p>
            <a:pPr>
              <a:lnSpc>
                <a:spcPct val="90000"/>
              </a:lnSpc>
              <a:spcBef>
                <a:spcPts val="563"/>
              </a:spcBef>
              <a:buClr>
                <a:schemeClr val="dk1"/>
              </a:buClr>
              <a:buSzPts val="1200"/>
            </a:pP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a:solidFill>
                  <a:srgbClr val="003F4C"/>
                </a:solidFill>
                <a:latin typeface="Calibri"/>
                <a:ea typeface="Calibri"/>
                <a:cs typeface="Calibri"/>
                <a:sym typeface="Calibri"/>
              </a:rPr>
              <a:t>3-Bank consortium with an appointed fund controller</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a:solidFill>
                  <a:srgbClr val="003F4C"/>
                </a:solidFill>
                <a:latin typeface="Calibri"/>
                <a:ea typeface="Calibri"/>
                <a:cs typeface="Calibri"/>
                <a:sym typeface="Calibri"/>
              </a:rPr>
              <a:t>‘Small’ commercial loans </a:t>
            </a:r>
            <a:br>
              <a:rPr lang="de-DE" sz="900">
                <a:solidFill>
                  <a:schemeClr val="dk1"/>
                </a:solidFill>
              </a:rPr>
            </a:br>
            <a:r>
              <a:rPr lang="de-DE" sz="900">
                <a:solidFill>
                  <a:srgbClr val="003F4C"/>
                </a:solidFill>
                <a:latin typeface="Calibri"/>
                <a:ea typeface="Calibri"/>
                <a:cs typeface="Calibri"/>
                <a:sym typeface="Calibri"/>
              </a:rPr>
              <a:t>from € 30K to € 1mln.</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a:solidFill>
                  <a:srgbClr val="003F4C"/>
                </a:solidFill>
                <a:latin typeface="Calibri"/>
                <a:ea typeface="Calibri"/>
                <a:cs typeface="Calibri"/>
                <a:sym typeface="Calibri"/>
              </a:rPr>
              <a:t>13 year fixed-interest Loans</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a:solidFill>
                  <a:srgbClr val="003F4C"/>
                </a:solidFill>
                <a:latin typeface="Calibri"/>
                <a:ea typeface="Calibri"/>
                <a:cs typeface="Calibri"/>
                <a:sym typeface="Calibri"/>
              </a:rPr>
              <a:t>Standard projects, standard terms, conditions and procedure. </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i="1">
                <a:solidFill>
                  <a:srgbClr val="003F4C"/>
                </a:solidFill>
                <a:latin typeface="Calibri"/>
                <a:ea typeface="Calibri"/>
                <a:cs typeface="Calibri"/>
                <a:sym typeface="Calibri"/>
              </a:rPr>
              <a:t>45 projects supported (since 11/21) </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i="1">
                <a:solidFill>
                  <a:srgbClr val="003F4C"/>
                </a:solidFill>
                <a:latin typeface="Calibri"/>
                <a:ea typeface="Calibri"/>
                <a:cs typeface="Calibri"/>
                <a:sym typeface="Calibri"/>
              </a:rPr>
              <a:t>€ 5mio invested</a:t>
            </a:r>
            <a:endParaRPr sz="900">
              <a:solidFill>
                <a:srgbClr val="003F4C"/>
              </a:solidFill>
              <a:latin typeface="Calibri"/>
              <a:ea typeface="Calibri"/>
              <a:cs typeface="Calibri"/>
              <a:sym typeface="Calibri"/>
            </a:endParaRPr>
          </a:p>
          <a:p>
            <a:pPr marL="128503" indent="-128503">
              <a:lnSpc>
                <a:spcPct val="90000"/>
              </a:lnSpc>
              <a:spcBef>
                <a:spcPts val="563"/>
              </a:spcBef>
              <a:buSzPts val="1200"/>
              <a:buFont typeface="Arial"/>
              <a:buChar char="•"/>
            </a:pPr>
            <a:r>
              <a:rPr lang="de-DE" sz="900" i="1">
                <a:solidFill>
                  <a:srgbClr val="003F4C"/>
                </a:solidFill>
                <a:latin typeface="Calibri"/>
                <a:ea typeface="Calibri"/>
                <a:cs typeface="Calibri"/>
                <a:sym typeface="Calibri"/>
              </a:rPr>
              <a:t>Potential to support 1.000 projects</a:t>
            </a:r>
            <a:endParaRPr sz="900">
              <a:solidFill>
                <a:srgbClr val="003F4C"/>
              </a:solidFill>
              <a:latin typeface="Calibri"/>
              <a:ea typeface="Calibri"/>
              <a:cs typeface="Calibri"/>
              <a:sym typeface="Calibri"/>
            </a:endParaRPr>
          </a:p>
        </p:txBody>
      </p:sp>
      <p:sp>
        <p:nvSpPr>
          <p:cNvPr id="294" name="Google Shape;294;p9"/>
          <p:cNvSpPr txBox="1">
            <a:spLocks noGrp="1"/>
          </p:cNvSpPr>
          <p:nvPr>
            <p:ph type="sldNum" idx="12"/>
          </p:nvPr>
        </p:nvSpPr>
        <p:spPr>
          <a:xfrm>
            <a:off x="6927028" y="4797880"/>
            <a:ext cx="2051733" cy="268075"/>
          </a:xfrm>
          <a:prstGeom prst="rect">
            <a:avLst/>
          </a:prstGeom>
          <a:noFill/>
          <a:ln>
            <a:noFill/>
          </a:ln>
        </p:spPr>
        <p:txBody>
          <a:bodyPr spcFirstLastPara="1" wrap="square" lIns="68560" tIns="34271" rIns="68560" bIns="34271" anchor="ctr" anchorCtr="0">
            <a:noAutofit/>
          </a:bodyPr>
          <a:lstStyle/>
          <a:p>
            <a:fld id="{00000000-1234-1234-1234-123412341234}" type="slidenum">
              <a:rPr lang="de-DE"/>
              <a:pPr/>
              <a:t>29</a:t>
            </a:fld>
            <a:endParaRPr/>
          </a:p>
        </p:txBody>
      </p:sp>
      <p:sp>
        <p:nvSpPr>
          <p:cNvPr id="295" name="Google Shape;295;p9"/>
          <p:cNvSpPr/>
          <p:nvPr/>
        </p:nvSpPr>
        <p:spPr>
          <a:xfrm>
            <a:off x="529394" y="335"/>
            <a:ext cx="7991859" cy="988296"/>
          </a:xfrm>
          <a:prstGeom prst="rect">
            <a:avLst/>
          </a:prstGeom>
          <a:noFill/>
          <a:ln>
            <a:noFill/>
          </a:ln>
        </p:spPr>
        <p:txBody>
          <a:bodyPr spcFirstLastPara="1" wrap="square" lIns="67491" tIns="33746" rIns="67491" bIns="33746" anchor="ctr" anchorCtr="0">
            <a:noAutofit/>
          </a:bodyPr>
          <a:lstStyle/>
          <a:p>
            <a:pPr>
              <a:lnSpc>
                <a:spcPct val="74975"/>
              </a:lnSpc>
              <a:buClr>
                <a:srgbClr val="00404C"/>
              </a:buClr>
              <a:buSzPts val="4000"/>
            </a:pPr>
            <a:r>
              <a:rPr lang="de-DE" sz="2850">
                <a:solidFill>
                  <a:srgbClr val="00404C"/>
                </a:solidFill>
                <a:latin typeface="Calibri"/>
                <a:ea typeface="Calibri"/>
                <a:cs typeface="Calibri"/>
                <a:sym typeface="Calibri"/>
              </a:rPr>
              <a:t>Best practice: ENERGIE SAMEN – Funding Options</a:t>
            </a:r>
            <a:endParaRPr sz="3150">
              <a:latin typeface="Calibri"/>
              <a:ea typeface="Calibri"/>
              <a:cs typeface="Calibri"/>
              <a:sym typeface="Calibri"/>
            </a:endParaRPr>
          </a:p>
        </p:txBody>
      </p:sp>
      <p:sp>
        <p:nvSpPr>
          <p:cNvPr id="2" name="Google Shape;243;p25">
            <a:extLst>
              <a:ext uri="{FF2B5EF4-FFF2-40B4-BE49-F238E27FC236}">
                <a16:creationId xmlns:a16="http://schemas.microsoft.com/office/drawing/2014/main" id="{8BA76912-DA33-8CA5-D6DE-71C80BDAAE6A}"/>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53aaf38823_0_188"/>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100"/>
              <a:buFont typeface="Arial"/>
              <a:buNone/>
            </a:pPr>
            <a:r>
              <a:rPr lang="hr-HR" b="1">
                <a:latin typeface="Montserrat"/>
                <a:ea typeface="Montserrat"/>
                <a:cs typeface="Montserrat"/>
                <a:sym typeface="Montserrat"/>
              </a:rPr>
              <a:t>Što nas razlikuje od drugih</a:t>
            </a:r>
            <a:endParaRPr/>
          </a:p>
        </p:txBody>
      </p:sp>
      <p:sp>
        <p:nvSpPr>
          <p:cNvPr id="224" name="Google Shape;224;g353aaf38823_0_188"/>
          <p:cNvSpPr txBox="1">
            <a:spLocks noGrp="1"/>
          </p:cNvSpPr>
          <p:nvPr>
            <p:ph type="body" idx="1"/>
          </p:nvPr>
        </p:nvSpPr>
        <p:spPr>
          <a:xfrm>
            <a:off x="457200" y="1370409"/>
            <a:ext cx="8214600" cy="3102900"/>
          </a:xfrm>
          <a:prstGeom prst="rect">
            <a:avLst/>
          </a:prstGeom>
          <a:noFill/>
          <a:ln>
            <a:noFill/>
          </a:ln>
        </p:spPr>
        <p:txBody>
          <a:bodyPr spcFirstLastPara="1" wrap="square" lIns="91425" tIns="45700" rIns="91425" bIns="45700" anchor="t" anchorCtr="0">
            <a:normAutofit lnSpcReduction="10000"/>
          </a:bodyPr>
          <a:lstStyle/>
          <a:p>
            <a:pPr marL="457200" lvl="0" indent="-368300" algn="l" rtl="0">
              <a:lnSpc>
                <a:spcPct val="115000"/>
              </a:lnSpc>
              <a:spcBef>
                <a:spcPts val="900"/>
              </a:spcBef>
              <a:spcAft>
                <a:spcPts val="0"/>
              </a:spcAft>
              <a:buClr>
                <a:schemeClr val="dk1"/>
              </a:buClr>
              <a:buSzPts val="2200"/>
              <a:buFont typeface="Montserrat"/>
              <a:buChar char="●"/>
            </a:pPr>
            <a:r>
              <a:rPr lang="hr-HR" sz="2200" b="1" dirty="0">
                <a:highlight>
                  <a:schemeClr val="lt1"/>
                </a:highlight>
              </a:rPr>
              <a:t>Zadruga, i još k tome neprofitna</a:t>
            </a:r>
            <a:endParaRPr sz="2200" b="1" dirty="0">
              <a:highlight>
                <a:schemeClr val="lt1"/>
              </a:highlight>
            </a:endParaRPr>
          </a:p>
          <a:p>
            <a:pPr marL="457200" lvl="0" indent="-368300" algn="l" rtl="0">
              <a:spcBef>
                <a:spcPts val="900"/>
              </a:spcBef>
              <a:buClr>
                <a:schemeClr val="dk1"/>
              </a:buClr>
              <a:buSzPts val="2200"/>
              <a:buFont typeface="Arial"/>
              <a:buChar char="●"/>
            </a:pPr>
            <a:r>
              <a:rPr lang="hr-HR" sz="2200" b="1" dirty="0">
                <a:highlight>
                  <a:schemeClr val="lt1"/>
                </a:highlight>
              </a:rPr>
              <a:t>Demokratsko upravljanje po zadružnim načelima, u vlasništvu zaposlenika i članova</a:t>
            </a:r>
            <a:endParaRPr sz="2200" b="1" dirty="0">
              <a:highlight>
                <a:schemeClr val="lt1"/>
              </a:highlight>
            </a:endParaRPr>
          </a:p>
          <a:p>
            <a:pPr marL="457200" lvl="0" indent="-368300" algn="l" rtl="0">
              <a:lnSpc>
                <a:spcPct val="115000"/>
              </a:lnSpc>
              <a:spcBef>
                <a:spcPts val="900"/>
              </a:spcBef>
              <a:spcAft>
                <a:spcPts val="0"/>
              </a:spcAft>
              <a:buClr>
                <a:schemeClr val="dk1"/>
              </a:buClr>
              <a:buSzPts val="2200"/>
              <a:buFont typeface="Montserrat"/>
              <a:buChar char="●"/>
            </a:pPr>
            <a:r>
              <a:rPr lang="hr-HR" sz="2200" b="1" dirty="0">
                <a:highlight>
                  <a:schemeClr val="lt1"/>
                </a:highlight>
              </a:rPr>
              <a:t>Korisnici naših tržišnih usluga izravno podržavaju razvoj građanske energije </a:t>
            </a:r>
            <a:endParaRPr sz="2200" b="1" dirty="0">
              <a:highlight>
                <a:schemeClr val="lt1"/>
              </a:highlight>
            </a:endParaRPr>
          </a:p>
          <a:p>
            <a:pPr marL="457200" lvl="0" indent="-368300" algn="l" rtl="0">
              <a:lnSpc>
                <a:spcPct val="115000"/>
              </a:lnSpc>
              <a:spcBef>
                <a:spcPts val="900"/>
              </a:spcBef>
              <a:spcAft>
                <a:spcPts val="0"/>
              </a:spcAft>
              <a:buClr>
                <a:schemeClr val="dk1"/>
              </a:buClr>
              <a:buSzPts val="2200"/>
              <a:buFont typeface="Arial"/>
              <a:buChar char="●"/>
            </a:pPr>
            <a:r>
              <a:rPr lang="hr-HR" sz="2200" b="1" dirty="0">
                <a:highlight>
                  <a:schemeClr val="lt1"/>
                </a:highlight>
              </a:rPr>
              <a:t>Svu dobit reinvestiramo u aktivnosti i solarne projekte koji donose vrijednost lokalnoj zajednici </a:t>
            </a:r>
            <a:endParaRPr sz="2200" b="1" dirty="0">
              <a:highlight>
                <a:schemeClr val="lt1"/>
              </a:highlight>
            </a:endParaRPr>
          </a:p>
        </p:txBody>
      </p:sp>
      <p:sp>
        <p:nvSpPr>
          <p:cNvPr id="225" name="Google Shape;225;g353aaf38823_0_188"/>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3</a:t>
            </a:fld>
            <a:endParaRPr/>
          </a:p>
        </p:txBody>
      </p:sp>
      <p:sp>
        <p:nvSpPr>
          <p:cNvPr id="226" name="Google Shape;226;g353aaf38823_0_188"/>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a:solidFill>
                  <a:schemeClr val="lt1"/>
                </a:solidFill>
                <a:latin typeface="Montserrat"/>
                <a:ea typeface="Montserrat"/>
                <a:cs typeface="Montserrat"/>
                <a:sym typeface="Montserrat"/>
              </a:rPr>
              <a:t>#energijaurukamagrađana</a:t>
            </a:r>
            <a:endParaRPr sz="10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0"/>
          <p:cNvSpPr/>
          <p:nvPr/>
        </p:nvSpPr>
        <p:spPr>
          <a:xfrm>
            <a:off x="1652185" y="1408764"/>
            <a:ext cx="1394098" cy="345150"/>
          </a:xfrm>
          <a:prstGeom prst="rect">
            <a:avLst/>
          </a:prstGeom>
          <a:noFill/>
          <a:ln>
            <a:noFill/>
          </a:ln>
        </p:spPr>
        <p:txBody>
          <a:bodyPr spcFirstLastPara="1" wrap="square" lIns="67491" tIns="33746" rIns="67491" bIns="33746" anchor="t" anchorCtr="0">
            <a:spAutoFit/>
          </a:bodyPr>
          <a:lstStyle/>
          <a:p>
            <a:pPr algn="r">
              <a:buClr>
                <a:srgbClr val="006D9F"/>
              </a:buClr>
              <a:buSzPts val="1200"/>
            </a:pPr>
            <a:r>
              <a:rPr lang="de-DE" sz="900">
                <a:solidFill>
                  <a:srgbClr val="006D9F"/>
                </a:solidFill>
                <a:latin typeface="Maven Pro"/>
                <a:ea typeface="Maven Pro"/>
                <a:cs typeface="Maven Pro"/>
                <a:sym typeface="Maven Pro"/>
              </a:rPr>
              <a:t>Total </a:t>
            </a:r>
            <a:endParaRPr sz="900">
              <a:latin typeface="Calibri"/>
              <a:ea typeface="Calibri"/>
              <a:cs typeface="Calibri"/>
              <a:sym typeface="Calibri"/>
            </a:endParaRPr>
          </a:p>
          <a:p>
            <a:pPr algn="r">
              <a:buClr>
                <a:srgbClr val="006D9F"/>
              </a:buClr>
              <a:buSzPts val="1200"/>
            </a:pPr>
            <a:r>
              <a:rPr lang="de-DE" sz="900">
                <a:solidFill>
                  <a:srgbClr val="006D9F"/>
                </a:solidFill>
                <a:latin typeface="Maven Pro"/>
                <a:ea typeface="Maven Pro"/>
                <a:cs typeface="Maven Pro"/>
                <a:sym typeface="Maven Pro"/>
              </a:rPr>
              <a:t>Project Cost</a:t>
            </a:r>
            <a:endParaRPr sz="900">
              <a:latin typeface="Calibri"/>
              <a:ea typeface="Calibri"/>
              <a:cs typeface="Calibri"/>
              <a:sym typeface="Calibri"/>
            </a:endParaRPr>
          </a:p>
        </p:txBody>
      </p:sp>
      <p:grpSp>
        <p:nvGrpSpPr>
          <p:cNvPr id="302" name="Google Shape;302;p10"/>
          <p:cNvGrpSpPr/>
          <p:nvPr/>
        </p:nvGrpSpPr>
        <p:grpSpPr>
          <a:xfrm>
            <a:off x="1926199" y="928767"/>
            <a:ext cx="5225440" cy="3513733"/>
            <a:chOff x="2568600" y="1677960"/>
            <a:chExt cx="6968160" cy="4685588"/>
          </a:xfrm>
        </p:grpSpPr>
        <p:sp>
          <p:nvSpPr>
            <p:cNvPr id="303" name="Google Shape;303;p10"/>
            <p:cNvSpPr/>
            <p:nvPr/>
          </p:nvSpPr>
          <p:spPr>
            <a:xfrm>
              <a:off x="6879960" y="2832120"/>
              <a:ext cx="1339920" cy="1393560"/>
            </a:xfrm>
            <a:prstGeom prst="flowChartAlternateProcess">
              <a:avLst/>
            </a:prstGeom>
            <a:noFill/>
            <a:ln w="25400" cap="flat" cmpd="sng">
              <a:solidFill>
                <a:srgbClr val="4472C4"/>
              </a:solidFill>
              <a:prstDash val="dot"/>
              <a:miter lim="8000"/>
              <a:headEnd type="none" w="sm" len="sm"/>
              <a:tailEnd type="none" w="sm" len="sm"/>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304" name="Google Shape;304;p10"/>
            <p:cNvSpPr/>
            <p:nvPr/>
          </p:nvSpPr>
          <p:spPr>
            <a:xfrm>
              <a:off x="6876000" y="3459960"/>
              <a:ext cx="1365120" cy="1625760"/>
            </a:xfrm>
            <a:custGeom>
              <a:avLst/>
              <a:gdLst/>
              <a:ahLst/>
              <a:cxnLst/>
              <a:rect l="l" t="t" r="r" b="b"/>
              <a:pathLst>
                <a:path w="1705708" h="2121877" extrusionOk="0">
                  <a:moveTo>
                    <a:pt x="5862" y="0"/>
                  </a:moveTo>
                  <a:lnTo>
                    <a:pt x="0" y="2121877"/>
                  </a:lnTo>
                  <a:lnTo>
                    <a:pt x="1705708" y="2110154"/>
                  </a:lnTo>
                  <a:lnTo>
                    <a:pt x="1705708" y="644769"/>
                  </a:lnTo>
                  <a:lnTo>
                    <a:pt x="416169" y="5861"/>
                  </a:lnTo>
                  <a:lnTo>
                    <a:pt x="5862" y="0"/>
                  </a:lnTo>
                  <a:close/>
                </a:path>
              </a:pathLst>
            </a:custGeom>
            <a:solidFill>
              <a:srgbClr val="FDE000"/>
            </a:solidFill>
            <a:ln>
              <a:noFill/>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305" name="Google Shape;305;p10"/>
            <p:cNvSpPr/>
            <p:nvPr/>
          </p:nvSpPr>
          <p:spPr>
            <a:xfrm>
              <a:off x="6868439" y="2882880"/>
              <a:ext cx="1373040" cy="252400"/>
            </a:xfrm>
            <a:prstGeom prst="rect">
              <a:avLst/>
            </a:prstGeom>
            <a:noFill/>
            <a:ln>
              <a:noFill/>
            </a:ln>
          </p:spPr>
          <p:txBody>
            <a:bodyPr spcFirstLastPara="1" wrap="square" lIns="67491" tIns="33746" rIns="67491" bIns="33746" anchor="t" anchorCtr="0">
              <a:spAutoFit/>
            </a:bodyPr>
            <a:lstStyle/>
            <a:p>
              <a:pPr algn="ctr">
                <a:buSzPts val="1050"/>
              </a:pPr>
              <a:r>
                <a:rPr lang="de-DE" sz="787">
                  <a:latin typeface="Maven Pro"/>
                  <a:ea typeface="Maven Pro"/>
                  <a:cs typeface="Maven Pro"/>
                  <a:sym typeface="Maven Pro"/>
                </a:rPr>
                <a:t>Regular Bank loans</a:t>
              </a:r>
              <a:endParaRPr sz="787">
                <a:latin typeface="Calibri"/>
                <a:ea typeface="Calibri"/>
                <a:cs typeface="Calibri"/>
                <a:sym typeface="Calibri"/>
              </a:endParaRPr>
            </a:p>
          </p:txBody>
        </p:sp>
        <p:sp>
          <p:nvSpPr>
            <p:cNvPr id="306" name="Google Shape;306;p10"/>
            <p:cNvSpPr/>
            <p:nvPr/>
          </p:nvSpPr>
          <p:spPr>
            <a:xfrm rot="10800000">
              <a:off x="3911760" y="2802240"/>
              <a:ext cx="7920" cy="2847600"/>
            </a:xfrm>
            <a:custGeom>
              <a:avLst/>
              <a:gdLst/>
              <a:ahLst/>
              <a:cxnLst/>
              <a:rect l="l" t="t" r="r" b="b"/>
              <a:pathLst>
                <a:path w="21600" h="21600" extrusionOk="0">
                  <a:moveTo>
                    <a:pt x="0" y="0"/>
                  </a:moveTo>
                  <a:lnTo>
                    <a:pt x="21600" y="21600"/>
                  </a:lnTo>
                </a:path>
              </a:pathLst>
            </a:custGeom>
            <a:noFill/>
            <a:ln w="25400" cap="flat" cmpd="sng">
              <a:solidFill>
                <a:srgbClr val="006D9F"/>
              </a:solidFill>
              <a:prstDash val="solid"/>
              <a:miter lim="8000"/>
              <a:headEnd type="none" w="sm" len="sm"/>
              <a:tailEnd type="none" w="sm" len="sm"/>
            </a:ln>
          </p:spPr>
          <p:txBody>
            <a:bodyPr spcFirstLastPara="1" wrap="square" lIns="67491" tIns="33746" rIns="67491" bIns="33746" anchor="t" anchorCtr="0">
              <a:noAutofit/>
            </a:bodyPr>
            <a:lstStyle/>
            <a:p>
              <a:pPr>
                <a:buClr>
                  <a:schemeClr val="dk1"/>
                </a:buClr>
                <a:buSzPts val="1800"/>
              </a:pPr>
              <a:endParaRPr sz="1350">
                <a:latin typeface="Calibri"/>
                <a:ea typeface="Calibri"/>
                <a:cs typeface="Calibri"/>
                <a:sym typeface="Calibri"/>
              </a:endParaRPr>
            </a:p>
          </p:txBody>
        </p:sp>
        <p:sp>
          <p:nvSpPr>
            <p:cNvPr id="307" name="Google Shape;307;p10"/>
            <p:cNvSpPr/>
            <p:nvPr/>
          </p:nvSpPr>
          <p:spPr>
            <a:xfrm rot="10800000" flipH="1">
              <a:off x="3926880" y="5644800"/>
              <a:ext cx="4353480" cy="360"/>
            </a:xfrm>
            <a:custGeom>
              <a:avLst/>
              <a:gdLst/>
              <a:ahLst/>
              <a:cxnLst/>
              <a:rect l="l" t="t" r="r" b="b"/>
              <a:pathLst>
                <a:path w="21600" h="21600" extrusionOk="0">
                  <a:moveTo>
                    <a:pt x="0" y="0"/>
                  </a:moveTo>
                  <a:lnTo>
                    <a:pt x="21600" y="21600"/>
                  </a:lnTo>
                </a:path>
              </a:pathLst>
            </a:custGeom>
            <a:noFill/>
            <a:ln w="25400" cap="flat" cmpd="sng">
              <a:solidFill>
                <a:srgbClr val="006D9F"/>
              </a:solidFill>
              <a:prstDash val="solid"/>
              <a:miter lim="8000"/>
              <a:headEnd type="none" w="sm" len="sm"/>
              <a:tailEnd type="none" w="sm" len="sm"/>
            </a:ln>
          </p:spPr>
          <p:txBody>
            <a:bodyPr spcFirstLastPara="1" wrap="square" lIns="67491" tIns="2700" rIns="67491" bIns="2700" anchor="t" anchorCtr="0">
              <a:noAutofit/>
            </a:bodyPr>
            <a:lstStyle/>
            <a:p>
              <a:pPr>
                <a:buClr>
                  <a:schemeClr val="dk1"/>
                </a:buClr>
                <a:buSzPts val="1800"/>
              </a:pPr>
              <a:endParaRPr sz="1350">
                <a:latin typeface="Calibri"/>
                <a:ea typeface="Calibri"/>
                <a:cs typeface="Calibri"/>
                <a:sym typeface="Calibri"/>
              </a:endParaRPr>
            </a:p>
          </p:txBody>
        </p:sp>
        <p:cxnSp>
          <p:nvCxnSpPr>
            <p:cNvPr id="308" name="Google Shape;308;p10"/>
            <p:cNvCxnSpPr/>
            <p:nvPr/>
          </p:nvCxnSpPr>
          <p:spPr>
            <a:xfrm>
              <a:off x="5384160" y="5646240"/>
              <a:ext cx="360" cy="169200"/>
            </a:xfrm>
            <a:prstGeom prst="straightConnector1">
              <a:avLst/>
            </a:prstGeom>
            <a:noFill/>
            <a:ln w="25400" cap="flat" cmpd="sng">
              <a:solidFill>
                <a:srgbClr val="3F6EC2"/>
              </a:solidFill>
              <a:prstDash val="solid"/>
              <a:miter lim="8000"/>
              <a:headEnd type="none" w="sm" len="sm"/>
              <a:tailEnd type="none" w="sm" len="sm"/>
            </a:ln>
          </p:spPr>
        </p:cxnSp>
        <p:cxnSp>
          <p:nvCxnSpPr>
            <p:cNvPr id="309" name="Google Shape;309;p10"/>
            <p:cNvCxnSpPr/>
            <p:nvPr/>
          </p:nvCxnSpPr>
          <p:spPr>
            <a:xfrm>
              <a:off x="6807240" y="5646240"/>
              <a:ext cx="360" cy="169200"/>
            </a:xfrm>
            <a:prstGeom prst="straightConnector1">
              <a:avLst/>
            </a:prstGeom>
            <a:noFill/>
            <a:ln w="25400" cap="flat" cmpd="sng">
              <a:solidFill>
                <a:srgbClr val="3F6EC2"/>
              </a:solidFill>
              <a:prstDash val="solid"/>
              <a:miter lim="8000"/>
              <a:headEnd type="none" w="sm" len="sm"/>
              <a:tailEnd type="none" w="sm" len="sm"/>
            </a:ln>
          </p:spPr>
        </p:cxnSp>
        <p:cxnSp>
          <p:nvCxnSpPr>
            <p:cNvPr id="310" name="Google Shape;310;p10"/>
            <p:cNvCxnSpPr/>
            <p:nvPr/>
          </p:nvCxnSpPr>
          <p:spPr>
            <a:xfrm flipH="1">
              <a:off x="3769920" y="5091480"/>
              <a:ext cx="157320" cy="360"/>
            </a:xfrm>
            <a:prstGeom prst="straightConnector1">
              <a:avLst/>
            </a:prstGeom>
            <a:noFill/>
            <a:ln w="25400" cap="flat" cmpd="sng">
              <a:solidFill>
                <a:srgbClr val="006D9F"/>
              </a:solidFill>
              <a:prstDash val="solid"/>
              <a:miter lim="8000"/>
              <a:headEnd type="none" w="sm" len="sm"/>
              <a:tailEnd type="none" w="sm" len="sm"/>
            </a:ln>
          </p:spPr>
        </p:cxnSp>
        <p:cxnSp>
          <p:nvCxnSpPr>
            <p:cNvPr id="311" name="Google Shape;311;p10"/>
            <p:cNvCxnSpPr/>
            <p:nvPr/>
          </p:nvCxnSpPr>
          <p:spPr>
            <a:xfrm flipH="1">
              <a:off x="3769920" y="4528440"/>
              <a:ext cx="157320" cy="360"/>
            </a:xfrm>
            <a:prstGeom prst="straightConnector1">
              <a:avLst/>
            </a:prstGeom>
            <a:noFill/>
            <a:ln w="25400" cap="flat" cmpd="sng">
              <a:solidFill>
                <a:srgbClr val="006D9F"/>
              </a:solidFill>
              <a:prstDash val="solid"/>
              <a:miter lim="8000"/>
              <a:headEnd type="none" w="sm" len="sm"/>
              <a:tailEnd type="none" w="sm" len="sm"/>
            </a:ln>
          </p:spPr>
        </p:cxnSp>
        <p:cxnSp>
          <p:nvCxnSpPr>
            <p:cNvPr id="312" name="Google Shape;312;p10"/>
            <p:cNvCxnSpPr/>
            <p:nvPr/>
          </p:nvCxnSpPr>
          <p:spPr>
            <a:xfrm flipH="1">
              <a:off x="3756960" y="3403080"/>
              <a:ext cx="157680" cy="360"/>
            </a:xfrm>
            <a:prstGeom prst="straightConnector1">
              <a:avLst/>
            </a:prstGeom>
            <a:noFill/>
            <a:ln w="25400" cap="flat" cmpd="sng">
              <a:solidFill>
                <a:srgbClr val="006D9F"/>
              </a:solidFill>
              <a:prstDash val="solid"/>
              <a:miter lim="8000"/>
              <a:headEnd type="none" w="sm" len="sm"/>
              <a:tailEnd type="none" w="sm" len="sm"/>
            </a:ln>
          </p:spPr>
        </p:cxnSp>
        <p:sp>
          <p:nvSpPr>
            <p:cNvPr id="313" name="Google Shape;313;p10"/>
            <p:cNvSpPr/>
            <p:nvPr/>
          </p:nvSpPr>
          <p:spPr>
            <a:xfrm>
              <a:off x="4007521" y="5718599"/>
              <a:ext cx="1221840" cy="644949"/>
            </a:xfrm>
            <a:prstGeom prst="rect">
              <a:avLst/>
            </a:prstGeom>
            <a:noFill/>
            <a:ln>
              <a:noFill/>
            </a:ln>
          </p:spPr>
          <p:txBody>
            <a:bodyPr spcFirstLastPara="1" wrap="square" lIns="67491" tIns="33746" rIns="67491" bIns="33746" anchor="t" anchorCtr="0">
              <a:spAutoFit/>
            </a:bodyPr>
            <a:lstStyle/>
            <a:p>
              <a:pPr algn="ctr">
                <a:buClr>
                  <a:srgbClr val="006D9F"/>
                </a:buClr>
                <a:buSzPts val="1200"/>
              </a:pPr>
              <a:r>
                <a:rPr lang="de-DE" sz="900">
                  <a:solidFill>
                    <a:srgbClr val="006D9F"/>
                  </a:solidFill>
                  <a:latin typeface="Maven Pro"/>
                  <a:ea typeface="Maven Pro"/>
                  <a:cs typeface="Maven Pro"/>
                  <a:sym typeface="Maven Pro"/>
                </a:rPr>
                <a:t>Financing of early start-up costs</a:t>
              </a:r>
              <a:endParaRPr sz="900">
                <a:latin typeface="Calibri"/>
                <a:ea typeface="Calibri"/>
                <a:cs typeface="Calibri"/>
                <a:sym typeface="Calibri"/>
              </a:endParaRPr>
            </a:p>
          </p:txBody>
        </p:sp>
        <p:sp>
          <p:nvSpPr>
            <p:cNvPr id="314" name="Google Shape;314;p10"/>
            <p:cNvSpPr/>
            <p:nvPr/>
          </p:nvSpPr>
          <p:spPr>
            <a:xfrm>
              <a:off x="5448600" y="5718600"/>
              <a:ext cx="1307519" cy="275571"/>
            </a:xfrm>
            <a:prstGeom prst="rect">
              <a:avLst/>
            </a:prstGeom>
            <a:noFill/>
            <a:ln>
              <a:noFill/>
            </a:ln>
          </p:spPr>
          <p:txBody>
            <a:bodyPr spcFirstLastPara="1" wrap="square" lIns="67491" tIns="33746" rIns="67491" bIns="33746" anchor="t" anchorCtr="0">
              <a:spAutoFit/>
            </a:bodyPr>
            <a:lstStyle/>
            <a:p>
              <a:pPr algn="ctr">
                <a:buClr>
                  <a:srgbClr val="006D9F"/>
                </a:buClr>
                <a:buSzPts val="1200"/>
              </a:pPr>
              <a:r>
                <a:rPr lang="de-DE" sz="900">
                  <a:solidFill>
                    <a:srgbClr val="006D9F"/>
                  </a:solidFill>
                  <a:latin typeface="Maven Pro"/>
                  <a:ea typeface="Maven Pro"/>
                  <a:cs typeface="Maven Pro"/>
                  <a:sym typeface="Maven Pro"/>
                </a:rPr>
                <a:t>Equity</a:t>
              </a:r>
              <a:endParaRPr sz="900">
                <a:latin typeface="Calibri"/>
                <a:ea typeface="Calibri"/>
                <a:cs typeface="Calibri"/>
                <a:sym typeface="Calibri"/>
              </a:endParaRPr>
            </a:p>
          </p:txBody>
        </p:sp>
        <p:sp>
          <p:nvSpPr>
            <p:cNvPr id="315" name="Google Shape;315;p10"/>
            <p:cNvSpPr/>
            <p:nvPr/>
          </p:nvSpPr>
          <p:spPr>
            <a:xfrm>
              <a:off x="6876000" y="5718600"/>
              <a:ext cx="1237320" cy="460260"/>
            </a:xfrm>
            <a:prstGeom prst="rect">
              <a:avLst/>
            </a:prstGeom>
            <a:noFill/>
            <a:ln>
              <a:noFill/>
            </a:ln>
          </p:spPr>
          <p:txBody>
            <a:bodyPr spcFirstLastPara="1" wrap="square" lIns="67491" tIns="33746" rIns="67491" bIns="33746" anchor="t" anchorCtr="0">
              <a:spAutoFit/>
            </a:bodyPr>
            <a:lstStyle/>
            <a:p>
              <a:pPr algn="ctr">
                <a:buClr>
                  <a:srgbClr val="006D9F"/>
                </a:buClr>
                <a:buSzPts val="1200"/>
              </a:pPr>
              <a:r>
                <a:rPr lang="de-DE" sz="900">
                  <a:solidFill>
                    <a:srgbClr val="006D9F"/>
                  </a:solidFill>
                  <a:latin typeface="Maven Pro"/>
                  <a:ea typeface="Maven Pro"/>
                  <a:cs typeface="Maven Pro"/>
                  <a:sym typeface="Maven Pro"/>
                </a:rPr>
                <a:t>Debt </a:t>
              </a:r>
              <a:endParaRPr sz="900">
                <a:latin typeface="Calibri"/>
                <a:ea typeface="Calibri"/>
                <a:cs typeface="Calibri"/>
                <a:sym typeface="Calibri"/>
              </a:endParaRPr>
            </a:p>
            <a:p>
              <a:pPr algn="ctr">
                <a:buClr>
                  <a:srgbClr val="006D9F"/>
                </a:buClr>
                <a:buSzPts val="1200"/>
              </a:pPr>
              <a:r>
                <a:rPr lang="de-DE" sz="900">
                  <a:solidFill>
                    <a:srgbClr val="006D9F"/>
                  </a:solidFill>
                  <a:latin typeface="Maven Pro"/>
                  <a:ea typeface="Maven Pro"/>
                  <a:cs typeface="Maven Pro"/>
                  <a:sym typeface="Maven Pro"/>
                </a:rPr>
                <a:t>(Senior loans)</a:t>
              </a:r>
              <a:endParaRPr sz="900">
                <a:latin typeface="Calibri"/>
                <a:ea typeface="Calibri"/>
                <a:cs typeface="Calibri"/>
                <a:sym typeface="Calibri"/>
              </a:endParaRPr>
            </a:p>
          </p:txBody>
        </p:sp>
        <p:sp>
          <p:nvSpPr>
            <p:cNvPr id="316" name="Google Shape;316;p10"/>
            <p:cNvSpPr/>
            <p:nvPr/>
          </p:nvSpPr>
          <p:spPr>
            <a:xfrm>
              <a:off x="2568600" y="4943880"/>
              <a:ext cx="954000" cy="275571"/>
            </a:xfrm>
            <a:prstGeom prst="rect">
              <a:avLst/>
            </a:prstGeom>
            <a:noFill/>
            <a:ln>
              <a:noFill/>
            </a:ln>
          </p:spPr>
          <p:txBody>
            <a:bodyPr spcFirstLastPara="1" wrap="square" lIns="67491" tIns="33746" rIns="67491" bIns="33746" anchor="t" anchorCtr="0">
              <a:spAutoFit/>
            </a:bodyPr>
            <a:lstStyle/>
            <a:p>
              <a:pPr algn="r">
                <a:buClr>
                  <a:srgbClr val="006D9F"/>
                </a:buClr>
                <a:buSzPts val="1200"/>
              </a:pPr>
              <a:r>
                <a:rPr lang="de-DE" sz="900">
                  <a:solidFill>
                    <a:srgbClr val="006D9F"/>
                  </a:solidFill>
                  <a:latin typeface="Maven Pro"/>
                  <a:ea typeface="Maven Pro"/>
                  <a:cs typeface="Maven Pro"/>
                  <a:sym typeface="Maven Pro"/>
                </a:rPr>
                <a:t>€50 K</a:t>
              </a:r>
              <a:endParaRPr sz="900">
                <a:latin typeface="Calibri"/>
                <a:ea typeface="Calibri"/>
                <a:cs typeface="Calibri"/>
                <a:sym typeface="Calibri"/>
              </a:endParaRPr>
            </a:p>
          </p:txBody>
        </p:sp>
        <p:sp>
          <p:nvSpPr>
            <p:cNvPr id="317" name="Google Shape;317;p10"/>
            <p:cNvSpPr/>
            <p:nvPr/>
          </p:nvSpPr>
          <p:spPr>
            <a:xfrm>
              <a:off x="2739960" y="4344840"/>
              <a:ext cx="896401" cy="275571"/>
            </a:xfrm>
            <a:prstGeom prst="rect">
              <a:avLst/>
            </a:prstGeom>
            <a:noFill/>
            <a:ln>
              <a:noFill/>
            </a:ln>
          </p:spPr>
          <p:txBody>
            <a:bodyPr spcFirstLastPara="1" wrap="square" lIns="67491" tIns="33746" rIns="67491" bIns="33746" anchor="t" anchorCtr="0">
              <a:spAutoFit/>
            </a:bodyPr>
            <a:lstStyle/>
            <a:p>
              <a:pPr algn="r">
                <a:buClr>
                  <a:srgbClr val="006D9F"/>
                </a:buClr>
                <a:buSzPts val="1200"/>
              </a:pPr>
              <a:r>
                <a:rPr lang="de-DE" sz="900">
                  <a:solidFill>
                    <a:srgbClr val="006D9F"/>
                  </a:solidFill>
                  <a:latin typeface="Maven Pro"/>
                  <a:ea typeface="Maven Pro"/>
                  <a:cs typeface="Maven Pro"/>
                  <a:sym typeface="Maven Pro"/>
                </a:rPr>
                <a:t>€0,5 mln</a:t>
              </a:r>
              <a:endParaRPr sz="900">
                <a:latin typeface="Calibri"/>
                <a:ea typeface="Calibri"/>
                <a:cs typeface="Calibri"/>
                <a:sym typeface="Calibri"/>
              </a:endParaRPr>
            </a:p>
          </p:txBody>
        </p:sp>
        <p:sp>
          <p:nvSpPr>
            <p:cNvPr id="318" name="Google Shape;318;p10"/>
            <p:cNvSpPr/>
            <p:nvPr/>
          </p:nvSpPr>
          <p:spPr>
            <a:xfrm>
              <a:off x="2634841" y="3237121"/>
              <a:ext cx="896401" cy="275571"/>
            </a:xfrm>
            <a:prstGeom prst="rect">
              <a:avLst/>
            </a:prstGeom>
            <a:noFill/>
            <a:ln>
              <a:noFill/>
            </a:ln>
          </p:spPr>
          <p:txBody>
            <a:bodyPr spcFirstLastPara="1" wrap="square" lIns="67491" tIns="33746" rIns="67491" bIns="33746" anchor="t" anchorCtr="0">
              <a:spAutoFit/>
            </a:bodyPr>
            <a:lstStyle/>
            <a:p>
              <a:pPr algn="r">
                <a:buClr>
                  <a:srgbClr val="006D9F"/>
                </a:buClr>
                <a:buSzPts val="1200"/>
              </a:pPr>
              <a:r>
                <a:rPr lang="de-DE" sz="900">
                  <a:solidFill>
                    <a:srgbClr val="006D9F"/>
                  </a:solidFill>
                  <a:latin typeface="Maven Pro"/>
                  <a:ea typeface="Maven Pro"/>
                  <a:cs typeface="Maven Pro"/>
                  <a:sym typeface="Maven Pro"/>
                </a:rPr>
                <a:t>€5 mln</a:t>
              </a:r>
              <a:endParaRPr sz="900">
                <a:latin typeface="Calibri"/>
                <a:ea typeface="Calibri"/>
                <a:cs typeface="Calibri"/>
                <a:sym typeface="Calibri"/>
              </a:endParaRPr>
            </a:p>
          </p:txBody>
        </p:sp>
        <p:cxnSp>
          <p:nvCxnSpPr>
            <p:cNvPr id="319" name="Google Shape;319;p10"/>
            <p:cNvCxnSpPr/>
            <p:nvPr/>
          </p:nvCxnSpPr>
          <p:spPr>
            <a:xfrm flipH="1">
              <a:off x="3786120" y="5654520"/>
              <a:ext cx="157320" cy="360"/>
            </a:xfrm>
            <a:prstGeom prst="straightConnector1">
              <a:avLst/>
            </a:prstGeom>
            <a:noFill/>
            <a:ln w="25400" cap="flat" cmpd="sng">
              <a:solidFill>
                <a:srgbClr val="006D9F"/>
              </a:solidFill>
              <a:prstDash val="solid"/>
              <a:miter lim="8000"/>
              <a:headEnd type="none" w="sm" len="sm"/>
              <a:tailEnd type="none" w="sm" len="sm"/>
            </a:ln>
          </p:spPr>
        </p:cxnSp>
        <p:sp>
          <p:nvSpPr>
            <p:cNvPr id="320" name="Google Shape;320;p10"/>
            <p:cNvSpPr/>
            <p:nvPr/>
          </p:nvSpPr>
          <p:spPr>
            <a:xfrm>
              <a:off x="6910200" y="3440160"/>
              <a:ext cx="861120" cy="455387"/>
            </a:xfrm>
            <a:prstGeom prst="rect">
              <a:avLst/>
            </a:prstGeom>
            <a:noFill/>
            <a:ln>
              <a:noFill/>
            </a:ln>
          </p:spPr>
          <p:txBody>
            <a:bodyPr spcFirstLastPara="1" wrap="square" lIns="67491" tIns="33746" rIns="67491" bIns="33746" anchor="t" anchorCtr="0">
              <a:spAutoFit/>
            </a:bodyPr>
            <a:lstStyle/>
            <a:p>
              <a:pPr>
                <a:buSzPts val="790"/>
              </a:pPr>
              <a:r>
                <a:rPr lang="de-DE" sz="592">
                  <a:latin typeface="Maven Pro"/>
                  <a:ea typeface="Maven Pro"/>
                  <a:cs typeface="Maven Pro"/>
                  <a:sym typeface="Maven Pro"/>
                </a:rPr>
                <a:t>Max. </a:t>
              </a:r>
              <a:endParaRPr sz="592">
                <a:latin typeface="Calibri"/>
                <a:ea typeface="Calibri"/>
                <a:cs typeface="Calibri"/>
                <a:sym typeface="Calibri"/>
              </a:endParaRPr>
            </a:p>
            <a:p>
              <a:pPr>
                <a:buSzPts val="790"/>
              </a:pPr>
              <a:r>
                <a:rPr lang="de-DE" sz="592">
                  <a:latin typeface="Maven Pro"/>
                  <a:ea typeface="Maven Pro"/>
                  <a:cs typeface="Maven Pro"/>
                  <a:sym typeface="Maven Pro"/>
                </a:rPr>
                <a:t>     20% financing</a:t>
              </a:r>
              <a:endParaRPr sz="592">
                <a:latin typeface="Calibri"/>
                <a:ea typeface="Calibri"/>
                <a:cs typeface="Calibri"/>
                <a:sym typeface="Calibri"/>
              </a:endParaRPr>
            </a:p>
          </p:txBody>
        </p:sp>
        <p:sp>
          <p:nvSpPr>
            <p:cNvPr id="321" name="Google Shape;321;p10"/>
            <p:cNvSpPr/>
            <p:nvPr/>
          </p:nvSpPr>
          <p:spPr>
            <a:xfrm>
              <a:off x="6718320" y="4763159"/>
              <a:ext cx="1476360" cy="212382"/>
            </a:xfrm>
            <a:prstGeom prst="rect">
              <a:avLst/>
            </a:prstGeom>
            <a:noFill/>
            <a:ln>
              <a:noFill/>
            </a:ln>
          </p:spPr>
          <p:txBody>
            <a:bodyPr spcFirstLastPara="1" wrap="square" lIns="67491" tIns="33746" rIns="67491" bIns="33746" anchor="t" anchorCtr="0">
              <a:spAutoFit/>
            </a:bodyPr>
            <a:lstStyle/>
            <a:p>
              <a:pPr algn="r">
                <a:buSzPts val="790"/>
              </a:pPr>
              <a:r>
                <a:rPr lang="de-DE" sz="592">
                  <a:latin typeface="Maven Pro"/>
                  <a:ea typeface="Maven Pro"/>
                  <a:cs typeface="Maven Pro"/>
                  <a:sym typeface="Maven Pro"/>
                </a:rPr>
                <a:t>Max. 75% financing</a:t>
              </a:r>
              <a:endParaRPr sz="592">
                <a:latin typeface="Calibri"/>
                <a:ea typeface="Calibri"/>
                <a:cs typeface="Calibri"/>
                <a:sym typeface="Calibri"/>
              </a:endParaRPr>
            </a:p>
          </p:txBody>
        </p:sp>
        <p:sp>
          <p:nvSpPr>
            <p:cNvPr id="322" name="Google Shape;322;p10"/>
            <p:cNvSpPr/>
            <p:nvPr/>
          </p:nvSpPr>
          <p:spPr>
            <a:xfrm>
              <a:off x="6994080" y="4192200"/>
              <a:ext cx="1199880" cy="252400"/>
            </a:xfrm>
            <a:prstGeom prst="rect">
              <a:avLst/>
            </a:prstGeom>
            <a:noFill/>
            <a:ln>
              <a:noFill/>
            </a:ln>
          </p:spPr>
          <p:txBody>
            <a:bodyPr spcFirstLastPara="1" wrap="square" lIns="67491" tIns="33746" rIns="67491" bIns="33746" anchor="t" anchorCtr="0">
              <a:spAutoFit/>
            </a:bodyPr>
            <a:lstStyle/>
            <a:p>
              <a:pPr>
                <a:buSzPts val="1050"/>
              </a:pPr>
              <a:r>
                <a:rPr lang="de-DE" sz="787" b="1" i="1">
                  <a:latin typeface="Maven Pro"/>
                  <a:ea typeface="Maven Pro"/>
                  <a:cs typeface="Maven Pro"/>
                  <a:sym typeface="Maven Pro"/>
                </a:rPr>
                <a:t>Realisation Fund</a:t>
              </a:r>
              <a:endParaRPr sz="787">
                <a:latin typeface="Calibri"/>
                <a:ea typeface="Calibri"/>
                <a:cs typeface="Calibri"/>
                <a:sym typeface="Calibri"/>
              </a:endParaRPr>
            </a:p>
          </p:txBody>
        </p:sp>
        <p:sp>
          <p:nvSpPr>
            <p:cNvPr id="323" name="Google Shape;323;p10"/>
            <p:cNvSpPr/>
            <p:nvPr/>
          </p:nvSpPr>
          <p:spPr>
            <a:xfrm>
              <a:off x="4016520" y="2832120"/>
              <a:ext cx="1361520" cy="1687320"/>
            </a:xfrm>
            <a:prstGeom prst="roundRect">
              <a:avLst>
                <a:gd name="adj" fmla="val 16667"/>
              </a:avLst>
            </a:prstGeom>
            <a:solidFill>
              <a:srgbClr val="F7AB1C"/>
            </a:solidFill>
            <a:ln>
              <a:noFill/>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324" name="Google Shape;324;p10"/>
            <p:cNvSpPr/>
            <p:nvPr/>
          </p:nvSpPr>
          <p:spPr>
            <a:xfrm>
              <a:off x="4089961" y="3058200"/>
              <a:ext cx="1237320" cy="736953"/>
            </a:xfrm>
            <a:prstGeom prst="rect">
              <a:avLst/>
            </a:prstGeom>
            <a:noFill/>
            <a:ln>
              <a:noFill/>
            </a:ln>
          </p:spPr>
          <p:txBody>
            <a:bodyPr spcFirstLastPara="1" wrap="square" lIns="67491" tIns="33746" rIns="67491" bIns="33746" anchor="t" anchorCtr="0">
              <a:spAutoFit/>
            </a:bodyPr>
            <a:lstStyle/>
            <a:p>
              <a:pPr algn="ctr">
                <a:buSzPts val="1050"/>
              </a:pPr>
              <a:r>
                <a:rPr lang="de-DE" sz="787" b="1" i="1">
                  <a:latin typeface="Maven Pro"/>
                  <a:ea typeface="Maven Pro"/>
                  <a:cs typeface="Maven Pro"/>
                  <a:sym typeface="Maven Pro"/>
                </a:rPr>
                <a:t>Development Fund</a:t>
              </a:r>
              <a:endParaRPr sz="787">
                <a:latin typeface="Calibri"/>
                <a:ea typeface="Calibri"/>
                <a:cs typeface="Calibri"/>
                <a:sym typeface="Calibri"/>
              </a:endParaRPr>
            </a:p>
            <a:p>
              <a:pPr algn="ctr">
                <a:buClr>
                  <a:schemeClr val="dk1"/>
                </a:buClr>
                <a:buSzPts val="1050"/>
              </a:pPr>
              <a:endParaRPr sz="787">
                <a:latin typeface="Calibri"/>
                <a:ea typeface="Calibri"/>
                <a:cs typeface="Calibri"/>
                <a:sym typeface="Calibri"/>
              </a:endParaRPr>
            </a:p>
            <a:p>
              <a:pPr algn="ctr">
                <a:buSzPts val="1050"/>
              </a:pPr>
              <a:r>
                <a:rPr lang="de-DE" sz="787">
                  <a:latin typeface="Maven Pro"/>
                  <a:ea typeface="Maven Pro"/>
                  <a:cs typeface="Maven Pro"/>
                  <a:sym typeface="Maven Pro"/>
                </a:rPr>
                <a:t>Dutch gvt + Provinces</a:t>
              </a:r>
              <a:endParaRPr sz="787">
                <a:latin typeface="Calibri"/>
                <a:ea typeface="Calibri"/>
                <a:cs typeface="Calibri"/>
                <a:sym typeface="Calibri"/>
              </a:endParaRPr>
            </a:p>
          </p:txBody>
        </p:sp>
        <p:cxnSp>
          <p:nvCxnSpPr>
            <p:cNvPr id="325" name="Google Shape;325;p10"/>
            <p:cNvCxnSpPr/>
            <p:nvPr/>
          </p:nvCxnSpPr>
          <p:spPr>
            <a:xfrm rot="10800000" flipH="1">
              <a:off x="3926520" y="5088600"/>
              <a:ext cx="2949120" cy="5400"/>
            </a:xfrm>
            <a:prstGeom prst="straightConnector1">
              <a:avLst/>
            </a:prstGeom>
            <a:noFill/>
            <a:ln w="9525" cap="flat" cmpd="sng">
              <a:solidFill>
                <a:srgbClr val="FF0000"/>
              </a:solidFill>
              <a:prstDash val="lgDash"/>
              <a:miter lim="8000"/>
              <a:headEnd type="none" w="sm" len="sm"/>
              <a:tailEnd type="triangle" w="med" len="med"/>
            </a:ln>
          </p:spPr>
        </p:cxnSp>
        <p:cxnSp>
          <p:nvCxnSpPr>
            <p:cNvPr id="326" name="Google Shape;326;p10"/>
            <p:cNvCxnSpPr/>
            <p:nvPr/>
          </p:nvCxnSpPr>
          <p:spPr>
            <a:xfrm rot="10800000" flipH="1">
              <a:off x="3935880" y="4522680"/>
              <a:ext cx="240840" cy="4320"/>
            </a:xfrm>
            <a:prstGeom prst="straightConnector1">
              <a:avLst/>
            </a:prstGeom>
            <a:noFill/>
            <a:ln w="9525" cap="flat" cmpd="sng">
              <a:solidFill>
                <a:srgbClr val="FF0000"/>
              </a:solidFill>
              <a:prstDash val="lgDash"/>
              <a:miter lim="8000"/>
              <a:headEnd type="none" w="sm" len="sm"/>
              <a:tailEnd type="triangle" w="med" len="med"/>
            </a:ln>
          </p:spPr>
        </p:cxnSp>
        <p:cxnSp>
          <p:nvCxnSpPr>
            <p:cNvPr id="327" name="Google Shape;327;p10"/>
            <p:cNvCxnSpPr/>
            <p:nvPr/>
          </p:nvCxnSpPr>
          <p:spPr>
            <a:xfrm>
              <a:off x="3885840" y="3399840"/>
              <a:ext cx="1960200" cy="360"/>
            </a:xfrm>
            <a:prstGeom prst="straightConnector1">
              <a:avLst/>
            </a:prstGeom>
            <a:noFill/>
            <a:ln w="9525" cap="flat" cmpd="sng">
              <a:solidFill>
                <a:srgbClr val="FF0000"/>
              </a:solidFill>
              <a:prstDash val="lgDash"/>
              <a:miter lim="8000"/>
              <a:headEnd type="none" w="sm" len="sm"/>
              <a:tailEnd type="triangle" w="med" len="med"/>
            </a:ln>
          </p:spPr>
        </p:cxnSp>
        <p:sp>
          <p:nvSpPr>
            <p:cNvPr id="328" name="Google Shape;328;p10"/>
            <p:cNvSpPr/>
            <p:nvPr/>
          </p:nvSpPr>
          <p:spPr>
            <a:xfrm>
              <a:off x="5457240" y="2829600"/>
              <a:ext cx="1339920" cy="2795040"/>
            </a:xfrm>
            <a:prstGeom prst="flowChartAlternateProcess">
              <a:avLst/>
            </a:prstGeom>
            <a:solidFill>
              <a:srgbClr val="00A8D5"/>
            </a:solidFill>
            <a:ln>
              <a:noFill/>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329" name="Google Shape;329;p10"/>
            <p:cNvSpPr/>
            <p:nvPr/>
          </p:nvSpPr>
          <p:spPr>
            <a:xfrm>
              <a:off x="5527440" y="3729599"/>
              <a:ext cx="1225799" cy="1383026"/>
            </a:xfrm>
            <a:prstGeom prst="rect">
              <a:avLst/>
            </a:prstGeom>
            <a:noFill/>
            <a:ln>
              <a:noFill/>
            </a:ln>
          </p:spPr>
          <p:txBody>
            <a:bodyPr spcFirstLastPara="1" wrap="square" lIns="67491" tIns="33746" rIns="67491" bIns="33746" anchor="t" anchorCtr="0">
              <a:spAutoFit/>
            </a:bodyPr>
            <a:lstStyle/>
            <a:p>
              <a:pPr algn="ctr">
                <a:buSzPts val="1050"/>
              </a:pPr>
              <a:r>
                <a:rPr lang="de-DE" sz="787" b="1">
                  <a:latin typeface="Maven Pro"/>
                  <a:ea typeface="Maven Pro"/>
                  <a:cs typeface="Maven Pro"/>
                  <a:sym typeface="Maven Pro"/>
                </a:rPr>
                <a:t>Equity from members and citizens</a:t>
              </a:r>
              <a:endParaRPr sz="787">
                <a:latin typeface="Calibri"/>
                <a:ea typeface="Calibri"/>
                <a:cs typeface="Calibri"/>
                <a:sym typeface="Calibri"/>
              </a:endParaRPr>
            </a:p>
            <a:p>
              <a:pPr algn="ctr">
                <a:buClr>
                  <a:schemeClr val="dk1"/>
                </a:buClr>
                <a:buSzPts val="1050"/>
              </a:pPr>
              <a:endParaRPr sz="787">
                <a:latin typeface="Calibri"/>
                <a:ea typeface="Calibri"/>
                <a:cs typeface="Calibri"/>
                <a:sym typeface="Calibri"/>
              </a:endParaRPr>
            </a:p>
            <a:p>
              <a:pPr algn="ctr">
                <a:buSzPts val="1050"/>
              </a:pPr>
              <a:r>
                <a:rPr lang="de-DE" sz="787">
                  <a:latin typeface="Maven Pro"/>
                  <a:ea typeface="Maven Pro"/>
                  <a:cs typeface="Maven Pro"/>
                  <a:sym typeface="Maven Pro"/>
                </a:rPr>
                <a:t>via</a:t>
              </a:r>
              <a:endParaRPr sz="787">
                <a:latin typeface="Calibri"/>
                <a:ea typeface="Calibri"/>
                <a:cs typeface="Calibri"/>
                <a:sym typeface="Calibri"/>
              </a:endParaRPr>
            </a:p>
            <a:p>
              <a:pPr algn="ctr">
                <a:buSzPts val="1050"/>
              </a:pPr>
              <a:r>
                <a:rPr lang="de-DE" sz="787">
                  <a:latin typeface="Maven Pro"/>
                  <a:ea typeface="Maven Pro"/>
                  <a:cs typeface="Maven Pro"/>
                  <a:sym typeface="Maven Pro"/>
                </a:rPr>
                <a:t>software, standard documentation and helpdesk</a:t>
              </a:r>
              <a:endParaRPr sz="787">
                <a:latin typeface="Calibri"/>
                <a:ea typeface="Calibri"/>
                <a:cs typeface="Calibri"/>
                <a:sym typeface="Calibri"/>
              </a:endParaRPr>
            </a:p>
          </p:txBody>
        </p:sp>
        <p:sp>
          <p:nvSpPr>
            <p:cNvPr id="330" name="Google Shape;330;p10"/>
            <p:cNvSpPr/>
            <p:nvPr/>
          </p:nvSpPr>
          <p:spPr>
            <a:xfrm>
              <a:off x="5809680" y="2661120"/>
              <a:ext cx="1002600" cy="780120"/>
            </a:xfrm>
            <a:prstGeom prst="rect">
              <a:avLst/>
            </a:prstGeom>
            <a:solidFill>
              <a:schemeClr val="lt1"/>
            </a:solidFill>
            <a:ln>
              <a:noFill/>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331" name="Google Shape;331;p10"/>
            <p:cNvSpPr/>
            <p:nvPr/>
          </p:nvSpPr>
          <p:spPr>
            <a:xfrm>
              <a:off x="5846400" y="2832120"/>
              <a:ext cx="950760" cy="564840"/>
            </a:xfrm>
            <a:prstGeom prst="roundRect">
              <a:avLst>
                <a:gd name="adj" fmla="val 16667"/>
              </a:avLst>
            </a:prstGeom>
            <a:solidFill>
              <a:srgbClr val="80C242"/>
            </a:solidFill>
            <a:ln>
              <a:noFill/>
            </a:ln>
          </p:spPr>
          <p:txBody>
            <a:bodyPr spcFirstLastPara="1" wrap="square" lIns="67491" tIns="33746" rIns="67491" bIns="33746" anchor="ctr" anchorCtr="0">
              <a:noAutofit/>
            </a:bodyPr>
            <a:lstStyle/>
            <a:p>
              <a:pPr algn="ctr">
                <a:buClr>
                  <a:schemeClr val="dk1"/>
                </a:buClr>
                <a:buSzPts val="1350"/>
              </a:pPr>
              <a:endParaRPr sz="1012">
                <a:solidFill>
                  <a:srgbClr val="FFFFFF"/>
                </a:solidFill>
                <a:latin typeface="Calibri"/>
                <a:ea typeface="Calibri"/>
                <a:cs typeface="Calibri"/>
                <a:sym typeface="Calibri"/>
              </a:endParaRPr>
            </a:p>
          </p:txBody>
        </p:sp>
        <p:sp>
          <p:nvSpPr>
            <p:cNvPr id="332" name="Google Shape;332;p10"/>
            <p:cNvSpPr/>
            <p:nvPr/>
          </p:nvSpPr>
          <p:spPr>
            <a:xfrm>
              <a:off x="5761439" y="2907000"/>
              <a:ext cx="1105200" cy="413917"/>
            </a:xfrm>
            <a:prstGeom prst="rect">
              <a:avLst/>
            </a:prstGeom>
            <a:noFill/>
            <a:ln>
              <a:noFill/>
            </a:ln>
          </p:spPr>
          <p:txBody>
            <a:bodyPr spcFirstLastPara="1" wrap="square" lIns="67491" tIns="33746" rIns="67491" bIns="33746" anchor="t" anchorCtr="0">
              <a:spAutoFit/>
            </a:bodyPr>
            <a:lstStyle/>
            <a:p>
              <a:pPr algn="ctr">
                <a:buSzPts val="1050"/>
              </a:pPr>
              <a:r>
                <a:rPr lang="de-DE" sz="787" b="1" i="1">
                  <a:latin typeface="Maven Pro"/>
                  <a:ea typeface="Maven Pro"/>
                  <a:cs typeface="Maven Pro"/>
                  <a:sym typeface="Maven Pro"/>
                </a:rPr>
                <a:t>Credit Large Projects</a:t>
              </a:r>
              <a:endParaRPr sz="787">
                <a:latin typeface="Calibri"/>
                <a:ea typeface="Calibri"/>
                <a:cs typeface="Calibri"/>
                <a:sym typeface="Calibri"/>
              </a:endParaRPr>
            </a:p>
          </p:txBody>
        </p:sp>
        <p:sp>
          <p:nvSpPr>
            <p:cNvPr id="333" name="Google Shape;333;p10"/>
            <p:cNvSpPr/>
            <p:nvPr/>
          </p:nvSpPr>
          <p:spPr>
            <a:xfrm>
              <a:off x="3299040" y="2846520"/>
              <a:ext cx="522360" cy="414087"/>
            </a:xfrm>
            <a:prstGeom prst="rect">
              <a:avLst/>
            </a:prstGeom>
            <a:noFill/>
            <a:ln>
              <a:noFill/>
            </a:ln>
          </p:spPr>
          <p:txBody>
            <a:bodyPr spcFirstLastPara="1" wrap="square" lIns="67491" tIns="33746" rIns="67491" bIns="33746" anchor="t" anchorCtr="0">
              <a:spAutoFit/>
            </a:bodyPr>
            <a:lstStyle/>
            <a:p>
              <a:pPr algn="ctr">
                <a:buClr>
                  <a:srgbClr val="006D9F"/>
                </a:buClr>
                <a:buSzPts val="2100"/>
              </a:pPr>
              <a:r>
                <a:rPr lang="de-DE" sz="1575" b="1">
                  <a:solidFill>
                    <a:srgbClr val="006D9F"/>
                  </a:solidFill>
                  <a:latin typeface="Maven Pro"/>
                  <a:ea typeface="Maven Pro"/>
                  <a:cs typeface="Maven Pro"/>
                  <a:sym typeface="Maven Pro"/>
                </a:rPr>
                <a:t>XL</a:t>
              </a:r>
              <a:endParaRPr sz="1575">
                <a:latin typeface="Calibri"/>
                <a:ea typeface="Calibri"/>
                <a:cs typeface="Calibri"/>
                <a:sym typeface="Calibri"/>
              </a:endParaRPr>
            </a:p>
          </p:txBody>
        </p:sp>
        <p:sp>
          <p:nvSpPr>
            <p:cNvPr id="334" name="Google Shape;334;p10"/>
            <p:cNvSpPr/>
            <p:nvPr/>
          </p:nvSpPr>
          <p:spPr>
            <a:xfrm>
              <a:off x="3299040" y="3727440"/>
              <a:ext cx="522360" cy="414087"/>
            </a:xfrm>
            <a:prstGeom prst="rect">
              <a:avLst/>
            </a:prstGeom>
            <a:noFill/>
            <a:ln>
              <a:noFill/>
            </a:ln>
          </p:spPr>
          <p:txBody>
            <a:bodyPr spcFirstLastPara="1" wrap="square" lIns="67491" tIns="33746" rIns="67491" bIns="33746" anchor="t" anchorCtr="0">
              <a:spAutoFit/>
            </a:bodyPr>
            <a:lstStyle/>
            <a:p>
              <a:pPr algn="ctr">
                <a:buClr>
                  <a:srgbClr val="006D9F"/>
                </a:buClr>
                <a:buSzPts val="2100"/>
              </a:pPr>
              <a:r>
                <a:rPr lang="de-DE" sz="1575" b="1">
                  <a:solidFill>
                    <a:srgbClr val="006D9F"/>
                  </a:solidFill>
                  <a:latin typeface="Maven Pro"/>
                  <a:ea typeface="Maven Pro"/>
                  <a:cs typeface="Maven Pro"/>
                  <a:sym typeface="Maven Pro"/>
                </a:rPr>
                <a:t>L</a:t>
              </a:r>
              <a:endParaRPr sz="1575">
                <a:latin typeface="Calibri"/>
                <a:ea typeface="Calibri"/>
                <a:cs typeface="Calibri"/>
                <a:sym typeface="Calibri"/>
              </a:endParaRPr>
            </a:p>
          </p:txBody>
        </p:sp>
        <p:sp>
          <p:nvSpPr>
            <p:cNvPr id="335" name="Google Shape;335;p10"/>
            <p:cNvSpPr/>
            <p:nvPr/>
          </p:nvSpPr>
          <p:spPr>
            <a:xfrm>
              <a:off x="3299040" y="4587120"/>
              <a:ext cx="522360" cy="414087"/>
            </a:xfrm>
            <a:prstGeom prst="rect">
              <a:avLst/>
            </a:prstGeom>
            <a:noFill/>
            <a:ln>
              <a:noFill/>
            </a:ln>
          </p:spPr>
          <p:txBody>
            <a:bodyPr spcFirstLastPara="1" wrap="square" lIns="67491" tIns="33746" rIns="67491" bIns="33746" anchor="t" anchorCtr="0">
              <a:spAutoFit/>
            </a:bodyPr>
            <a:lstStyle/>
            <a:p>
              <a:pPr algn="ctr">
                <a:buClr>
                  <a:srgbClr val="006D9F"/>
                </a:buClr>
                <a:buSzPts val="2100"/>
              </a:pPr>
              <a:r>
                <a:rPr lang="de-DE" sz="1575" b="1">
                  <a:solidFill>
                    <a:srgbClr val="006D9F"/>
                  </a:solidFill>
                  <a:latin typeface="Maven Pro"/>
                  <a:ea typeface="Maven Pro"/>
                  <a:cs typeface="Maven Pro"/>
                  <a:sym typeface="Maven Pro"/>
                </a:rPr>
                <a:t>M</a:t>
              </a:r>
              <a:endParaRPr sz="1575">
                <a:latin typeface="Calibri"/>
                <a:ea typeface="Calibri"/>
                <a:cs typeface="Calibri"/>
                <a:sym typeface="Calibri"/>
              </a:endParaRPr>
            </a:p>
          </p:txBody>
        </p:sp>
        <p:sp>
          <p:nvSpPr>
            <p:cNvPr id="336" name="Google Shape;336;p10"/>
            <p:cNvSpPr/>
            <p:nvPr/>
          </p:nvSpPr>
          <p:spPr>
            <a:xfrm>
              <a:off x="3299040" y="5186880"/>
              <a:ext cx="522360" cy="414087"/>
            </a:xfrm>
            <a:prstGeom prst="rect">
              <a:avLst/>
            </a:prstGeom>
            <a:noFill/>
            <a:ln>
              <a:noFill/>
            </a:ln>
          </p:spPr>
          <p:txBody>
            <a:bodyPr spcFirstLastPara="1" wrap="square" lIns="67491" tIns="33746" rIns="67491" bIns="33746" anchor="t" anchorCtr="0">
              <a:spAutoFit/>
            </a:bodyPr>
            <a:lstStyle/>
            <a:p>
              <a:pPr algn="ctr">
                <a:buClr>
                  <a:srgbClr val="006D9F"/>
                </a:buClr>
                <a:buSzPts val="2100"/>
              </a:pPr>
              <a:r>
                <a:rPr lang="de-DE" sz="1575" b="1">
                  <a:solidFill>
                    <a:srgbClr val="006D9F"/>
                  </a:solidFill>
                  <a:latin typeface="Maven Pro"/>
                  <a:ea typeface="Maven Pro"/>
                  <a:cs typeface="Maven Pro"/>
                  <a:sym typeface="Maven Pro"/>
                </a:rPr>
                <a:t>S</a:t>
              </a:r>
              <a:endParaRPr sz="1575">
                <a:latin typeface="Calibri"/>
                <a:ea typeface="Calibri"/>
                <a:cs typeface="Calibri"/>
                <a:sym typeface="Calibri"/>
              </a:endParaRPr>
            </a:p>
          </p:txBody>
        </p:sp>
        <p:cxnSp>
          <p:nvCxnSpPr>
            <p:cNvPr id="337" name="Google Shape;337;p10"/>
            <p:cNvCxnSpPr/>
            <p:nvPr/>
          </p:nvCxnSpPr>
          <p:spPr>
            <a:xfrm>
              <a:off x="6831720" y="2305800"/>
              <a:ext cx="360" cy="3340440"/>
            </a:xfrm>
            <a:prstGeom prst="straightConnector1">
              <a:avLst/>
            </a:prstGeom>
            <a:noFill/>
            <a:ln w="38100" cap="flat" cmpd="sng">
              <a:solidFill>
                <a:srgbClr val="FF0000"/>
              </a:solidFill>
              <a:prstDash val="dash"/>
              <a:miter lim="8000"/>
              <a:headEnd type="none" w="sm" len="sm"/>
              <a:tailEnd type="none" w="sm" len="sm"/>
            </a:ln>
          </p:spPr>
        </p:cxnSp>
        <p:sp>
          <p:nvSpPr>
            <p:cNvPr id="338" name="Google Shape;338;p10"/>
            <p:cNvSpPr/>
            <p:nvPr/>
          </p:nvSpPr>
          <p:spPr>
            <a:xfrm>
              <a:off x="4089960" y="1935000"/>
              <a:ext cx="1042920" cy="664560"/>
            </a:xfrm>
            <a:prstGeom prst="wedgeRectCallout">
              <a:avLst>
                <a:gd name="adj1" fmla="val -9388"/>
                <a:gd name="adj2" fmla="val 107427"/>
              </a:avLst>
            </a:prstGeom>
            <a:solidFill>
              <a:srgbClr val="4472C4"/>
            </a:solidFill>
            <a:ln w="25400" cap="flat" cmpd="sng">
              <a:solidFill>
                <a:srgbClr val="325490"/>
              </a:solidFill>
              <a:prstDash val="solid"/>
              <a:miter lim="8000"/>
              <a:headEnd type="none" w="sm" len="sm"/>
              <a:tailEnd type="none" w="sm" len="sm"/>
            </a:ln>
          </p:spPr>
          <p:txBody>
            <a:bodyPr spcFirstLastPara="1" wrap="square" lIns="67491" tIns="33746" rIns="67491" bIns="33746" anchor="ctr" anchorCtr="0">
              <a:noAutofit/>
            </a:bodyPr>
            <a:lstStyle/>
            <a:p>
              <a:pPr algn="ctr">
                <a:buClr>
                  <a:srgbClr val="FFFFFF"/>
                </a:buClr>
                <a:buSzPts val="1350"/>
              </a:pPr>
              <a:r>
                <a:rPr lang="de-DE" sz="1012">
                  <a:solidFill>
                    <a:srgbClr val="FFFFFF"/>
                  </a:solidFill>
                  <a:latin typeface="Calibri"/>
                  <a:ea typeface="Calibri"/>
                  <a:cs typeface="Calibri"/>
                  <a:sym typeface="Calibri"/>
                </a:rPr>
                <a:t>€ 15 mln</a:t>
              </a:r>
              <a:endParaRPr sz="1012">
                <a:latin typeface="Calibri"/>
                <a:ea typeface="Calibri"/>
                <a:cs typeface="Calibri"/>
                <a:sym typeface="Calibri"/>
              </a:endParaRPr>
            </a:p>
            <a:p>
              <a:pPr algn="ctr">
                <a:buClr>
                  <a:srgbClr val="FFFFFF"/>
                </a:buClr>
                <a:buSzPts val="1050"/>
              </a:pPr>
              <a:r>
                <a:rPr lang="de-DE" sz="787">
                  <a:solidFill>
                    <a:srgbClr val="FFFFFF"/>
                  </a:solidFill>
                  <a:latin typeface="Calibri"/>
                  <a:ea typeface="Calibri"/>
                  <a:cs typeface="Calibri"/>
                  <a:sym typeface="Calibri"/>
                </a:rPr>
                <a:t>Govern’t loans and grants</a:t>
              </a:r>
              <a:endParaRPr sz="787">
                <a:latin typeface="Calibri"/>
                <a:ea typeface="Calibri"/>
                <a:cs typeface="Calibri"/>
                <a:sym typeface="Calibri"/>
              </a:endParaRPr>
            </a:p>
          </p:txBody>
        </p:sp>
        <p:sp>
          <p:nvSpPr>
            <p:cNvPr id="339" name="Google Shape;339;p10"/>
            <p:cNvSpPr/>
            <p:nvPr/>
          </p:nvSpPr>
          <p:spPr>
            <a:xfrm>
              <a:off x="8493840" y="4145040"/>
              <a:ext cx="1042920" cy="1037880"/>
            </a:xfrm>
            <a:prstGeom prst="wedgeRectCallout">
              <a:avLst>
                <a:gd name="adj1" fmla="val -83782"/>
                <a:gd name="adj2" fmla="val -42862"/>
              </a:avLst>
            </a:prstGeom>
            <a:solidFill>
              <a:srgbClr val="4472C4"/>
            </a:solidFill>
            <a:ln w="25400" cap="flat" cmpd="sng">
              <a:solidFill>
                <a:srgbClr val="325490"/>
              </a:solidFill>
              <a:prstDash val="solid"/>
              <a:miter lim="8000"/>
              <a:headEnd type="none" w="sm" len="sm"/>
              <a:tailEnd type="none" w="sm" len="sm"/>
            </a:ln>
          </p:spPr>
          <p:txBody>
            <a:bodyPr spcFirstLastPara="1" wrap="square" lIns="67491" tIns="33746" rIns="67491" bIns="33746" anchor="ctr" anchorCtr="0">
              <a:noAutofit/>
            </a:bodyPr>
            <a:lstStyle/>
            <a:p>
              <a:pPr algn="ctr">
                <a:buClr>
                  <a:srgbClr val="FFFFFF"/>
                </a:buClr>
                <a:buSzPts val="1350"/>
              </a:pPr>
              <a:r>
                <a:rPr lang="de-DE" sz="1012">
                  <a:solidFill>
                    <a:srgbClr val="FFFFFF"/>
                  </a:solidFill>
                  <a:latin typeface="Calibri"/>
                  <a:ea typeface="Calibri"/>
                  <a:cs typeface="Calibri"/>
                  <a:sym typeface="Calibri"/>
                </a:rPr>
                <a:t>Up to </a:t>
              </a:r>
              <a:endParaRPr sz="1012">
                <a:latin typeface="Calibri"/>
                <a:ea typeface="Calibri"/>
                <a:cs typeface="Calibri"/>
                <a:sym typeface="Calibri"/>
              </a:endParaRPr>
            </a:p>
            <a:p>
              <a:pPr algn="ctr">
                <a:buClr>
                  <a:srgbClr val="FFFFFF"/>
                </a:buClr>
                <a:buSzPts val="1350"/>
              </a:pPr>
              <a:r>
                <a:rPr lang="de-DE" sz="1012">
                  <a:solidFill>
                    <a:srgbClr val="FFFFFF"/>
                  </a:solidFill>
                  <a:latin typeface="Calibri"/>
                  <a:ea typeface="Calibri"/>
                  <a:cs typeface="Calibri"/>
                  <a:sym typeface="Calibri"/>
                </a:rPr>
                <a:t>€ 110 mln</a:t>
              </a:r>
              <a:endParaRPr sz="1012">
                <a:latin typeface="Calibri"/>
                <a:ea typeface="Calibri"/>
                <a:cs typeface="Calibri"/>
                <a:sym typeface="Calibri"/>
              </a:endParaRPr>
            </a:p>
            <a:p>
              <a:pPr algn="ctr">
                <a:buClr>
                  <a:srgbClr val="FFFFFF"/>
                </a:buClr>
                <a:buSzPts val="1050"/>
              </a:pPr>
              <a:r>
                <a:rPr lang="de-DE" sz="787">
                  <a:solidFill>
                    <a:srgbClr val="FFFFFF"/>
                  </a:solidFill>
                  <a:latin typeface="Calibri"/>
                  <a:ea typeface="Calibri"/>
                  <a:cs typeface="Calibri"/>
                  <a:sym typeface="Calibri"/>
                </a:rPr>
                <a:t>Consortium 3 Commercial Banks</a:t>
              </a:r>
              <a:endParaRPr sz="787">
                <a:latin typeface="Calibri"/>
                <a:ea typeface="Calibri"/>
                <a:cs typeface="Calibri"/>
                <a:sym typeface="Calibri"/>
              </a:endParaRPr>
            </a:p>
          </p:txBody>
        </p:sp>
        <p:sp>
          <p:nvSpPr>
            <p:cNvPr id="340" name="Google Shape;340;p10"/>
            <p:cNvSpPr/>
            <p:nvPr/>
          </p:nvSpPr>
          <p:spPr>
            <a:xfrm>
              <a:off x="5710680" y="1677960"/>
              <a:ext cx="1042920" cy="940320"/>
            </a:xfrm>
            <a:prstGeom prst="wedgeRectCallout">
              <a:avLst>
                <a:gd name="adj1" fmla="val 6348"/>
                <a:gd name="adj2" fmla="val 83435"/>
              </a:avLst>
            </a:prstGeom>
            <a:solidFill>
              <a:srgbClr val="4472C4"/>
            </a:solidFill>
            <a:ln w="25400" cap="flat" cmpd="sng">
              <a:solidFill>
                <a:srgbClr val="325490"/>
              </a:solidFill>
              <a:prstDash val="solid"/>
              <a:miter lim="8000"/>
              <a:headEnd type="none" w="sm" len="sm"/>
              <a:tailEnd type="none" w="sm" len="sm"/>
            </a:ln>
          </p:spPr>
          <p:txBody>
            <a:bodyPr spcFirstLastPara="1" wrap="square" lIns="67491" tIns="33746" rIns="67491" bIns="33746" anchor="ctr" anchorCtr="0">
              <a:noAutofit/>
            </a:bodyPr>
            <a:lstStyle/>
            <a:p>
              <a:pPr algn="ctr">
                <a:buClr>
                  <a:srgbClr val="FFFFFF"/>
                </a:buClr>
                <a:buSzPts val="1350"/>
              </a:pPr>
              <a:r>
                <a:rPr lang="de-DE" sz="1012">
                  <a:solidFill>
                    <a:srgbClr val="FFFFFF"/>
                  </a:solidFill>
                  <a:latin typeface="Calibri"/>
                  <a:ea typeface="Calibri"/>
                  <a:cs typeface="Calibri"/>
                  <a:sym typeface="Calibri"/>
                </a:rPr>
                <a:t>Up to </a:t>
              </a:r>
              <a:endParaRPr sz="1012">
                <a:latin typeface="Calibri"/>
                <a:ea typeface="Calibri"/>
                <a:cs typeface="Calibri"/>
                <a:sym typeface="Calibri"/>
              </a:endParaRPr>
            </a:p>
            <a:p>
              <a:pPr algn="ctr">
                <a:buClr>
                  <a:srgbClr val="FFFFFF"/>
                </a:buClr>
                <a:buSzPts val="1350"/>
              </a:pPr>
              <a:r>
                <a:rPr lang="de-DE" sz="1012">
                  <a:solidFill>
                    <a:srgbClr val="FFFFFF"/>
                  </a:solidFill>
                  <a:latin typeface="Calibri"/>
                  <a:ea typeface="Calibri"/>
                  <a:cs typeface="Calibri"/>
                  <a:sym typeface="Calibri"/>
                </a:rPr>
                <a:t>€ 145 mln</a:t>
              </a:r>
              <a:endParaRPr sz="1012">
                <a:latin typeface="Calibri"/>
                <a:ea typeface="Calibri"/>
                <a:cs typeface="Calibri"/>
                <a:sym typeface="Calibri"/>
              </a:endParaRPr>
            </a:p>
            <a:p>
              <a:pPr algn="ctr">
                <a:buClr>
                  <a:srgbClr val="FFFFFF"/>
                </a:buClr>
                <a:buSzPts val="1050"/>
              </a:pPr>
              <a:r>
                <a:rPr lang="de-DE" sz="787">
                  <a:solidFill>
                    <a:srgbClr val="FFFFFF"/>
                  </a:solidFill>
                  <a:latin typeface="Calibri"/>
                  <a:ea typeface="Calibri"/>
                  <a:cs typeface="Calibri"/>
                  <a:sym typeface="Calibri"/>
                </a:rPr>
                <a:t>Commercial Lender</a:t>
              </a:r>
              <a:endParaRPr sz="787">
                <a:latin typeface="Calibri"/>
                <a:ea typeface="Calibri"/>
                <a:cs typeface="Calibri"/>
                <a:sym typeface="Calibri"/>
              </a:endParaRPr>
            </a:p>
          </p:txBody>
        </p:sp>
      </p:grpSp>
      <p:sp>
        <p:nvSpPr>
          <p:cNvPr id="341" name="Google Shape;341;p10"/>
          <p:cNvSpPr txBox="1">
            <a:spLocks noGrp="1"/>
          </p:cNvSpPr>
          <p:nvPr>
            <p:ph type="sldNum" idx="12"/>
          </p:nvPr>
        </p:nvSpPr>
        <p:spPr>
          <a:xfrm>
            <a:off x="6927028" y="4797880"/>
            <a:ext cx="2051733" cy="268075"/>
          </a:xfrm>
          <a:prstGeom prst="rect">
            <a:avLst/>
          </a:prstGeom>
          <a:noFill/>
          <a:ln>
            <a:noFill/>
          </a:ln>
        </p:spPr>
        <p:txBody>
          <a:bodyPr spcFirstLastPara="1" wrap="square" lIns="68560" tIns="34271" rIns="68560" bIns="34271" anchor="ctr" anchorCtr="0">
            <a:noAutofit/>
          </a:bodyPr>
          <a:lstStyle/>
          <a:p>
            <a:fld id="{00000000-1234-1234-1234-123412341234}" type="slidenum">
              <a:rPr lang="de-DE"/>
              <a:pPr/>
              <a:t>30</a:t>
            </a:fld>
            <a:endParaRPr dirty="0"/>
          </a:p>
        </p:txBody>
      </p:sp>
      <p:sp>
        <p:nvSpPr>
          <p:cNvPr id="342" name="Google Shape;342;p10"/>
          <p:cNvSpPr/>
          <p:nvPr/>
        </p:nvSpPr>
        <p:spPr>
          <a:xfrm>
            <a:off x="529394" y="335"/>
            <a:ext cx="7991859" cy="988296"/>
          </a:xfrm>
          <a:prstGeom prst="rect">
            <a:avLst/>
          </a:prstGeom>
          <a:noFill/>
          <a:ln>
            <a:noFill/>
          </a:ln>
        </p:spPr>
        <p:txBody>
          <a:bodyPr spcFirstLastPara="1" wrap="square" lIns="67491" tIns="33746" rIns="67491" bIns="33746" anchor="ctr" anchorCtr="0">
            <a:noAutofit/>
          </a:bodyPr>
          <a:lstStyle/>
          <a:p>
            <a:pPr>
              <a:lnSpc>
                <a:spcPct val="74975"/>
              </a:lnSpc>
              <a:buClr>
                <a:srgbClr val="00404C"/>
              </a:buClr>
              <a:buSzPts val="4000"/>
            </a:pPr>
            <a:r>
              <a:rPr lang="de-DE" sz="2850">
                <a:solidFill>
                  <a:srgbClr val="00404C"/>
                </a:solidFill>
                <a:latin typeface="Calibri"/>
                <a:ea typeface="Calibri"/>
                <a:cs typeface="Calibri"/>
                <a:sym typeface="Calibri"/>
              </a:rPr>
              <a:t>Best practice: ENERGIE SAMEN – Funding Options</a:t>
            </a:r>
            <a:endParaRPr sz="3150">
              <a:latin typeface="Calibri"/>
              <a:ea typeface="Calibri"/>
              <a:cs typeface="Calibri"/>
              <a:sym typeface="Calibri"/>
            </a:endParaRPr>
          </a:p>
        </p:txBody>
      </p:sp>
      <p:sp>
        <p:nvSpPr>
          <p:cNvPr id="2" name="Google Shape;243;p25">
            <a:extLst>
              <a:ext uri="{FF2B5EF4-FFF2-40B4-BE49-F238E27FC236}">
                <a16:creationId xmlns:a16="http://schemas.microsoft.com/office/drawing/2014/main" id="{9722D45F-2941-E822-600A-B1E6ABA75C55}"/>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2ce9e9516e1_0_2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45881" y="0"/>
            <a:ext cx="6381150" cy="51049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176CC95-3790-4E16-8AD8-7E3BA5CA653A}"/>
              </a:ext>
            </a:extLst>
          </p:cNvPr>
          <p:cNvSpPr>
            <a:spLocks noGrp="1"/>
          </p:cNvSpPr>
          <p:nvPr>
            <p:ph type="pic" idx="2"/>
          </p:nvPr>
        </p:nvSpPr>
        <p:spPr/>
        <p:txBody>
          <a:bodyPr/>
          <a:lstStyle/>
          <a:p>
            <a:endParaRPr lang="en-US"/>
          </a:p>
        </p:txBody>
      </p:sp>
      <p:sp>
        <p:nvSpPr>
          <p:cNvPr id="142" name="Google Shape;142;g2ce9e9516e1_0_113"/>
          <p:cNvSpPr/>
          <p:nvPr/>
        </p:nvSpPr>
        <p:spPr>
          <a:xfrm>
            <a:off x="-1" y="0"/>
            <a:ext cx="9144000" cy="2638350"/>
          </a:xfrm>
          <a:prstGeom prst="roundRect">
            <a:avLst>
              <a:gd name="adj" fmla="val 0"/>
            </a:avLst>
          </a:prstGeom>
          <a:solidFill>
            <a:srgbClr val="004439"/>
          </a:solidFill>
          <a:ln>
            <a:noFill/>
          </a:ln>
        </p:spPr>
        <p:txBody>
          <a:bodyPr spcFirstLastPara="1" wrap="square" lIns="68569" tIns="34275" rIns="68569" bIns="34275" anchor="ctr" anchorCtr="0">
            <a:noAutofit/>
          </a:bodyPr>
          <a:lstStyle/>
          <a:p>
            <a:pPr algn="ctr"/>
            <a:endParaRPr sz="1200">
              <a:solidFill>
                <a:schemeClr val="lt1"/>
              </a:solidFill>
              <a:latin typeface="Inter"/>
              <a:ea typeface="Inter"/>
              <a:cs typeface="Inter"/>
              <a:sym typeface="Inter"/>
            </a:endParaRPr>
          </a:p>
        </p:txBody>
      </p:sp>
      <p:sp>
        <p:nvSpPr>
          <p:cNvPr id="143" name="Google Shape;143;g2ce9e9516e1_0_113"/>
          <p:cNvSpPr txBox="1"/>
          <p:nvPr/>
        </p:nvSpPr>
        <p:spPr>
          <a:xfrm>
            <a:off x="4487392" y="689076"/>
            <a:ext cx="4566758" cy="1915879"/>
          </a:xfrm>
          <a:prstGeom prst="rect">
            <a:avLst/>
          </a:prstGeom>
          <a:noFill/>
          <a:ln>
            <a:noFill/>
          </a:ln>
        </p:spPr>
        <p:txBody>
          <a:bodyPr spcFirstLastPara="1" wrap="square" lIns="68569" tIns="34275" rIns="68569" bIns="34275" anchor="t" anchorCtr="0">
            <a:spAutoFit/>
          </a:bodyPr>
          <a:lstStyle/>
          <a:p>
            <a:r>
              <a:rPr lang="en-US" sz="3000" b="1" dirty="0">
                <a:solidFill>
                  <a:schemeClr val="lt1"/>
                </a:solidFill>
                <a:latin typeface="DM Serif Text"/>
                <a:ea typeface="DM Serif Text"/>
                <a:cs typeface="DM Serif Text"/>
                <a:sym typeface="DM Serif Text"/>
              </a:rPr>
              <a:t>E</a:t>
            </a:r>
            <a:r>
              <a:rPr lang="hr-HR" sz="3000" b="1" dirty="0" err="1">
                <a:solidFill>
                  <a:schemeClr val="lt1"/>
                </a:solidFill>
                <a:latin typeface="DM Serif Text"/>
                <a:ea typeface="DM Serif Text"/>
                <a:cs typeface="DM Serif Text"/>
                <a:sym typeface="DM Serif Text"/>
              </a:rPr>
              <a:t>nergetske</a:t>
            </a:r>
            <a:r>
              <a:rPr lang="hr-HR" sz="3000" b="1" dirty="0">
                <a:solidFill>
                  <a:schemeClr val="lt1"/>
                </a:solidFill>
                <a:latin typeface="DM Serif Text"/>
                <a:ea typeface="DM Serif Text"/>
                <a:cs typeface="DM Serif Text"/>
                <a:sym typeface="DM Serif Text"/>
              </a:rPr>
              <a:t> zajednice</a:t>
            </a:r>
            <a:endParaRPr sz="3000" b="1" dirty="0">
              <a:solidFill>
                <a:schemeClr val="lt1"/>
              </a:solidFill>
              <a:latin typeface="DM Serif Text"/>
              <a:ea typeface="DM Serif Text"/>
              <a:cs typeface="DM Serif Text"/>
              <a:sym typeface="DM Serif Text"/>
            </a:endParaRPr>
          </a:p>
          <a:p>
            <a:r>
              <a:rPr lang="hr-HR" sz="3000" b="1" dirty="0">
                <a:solidFill>
                  <a:schemeClr val="accent2"/>
                </a:solidFill>
                <a:latin typeface="DM Serif Text"/>
                <a:ea typeface="DM Serif Text"/>
                <a:cs typeface="DM Serif Text"/>
                <a:sym typeface="DM Serif Text"/>
              </a:rPr>
              <a:t>Rade zajedno</a:t>
            </a:r>
            <a:br>
              <a:rPr lang="en-US" sz="3000" b="1" dirty="0">
                <a:solidFill>
                  <a:schemeClr val="accent2"/>
                </a:solidFill>
                <a:latin typeface="DM Serif Text"/>
                <a:ea typeface="DM Serif Text"/>
                <a:cs typeface="DM Serif Text"/>
                <a:sym typeface="DM Serif Text"/>
              </a:rPr>
            </a:br>
            <a:r>
              <a:rPr lang="hr-HR" sz="3000" b="1" dirty="0">
                <a:solidFill>
                  <a:schemeClr val="accent2"/>
                </a:solidFill>
                <a:latin typeface="DM Serif Text"/>
                <a:ea typeface="DM Serif Text"/>
                <a:cs typeface="DM Serif Text"/>
                <a:sym typeface="DM Serif Text"/>
              </a:rPr>
              <a:t>na uspostavi</a:t>
            </a:r>
            <a:br>
              <a:rPr lang="en-US" sz="3000" b="1" dirty="0">
                <a:solidFill>
                  <a:schemeClr val="lt1"/>
                </a:solidFill>
                <a:latin typeface="DM Serif Text"/>
                <a:ea typeface="DM Serif Text"/>
                <a:cs typeface="DM Serif Text"/>
                <a:sym typeface="DM Serif Text"/>
              </a:rPr>
            </a:br>
            <a:r>
              <a:rPr lang="hr-HR" sz="3000" b="1" dirty="0">
                <a:solidFill>
                  <a:schemeClr val="lt1"/>
                </a:solidFill>
                <a:latin typeface="DM Serif Text"/>
                <a:ea typeface="DM Serif Text"/>
                <a:cs typeface="DM Serif Text"/>
                <a:sym typeface="DM Serif Text"/>
              </a:rPr>
              <a:t>nacionalnih koalicija</a:t>
            </a:r>
            <a:endParaRPr sz="1050" dirty="0"/>
          </a:p>
        </p:txBody>
      </p:sp>
      <p:sp>
        <p:nvSpPr>
          <p:cNvPr id="144" name="Google Shape;144;g2ce9e9516e1_0_113"/>
          <p:cNvSpPr txBox="1"/>
          <p:nvPr/>
        </p:nvSpPr>
        <p:spPr>
          <a:xfrm>
            <a:off x="4343400" y="2918363"/>
            <a:ext cx="4710751" cy="1159903"/>
          </a:xfrm>
          <a:prstGeom prst="rect">
            <a:avLst/>
          </a:prstGeom>
          <a:noFill/>
          <a:ln>
            <a:noFill/>
          </a:ln>
        </p:spPr>
        <p:txBody>
          <a:bodyPr spcFirstLastPara="1" wrap="square" lIns="68569" tIns="34275" rIns="68569" bIns="34275" anchor="t" anchorCtr="0">
            <a:spAutoFit/>
          </a:bodyPr>
          <a:lstStyle/>
          <a:p>
            <a:pPr marL="342900" indent="-271463">
              <a:lnSpc>
                <a:spcPct val="150000"/>
              </a:lnSpc>
              <a:buClr>
                <a:schemeClr val="dk1"/>
              </a:buClr>
              <a:buSzPts val="2100"/>
              <a:buFont typeface="Inter"/>
              <a:buAutoNum type="arabicPeriod"/>
            </a:pPr>
            <a:r>
              <a:rPr lang="hr-HR" sz="1575" dirty="0">
                <a:solidFill>
                  <a:schemeClr val="dk1"/>
                </a:solidFill>
                <a:latin typeface="Inter"/>
                <a:ea typeface="Inter"/>
                <a:cs typeface="Inter"/>
                <a:sym typeface="Inter"/>
              </a:rPr>
              <a:t>Potpora nastajućim </a:t>
            </a:r>
            <a:r>
              <a:rPr lang="hr-HR" sz="1575" b="1" dirty="0">
                <a:solidFill>
                  <a:schemeClr val="accent2"/>
                </a:solidFill>
                <a:latin typeface="Inter"/>
                <a:ea typeface="Inter"/>
                <a:cs typeface="Inter"/>
                <a:sym typeface="Inter"/>
              </a:rPr>
              <a:t>energetskim zajednicama</a:t>
            </a:r>
            <a:endParaRPr sz="1575" b="1" dirty="0">
              <a:solidFill>
                <a:schemeClr val="accent2"/>
              </a:solidFill>
              <a:latin typeface="Inter"/>
              <a:ea typeface="Inter"/>
              <a:cs typeface="Inter"/>
              <a:sym typeface="Inter"/>
            </a:endParaRPr>
          </a:p>
          <a:p>
            <a:pPr marL="342900" indent="-271463">
              <a:lnSpc>
                <a:spcPct val="150000"/>
              </a:lnSpc>
              <a:buClr>
                <a:schemeClr val="dk1"/>
              </a:buClr>
              <a:buSzPts val="2100"/>
              <a:buFont typeface="Inter"/>
              <a:buAutoNum type="arabicPeriod"/>
            </a:pPr>
            <a:r>
              <a:rPr lang="hr-HR" sz="1575" dirty="0">
                <a:solidFill>
                  <a:schemeClr val="dk1"/>
                </a:solidFill>
                <a:latin typeface="Inter"/>
                <a:ea typeface="Inter"/>
                <a:cs typeface="Inter"/>
                <a:sym typeface="Inter"/>
              </a:rPr>
              <a:t>Izgradnja nacionalnih </a:t>
            </a:r>
            <a:r>
              <a:rPr lang="hr-HR" sz="1575" b="1" dirty="0">
                <a:solidFill>
                  <a:schemeClr val="accent2"/>
                </a:solidFill>
                <a:latin typeface="Inter"/>
                <a:ea typeface="Inter"/>
                <a:cs typeface="Inter"/>
                <a:sym typeface="Inter"/>
              </a:rPr>
              <a:t>koalicija</a:t>
            </a:r>
            <a:endParaRPr sz="1575" b="1" dirty="0">
              <a:solidFill>
                <a:schemeClr val="accent2"/>
              </a:solidFill>
              <a:latin typeface="Inter"/>
              <a:ea typeface="Inter"/>
              <a:cs typeface="Inter"/>
              <a:sym typeface="Inter"/>
            </a:endParaRPr>
          </a:p>
          <a:p>
            <a:pPr marL="342900" indent="-271463">
              <a:lnSpc>
                <a:spcPct val="150000"/>
              </a:lnSpc>
              <a:buClr>
                <a:schemeClr val="dk1"/>
              </a:buClr>
              <a:buSzPts val="2100"/>
              <a:buFont typeface="Inter"/>
              <a:buAutoNum type="arabicPeriod"/>
            </a:pPr>
            <a:r>
              <a:rPr lang="hr-HR" sz="1575" dirty="0">
                <a:solidFill>
                  <a:schemeClr val="dk1"/>
                </a:solidFill>
                <a:latin typeface="Inter"/>
                <a:ea typeface="Inter"/>
                <a:cs typeface="Inter"/>
                <a:sym typeface="Inter"/>
              </a:rPr>
              <a:t>Iskorak prema </a:t>
            </a:r>
            <a:r>
              <a:rPr lang="hr-HR" sz="1575" b="1" dirty="0">
                <a:solidFill>
                  <a:schemeClr val="accent2"/>
                </a:solidFill>
                <a:latin typeface="Inter"/>
                <a:ea typeface="Inter"/>
                <a:cs typeface="Inter"/>
                <a:sym typeface="Inter"/>
              </a:rPr>
              <a:t>zemljama u susjedstvu</a:t>
            </a:r>
            <a:endParaRPr sz="1575" b="1" dirty="0">
              <a:solidFill>
                <a:schemeClr val="accent2"/>
              </a:solidFill>
              <a:latin typeface="Inter"/>
              <a:ea typeface="Inter"/>
              <a:cs typeface="Inter"/>
              <a:sym typeface="Inter"/>
            </a:endParaRPr>
          </a:p>
        </p:txBody>
      </p:sp>
      <p:pic>
        <p:nvPicPr>
          <p:cNvPr id="145" name="Google Shape;145;g2ce9e9516e1_0_113"/>
          <p:cNvPicPr preferRelativeResize="0"/>
          <p:nvPr/>
        </p:nvPicPr>
        <p:blipFill rotWithShape="1">
          <a:blip r:embed="rId3" cstate="screen">
            <a:alphaModFix/>
            <a:extLst>
              <a:ext uri="{28A0092B-C50C-407E-A947-70E740481C1C}">
                <a14:useLocalDpi xmlns:a14="http://schemas.microsoft.com/office/drawing/2010/main"/>
              </a:ext>
            </a:extLst>
          </a:blip>
          <a:srcRect l="17899" r="17899"/>
          <a:stretch/>
        </p:blipFill>
        <p:spPr>
          <a:xfrm>
            <a:off x="0" y="0"/>
            <a:ext cx="4219600" cy="4380462"/>
          </a:xfrm>
          <a:custGeom>
            <a:avLst/>
            <a:gdLst/>
            <a:ahLst/>
            <a:cxnLst/>
            <a:rect l="l" t="t" r="r" b="b"/>
            <a:pathLst>
              <a:path w="5626133" h="6196940" extrusionOk="0">
                <a:moveTo>
                  <a:pt x="0" y="0"/>
                </a:moveTo>
                <a:lnTo>
                  <a:pt x="3774320" y="0"/>
                </a:lnTo>
                <a:lnTo>
                  <a:pt x="5020417" y="1591476"/>
                </a:lnTo>
                <a:cubicBezTo>
                  <a:pt x="5490032" y="2190299"/>
                  <a:pt x="5697508" y="2936962"/>
                  <a:pt x="5604330" y="3692323"/>
                </a:cubicBezTo>
                <a:cubicBezTo>
                  <a:pt x="5511152" y="4448926"/>
                  <a:pt x="5127261" y="5124775"/>
                  <a:pt x="4524711" y="5593149"/>
                </a:cubicBezTo>
                <a:cubicBezTo>
                  <a:pt x="4016582" y="5988222"/>
                  <a:pt x="3407821" y="6196940"/>
                  <a:pt x="2765516" y="6196940"/>
                </a:cubicBezTo>
                <a:cubicBezTo>
                  <a:pt x="2339383" y="6196940"/>
                  <a:pt x="1912007" y="6100036"/>
                  <a:pt x="1529358" y="5918650"/>
                </a:cubicBezTo>
                <a:cubicBezTo>
                  <a:pt x="1128072" y="5727325"/>
                  <a:pt x="783936" y="5451519"/>
                  <a:pt x="509373" y="5099929"/>
                </a:cubicBezTo>
                <a:lnTo>
                  <a:pt x="0" y="4448926"/>
                </a:lnTo>
                <a:close/>
              </a:path>
            </a:pathLst>
          </a:custGeom>
          <a:noFill/>
          <a:ln>
            <a:noFill/>
          </a:ln>
        </p:spPr>
      </p:pic>
      <p:sp>
        <p:nvSpPr>
          <p:cNvPr id="146" name="Google Shape;146;g2ce9e9516e1_0_113"/>
          <p:cNvSpPr/>
          <p:nvPr/>
        </p:nvSpPr>
        <p:spPr>
          <a:xfrm>
            <a:off x="2874788" y="3368521"/>
            <a:ext cx="1081125" cy="1081125"/>
          </a:xfrm>
          <a:prstGeom prst="ellipse">
            <a:avLst/>
          </a:prstGeom>
          <a:solidFill>
            <a:schemeClr val="accent2"/>
          </a:solidFill>
          <a:ln>
            <a:noFill/>
          </a:ln>
        </p:spPr>
        <p:txBody>
          <a:bodyPr spcFirstLastPara="1" wrap="square" lIns="68569" tIns="34275" rIns="68569" bIns="34275" anchor="ctr" anchorCtr="0">
            <a:noAutofit/>
          </a:bodyPr>
          <a:lstStyle/>
          <a:p>
            <a:pPr algn="ctr"/>
            <a:endParaRPr sz="1350">
              <a:solidFill>
                <a:schemeClr val="lt1"/>
              </a:solidFill>
              <a:latin typeface="Inter"/>
              <a:ea typeface="Inter"/>
              <a:cs typeface="Inter"/>
              <a:sym typeface="Inter"/>
            </a:endParaRPr>
          </a:p>
        </p:txBody>
      </p:sp>
      <p:pic>
        <p:nvPicPr>
          <p:cNvPr id="147" name="Google Shape;147;g2ce9e9516e1_0_113" descr="Une image contenant Graphique, cercle, clipart, conception&#10;&#10;Description générée automatiquemen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42579" y="3611355"/>
            <a:ext cx="545444" cy="526772"/>
          </a:xfrm>
          <a:prstGeom prst="rect">
            <a:avLst/>
          </a:prstGeom>
          <a:noFill/>
          <a:ln>
            <a:noFill/>
          </a:ln>
        </p:spPr>
      </p:pic>
      <p:sp>
        <p:nvSpPr>
          <p:cNvPr id="5" name="Google Shape;243;p25">
            <a:extLst>
              <a:ext uri="{FF2B5EF4-FFF2-40B4-BE49-F238E27FC236}">
                <a16:creationId xmlns:a16="http://schemas.microsoft.com/office/drawing/2014/main" id="{74707EA5-86A9-1F7E-6C70-605BFB849937}"/>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extLst>
      <p:ext uri="{BB962C8B-B14F-4D97-AF65-F5344CB8AC3E}">
        <p14:creationId xmlns:p14="http://schemas.microsoft.com/office/powerpoint/2010/main" val="1726037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2ce9e9516e1_0_2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13969" y="963975"/>
            <a:ext cx="3679856" cy="3496350"/>
          </a:xfrm>
          <a:prstGeom prst="rect">
            <a:avLst/>
          </a:prstGeom>
          <a:noFill/>
          <a:ln>
            <a:noFill/>
          </a:ln>
          <a:effectLst>
            <a:outerShdw blurRad="57150" dist="19050" dir="5400000" algn="bl" rotWithShape="0">
              <a:srgbClr val="000000">
                <a:alpha val="50000"/>
              </a:srgbClr>
            </a:outerShdw>
          </a:effectLst>
        </p:spPr>
      </p:pic>
      <p:sp>
        <p:nvSpPr>
          <p:cNvPr id="154" name="Google Shape;154;g2ce9e9516e1_0_227"/>
          <p:cNvSpPr/>
          <p:nvPr/>
        </p:nvSpPr>
        <p:spPr>
          <a:xfrm>
            <a:off x="457200" y="1250400"/>
            <a:ext cx="4407975" cy="3639600"/>
          </a:xfrm>
          <a:prstGeom prst="rect">
            <a:avLst/>
          </a:prstGeom>
          <a:noFill/>
          <a:ln>
            <a:noFill/>
          </a:ln>
        </p:spPr>
        <p:txBody>
          <a:bodyPr spcFirstLastPara="1" wrap="square" lIns="68569" tIns="34275" rIns="68569" bIns="34275" anchor="t" anchorCtr="0">
            <a:noAutofit/>
          </a:bodyPr>
          <a:lstStyle/>
          <a:p>
            <a:pPr marL="447675" indent="-271463">
              <a:lnSpc>
                <a:spcPct val="115000"/>
              </a:lnSpc>
              <a:spcBef>
                <a:spcPts val="750"/>
              </a:spcBef>
              <a:buClr>
                <a:srgbClr val="222222"/>
              </a:buClr>
              <a:buSzPts val="2100"/>
              <a:buFont typeface="Inter"/>
              <a:buChar char="●"/>
            </a:pPr>
            <a:r>
              <a:rPr lang="hr-HR" sz="1575" dirty="0">
                <a:highlight>
                  <a:srgbClr val="FFFFFF"/>
                </a:highlight>
                <a:latin typeface="Inter"/>
                <a:ea typeface="Inter"/>
                <a:cs typeface="Inter"/>
                <a:sym typeface="Inter"/>
              </a:rPr>
              <a:t>Glavne </a:t>
            </a:r>
            <a:r>
              <a:rPr lang="hr-HR" sz="1575" dirty="0" err="1">
                <a:highlight>
                  <a:srgbClr val="FFFFFF"/>
                </a:highlight>
                <a:latin typeface="Inter"/>
                <a:ea typeface="Inter"/>
                <a:cs typeface="Inter"/>
                <a:sym typeface="Inter"/>
              </a:rPr>
              <a:t>aktivnisti</a:t>
            </a:r>
            <a:r>
              <a:rPr lang="hr-HR" sz="1575" dirty="0">
                <a:highlight>
                  <a:srgbClr val="FFFFFF"/>
                </a:highlight>
                <a:latin typeface="Inter"/>
                <a:ea typeface="Inter"/>
                <a:cs typeface="Inter"/>
                <a:sym typeface="Inter"/>
              </a:rPr>
              <a:t>:</a:t>
            </a:r>
            <a:endParaRPr sz="1575" dirty="0">
              <a:highlight>
                <a:srgbClr val="FFFFFF"/>
              </a:highlight>
              <a:latin typeface="Inter"/>
              <a:ea typeface="Inter"/>
              <a:cs typeface="Inter"/>
              <a:sym typeface="Inter"/>
            </a:endParaRPr>
          </a:p>
          <a:p>
            <a:pPr marL="685800" lvl="1" indent="-271463">
              <a:lnSpc>
                <a:spcPct val="115000"/>
              </a:lnSpc>
              <a:buClr>
                <a:srgbClr val="222222"/>
              </a:buClr>
              <a:buSzPts val="2100"/>
              <a:buFont typeface="Inter"/>
              <a:buChar char="○"/>
            </a:pPr>
            <a:r>
              <a:rPr lang="en-US" sz="1575" dirty="0">
                <a:solidFill>
                  <a:srgbClr val="001323"/>
                </a:solidFill>
                <a:highlight>
                  <a:srgbClr val="FFFFFF"/>
                </a:highlight>
                <a:latin typeface="Inter"/>
                <a:ea typeface="Inter"/>
                <a:cs typeface="Inter"/>
                <a:sym typeface="Inter"/>
              </a:rPr>
              <a:t>Greece, Croatia, Romania, Hungary, Slovenia, Poland and Estonia  </a:t>
            </a:r>
            <a:endParaRPr sz="1575" dirty="0">
              <a:solidFill>
                <a:srgbClr val="001323"/>
              </a:solidFill>
              <a:highlight>
                <a:srgbClr val="FFFFFF"/>
              </a:highlight>
              <a:latin typeface="Inter"/>
              <a:ea typeface="Inter"/>
              <a:cs typeface="Inter"/>
              <a:sym typeface="Inter"/>
            </a:endParaRPr>
          </a:p>
          <a:p>
            <a:pPr marL="685800">
              <a:lnSpc>
                <a:spcPct val="115000"/>
              </a:lnSpc>
              <a:spcBef>
                <a:spcPts val="750"/>
              </a:spcBef>
            </a:pPr>
            <a:endParaRPr sz="1575" dirty="0">
              <a:solidFill>
                <a:srgbClr val="001323"/>
              </a:solidFill>
              <a:highlight>
                <a:srgbClr val="FFFFFF"/>
              </a:highlight>
              <a:latin typeface="Inter"/>
              <a:ea typeface="Inter"/>
              <a:cs typeface="Inter"/>
              <a:sym typeface="Inter"/>
            </a:endParaRPr>
          </a:p>
          <a:p>
            <a:pPr marL="447675" indent="-271463">
              <a:lnSpc>
                <a:spcPct val="115000"/>
              </a:lnSpc>
              <a:spcBef>
                <a:spcPts val="750"/>
              </a:spcBef>
              <a:buClr>
                <a:srgbClr val="001323"/>
              </a:buClr>
              <a:buSzPts val="2100"/>
              <a:buFont typeface="Inter"/>
              <a:buChar char="●"/>
            </a:pPr>
            <a:r>
              <a:rPr lang="hr-HR" sz="1575" dirty="0">
                <a:solidFill>
                  <a:srgbClr val="001323"/>
                </a:solidFill>
                <a:highlight>
                  <a:srgbClr val="FFFFFF"/>
                </a:highlight>
                <a:latin typeface="Inter"/>
                <a:ea typeface="Inter"/>
                <a:cs typeface="Inter"/>
                <a:sym typeface="Inter"/>
              </a:rPr>
              <a:t>Replikacijske zemlje:</a:t>
            </a:r>
            <a:endParaRPr sz="1575" dirty="0">
              <a:solidFill>
                <a:srgbClr val="001323"/>
              </a:solidFill>
              <a:highlight>
                <a:srgbClr val="FFFFFF"/>
              </a:highlight>
              <a:latin typeface="Inter"/>
              <a:ea typeface="Inter"/>
              <a:cs typeface="Inter"/>
              <a:sym typeface="Inter"/>
            </a:endParaRPr>
          </a:p>
          <a:p>
            <a:pPr marL="685800" lvl="1" indent="-271463">
              <a:lnSpc>
                <a:spcPct val="115000"/>
              </a:lnSpc>
              <a:buClr>
                <a:srgbClr val="001323"/>
              </a:buClr>
              <a:buSzPts val="2100"/>
              <a:buFont typeface="Inter"/>
              <a:buChar char="○"/>
            </a:pPr>
            <a:r>
              <a:rPr lang="en-US" sz="1575" dirty="0">
                <a:solidFill>
                  <a:srgbClr val="001323"/>
                </a:solidFill>
                <a:highlight>
                  <a:srgbClr val="FFFFFF"/>
                </a:highlight>
                <a:latin typeface="Inter"/>
                <a:ea typeface="Inter"/>
                <a:cs typeface="Inter"/>
                <a:sym typeface="Inter"/>
              </a:rPr>
              <a:t>Bulgaria, Czechia, Latvia, Lithuania, Slovakia</a:t>
            </a:r>
            <a:endParaRPr sz="1575" dirty="0">
              <a:solidFill>
                <a:srgbClr val="001323"/>
              </a:solidFill>
              <a:highlight>
                <a:srgbClr val="FFFFFF"/>
              </a:highlight>
              <a:latin typeface="Inter"/>
              <a:ea typeface="Inter"/>
              <a:cs typeface="Inter"/>
              <a:sym typeface="Inter"/>
            </a:endParaRPr>
          </a:p>
          <a:p>
            <a:pPr>
              <a:lnSpc>
                <a:spcPct val="150000"/>
              </a:lnSpc>
              <a:spcBef>
                <a:spcPts val="750"/>
              </a:spcBef>
            </a:pPr>
            <a:endParaRPr sz="900" dirty="0">
              <a:solidFill>
                <a:schemeClr val="dk2"/>
              </a:solidFill>
              <a:latin typeface="Inter"/>
              <a:ea typeface="Inter"/>
              <a:cs typeface="Inter"/>
              <a:sym typeface="Inter"/>
            </a:endParaRPr>
          </a:p>
        </p:txBody>
      </p:sp>
      <p:sp>
        <p:nvSpPr>
          <p:cNvPr id="155" name="Google Shape;155;g2ce9e9516e1_0_227"/>
          <p:cNvSpPr/>
          <p:nvPr/>
        </p:nvSpPr>
        <p:spPr>
          <a:xfrm>
            <a:off x="572237" y="399772"/>
            <a:ext cx="4241025" cy="484650"/>
          </a:xfrm>
          <a:prstGeom prst="rect">
            <a:avLst/>
          </a:prstGeom>
          <a:noFill/>
          <a:ln>
            <a:noFill/>
          </a:ln>
        </p:spPr>
        <p:txBody>
          <a:bodyPr spcFirstLastPara="1" wrap="square" lIns="68569" tIns="34275" rIns="68569" bIns="34275" anchor="t" anchorCtr="0">
            <a:noAutofit/>
          </a:bodyPr>
          <a:lstStyle/>
          <a:p>
            <a:r>
              <a:rPr lang="hr-HR" sz="2700" b="1" dirty="0">
                <a:solidFill>
                  <a:srgbClr val="2A675E"/>
                </a:solidFill>
                <a:latin typeface="DM Serif Text"/>
                <a:ea typeface="DM Serif Text"/>
                <a:cs typeface="DM Serif Text"/>
                <a:sym typeface="DM Serif Text"/>
              </a:rPr>
              <a:t>Ciljane zemlje</a:t>
            </a:r>
            <a:endParaRPr sz="1050" dirty="0"/>
          </a:p>
        </p:txBody>
      </p:sp>
      <p:sp>
        <p:nvSpPr>
          <p:cNvPr id="2" name="Google Shape;243;p25">
            <a:extLst>
              <a:ext uri="{FF2B5EF4-FFF2-40B4-BE49-F238E27FC236}">
                <a16:creationId xmlns:a16="http://schemas.microsoft.com/office/drawing/2014/main" id="{1A082C7D-62B6-4E98-FAA1-38D347C696E1}"/>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98" name="Google Shape;298;p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736794" y="4748400"/>
            <a:ext cx="1317356" cy="284250"/>
          </a:xfrm>
          <a:prstGeom prst="rect">
            <a:avLst/>
          </a:prstGeom>
          <a:noFill/>
          <a:ln>
            <a:noFill/>
          </a:ln>
        </p:spPr>
      </p:pic>
      <p:pic>
        <p:nvPicPr>
          <p:cNvPr id="3" name="Picture 2">
            <a:extLst>
              <a:ext uri="{FF2B5EF4-FFF2-40B4-BE49-F238E27FC236}">
                <a16:creationId xmlns:a16="http://schemas.microsoft.com/office/drawing/2014/main" id="{BDA790B4-A746-49EF-3878-3CD2FB8794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3503" y="2771191"/>
            <a:ext cx="3393017" cy="2261459"/>
          </a:xfrm>
          <a:prstGeom prst="rect">
            <a:avLst/>
          </a:prstGeom>
        </p:spPr>
      </p:pic>
      <p:pic>
        <p:nvPicPr>
          <p:cNvPr id="5" name="Picture 4">
            <a:extLst>
              <a:ext uri="{FF2B5EF4-FFF2-40B4-BE49-F238E27FC236}">
                <a16:creationId xmlns:a16="http://schemas.microsoft.com/office/drawing/2014/main" id="{6ED3B096-0155-5EBE-34FD-33D152CF88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403" y="587546"/>
            <a:ext cx="3065240" cy="2042995"/>
          </a:xfrm>
          <a:prstGeom prst="rect">
            <a:avLst/>
          </a:prstGeom>
        </p:spPr>
      </p:pic>
      <p:sp>
        <p:nvSpPr>
          <p:cNvPr id="2" name="Google Shape;227;p8">
            <a:extLst>
              <a:ext uri="{FF2B5EF4-FFF2-40B4-BE49-F238E27FC236}">
                <a16:creationId xmlns:a16="http://schemas.microsoft.com/office/drawing/2014/main" id="{946E3736-77B0-9776-A543-D91627C370E6}"/>
              </a:ext>
            </a:extLst>
          </p:cNvPr>
          <p:cNvSpPr txBox="1"/>
          <p:nvPr/>
        </p:nvSpPr>
        <p:spPr>
          <a:xfrm>
            <a:off x="159829" y="56662"/>
            <a:ext cx="7131148" cy="530884"/>
          </a:xfrm>
          <a:prstGeom prst="rect">
            <a:avLst/>
          </a:prstGeom>
          <a:noFill/>
          <a:ln>
            <a:noFill/>
          </a:ln>
        </p:spPr>
        <p:txBody>
          <a:bodyPr spcFirstLastPara="1" wrap="square" lIns="68569" tIns="34275" rIns="68569" bIns="34275" anchor="t" anchorCtr="0">
            <a:spAutoFit/>
          </a:bodyPr>
          <a:lstStyle/>
          <a:p>
            <a:r>
              <a:rPr lang="hr-HR" sz="3000" b="1" dirty="0">
                <a:solidFill>
                  <a:schemeClr val="dk1"/>
                </a:solidFill>
                <a:latin typeface="DM Serif Text"/>
                <a:sym typeface="DM Serif Text"/>
              </a:rPr>
              <a:t>Forum Energetskih zajednica u Hrvatskoj</a:t>
            </a:r>
            <a:endParaRPr sz="1200" dirty="0"/>
          </a:p>
        </p:txBody>
      </p:sp>
      <p:pic>
        <p:nvPicPr>
          <p:cNvPr id="7" name="Picture 6">
            <a:extLst>
              <a:ext uri="{FF2B5EF4-FFF2-40B4-BE49-F238E27FC236}">
                <a16:creationId xmlns:a16="http://schemas.microsoft.com/office/drawing/2014/main" id="{15AF0E54-2DA6-4CB4-F355-609D5195BC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8360" y="587945"/>
            <a:ext cx="3165722" cy="4498893"/>
          </a:xfrm>
          <a:prstGeom prst="rect">
            <a:avLst/>
          </a:prstGeom>
        </p:spPr>
      </p:pic>
    </p:spTree>
    <p:extLst>
      <p:ext uri="{BB962C8B-B14F-4D97-AF65-F5344CB8AC3E}">
        <p14:creationId xmlns:p14="http://schemas.microsoft.com/office/powerpoint/2010/main" val="1440765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27" name="Google Shape;227;p8"/>
          <p:cNvSpPr txBox="1"/>
          <p:nvPr/>
        </p:nvSpPr>
        <p:spPr>
          <a:xfrm>
            <a:off x="3139510" y="222611"/>
            <a:ext cx="3444431" cy="530884"/>
          </a:xfrm>
          <a:prstGeom prst="rect">
            <a:avLst/>
          </a:prstGeom>
          <a:noFill/>
          <a:ln>
            <a:noFill/>
          </a:ln>
        </p:spPr>
        <p:txBody>
          <a:bodyPr spcFirstLastPara="1" wrap="square" lIns="68569" tIns="34275" rIns="68569" bIns="34275" anchor="t" anchorCtr="0">
            <a:spAutoFit/>
          </a:bodyPr>
          <a:lstStyle/>
          <a:p>
            <a:r>
              <a:rPr lang="hr-HR" sz="3000" b="1" dirty="0">
                <a:solidFill>
                  <a:schemeClr val="dk1"/>
                </a:solidFill>
                <a:latin typeface="DM Serif Text"/>
                <a:sym typeface="DM Serif Text"/>
              </a:rPr>
              <a:t>Članovi foruma</a:t>
            </a:r>
            <a:endParaRPr sz="1200" dirty="0"/>
          </a:p>
        </p:txBody>
      </p:sp>
      <p:pic>
        <p:nvPicPr>
          <p:cNvPr id="243" name="Google Shape;243;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736794" y="4748400"/>
            <a:ext cx="1317356" cy="284250"/>
          </a:xfrm>
          <a:prstGeom prst="rect">
            <a:avLst/>
          </a:prstGeom>
          <a:noFill/>
          <a:ln>
            <a:noFill/>
          </a:ln>
        </p:spPr>
      </p:pic>
      <p:pic>
        <p:nvPicPr>
          <p:cNvPr id="2" name="Picture 1" descr="A green and white logo&#10;&#10;Description automatically generated">
            <a:extLst>
              <a:ext uri="{FF2B5EF4-FFF2-40B4-BE49-F238E27FC236}">
                <a16:creationId xmlns:a16="http://schemas.microsoft.com/office/drawing/2014/main" id="{A3C31531-5A96-D3DE-E230-B231E56526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1571" y="247315"/>
            <a:ext cx="1212722" cy="484718"/>
          </a:xfrm>
          <a:prstGeom prst="rect">
            <a:avLst/>
          </a:prstGeom>
        </p:spPr>
      </p:pic>
      <p:sp>
        <p:nvSpPr>
          <p:cNvPr id="4" name="Google Shape;243;p25">
            <a:extLst>
              <a:ext uri="{FF2B5EF4-FFF2-40B4-BE49-F238E27FC236}">
                <a16:creationId xmlns:a16="http://schemas.microsoft.com/office/drawing/2014/main" id="{4B0271CB-AE8F-565F-94BC-E44808C879FB}"/>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p>
        </p:txBody>
      </p:sp>
      <p:pic>
        <p:nvPicPr>
          <p:cNvPr id="7" name="Picture 6">
            <a:extLst>
              <a:ext uri="{FF2B5EF4-FFF2-40B4-BE49-F238E27FC236}">
                <a16:creationId xmlns:a16="http://schemas.microsoft.com/office/drawing/2014/main" id="{C4C74C53-0DAF-2515-20AC-462D3DA187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53358"/>
            <a:ext cx="4763232" cy="1137488"/>
          </a:xfrm>
          <a:prstGeom prst="rect">
            <a:avLst/>
          </a:prstGeom>
        </p:spPr>
      </p:pic>
      <p:pic>
        <p:nvPicPr>
          <p:cNvPr id="11" name="Picture 10">
            <a:extLst>
              <a:ext uri="{FF2B5EF4-FFF2-40B4-BE49-F238E27FC236}">
                <a16:creationId xmlns:a16="http://schemas.microsoft.com/office/drawing/2014/main" id="{CD22D4DA-219A-41C1-19AE-6970CF2B33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85277" y="775426"/>
            <a:ext cx="4658723" cy="1215420"/>
          </a:xfrm>
          <a:prstGeom prst="rect">
            <a:avLst/>
          </a:prstGeom>
        </p:spPr>
      </p:pic>
      <p:pic>
        <p:nvPicPr>
          <p:cNvPr id="15" name="Picture 14">
            <a:extLst>
              <a:ext uri="{FF2B5EF4-FFF2-40B4-BE49-F238E27FC236}">
                <a16:creationId xmlns:a16="http://schemas.microsoft.com/office/drawing/2014/main" id="{B17A572F-4819-25F7-5FCA-052C3CF583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172" y="2062951"/>
            <a:ext cx="4665829" cy="1137488"/>
          </a:xfrm>
          <a:prstGeom prst="rect">
            <a:avLst/>
          </a:prstGeom>
        </p:spPr>
      </p:pic>
      <p:pic>
        <p:nvPicPr>
          <p:cNvPr id="18" name="Picture 17">
            <a:extLst>
              <a:ext uri="{FF2B5EF4-FFF2-40B4-BE49-F238E27FC236}">
                <a16:creationId xmlns:a16="http://schemas.microsoft.com/office/drawing/2014/main" id="{D45B9CD2-56C5-D913-D2EC-2DFF9AE3D6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50830" y="2062951"/>
            <a:ext cx="4486501" cy="1137489"/>
          </a:xfrm>
          <a:prstGeom prst="rect">
            <a:avLst/>
          </a:prstGeom>
        </p:spPr>
      </p:pic>
      <p:pic>
        <p:nvPicPr>
          <p:cNvPr id="22" name="Picture 21">
            <a:extLst>
              <a:ext uri="{FF2B5EF4-FFF2-40B4-BE49-F238E27FC236}">
                <a16:creationId xmlns:a16="http://schemas.microsoft.com/office/drawing/2014/main" id="{FDBBA8E4-8739-20DA-44F7-6A7C476D89F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05216" y="3434478"/>
            <a:ext cx="1256509" cy="1079882"/>
          </a:xfrm>
          <a:prstGeom prst="rect">
            <a:avLst/>
          </a:prstGeom>
        </p:spPr>
      </p:pic>
    </p:spTree>
    <p:extLst>
      <p:ext uri="{BB962C8B-B14F-4D97-AF65-F5344CB8AC3E}">
        <p14:creationId xmlns:p14="http://schemas.microsoft.com/office/powerpoint/2010/main" val="3786147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a:spLocks noGrp="1"/>
          </p:cNvSpPr>
          <p:nvPr>
            <p:ph type="title"/>
          </p:nvPr>
        </p:nvSpPr>
        <p:spPr>
          <a:xfrm>
            <a:off x="696686" y="164719"/>
            <a:ext cx="8039100" cy="749681"/>
          </a:xfrm>
          <a:prstGeom prst="rect">
            <a:avLst/>
          </a:prstGeom>
          <a:noFill/>
          <a:ln>
            <a:noFill/>
          </a:ln>
        </p:spPr>
        <p:txBody>
          <a:bodyPr spcFirstLastPara="1" wrap="square" lIns="68569" tIns="34275" rIns="68569" bIns="34275" anchor="b" anchorCtr="0">
            <a:noAutofit/>
          </a:bodyPr>
          <a:lstStyle/>
          <a:p>
            <a:pPr>
              <a:buSzPts val="2800"/>
            </a:pPr>
            <a:r>
              <a:rPr lang="hr-HR" b="1" noProof="0" dirty="0">
                <a:latin typeface="Arial"/>
                <a:ea typeface="Arial"/>
                <a:cs typeface="Arial"/>
                <a:sym typeface="Arial"/>
              </a:rPr>
              <a:t>Zašt</a:t>
            </a:r>
            <a:r>
              <a:rPr lang="hr-HR" b="1" noProof="0" dirty="0"/>
              <a:t>o su energetske zajednice bitne za uspješnu energetsku</a:t>
            </a:r>
            <a:r>
              <a:rPr lang="hr-HR" b="1" noProof="0" dirty="0">
                <a:latin typeface="Arial"/>
                <a:ea typeface="Arial"/>
                <a:cs typeface="Arial"/>
                <a:sym typeface="Arial"/>
              </a:rPr>
              <a:t> tranziciju?</a:t>
            </a:r>
          </a:p>
        </p:txBody>
      </p:sp>
      <p:sp>
        <p:nvSpPr>
          <p:cNvPr id="220" name="Google Shape;220;p6"/>
          <p:cNvSpPr txBox="1">
            <a:spLocks noGrp="1"/>
          </p:cNvSpPr>
          <p:nvPr>
            <p:ph type="body" idx="1"/>
          </p:nvPr>
        </p:nvSpPr>
        <p:spPr>
          <a:xfrm>
            <a:off x="500743" y="1370410"/>
            <a:ext cx="3956957" cy="3094434"/>
          </a:xfrm>
          <a:prstGeom prst="rect">
            <a:avLst/>
          </a:prstGeom>
          <a:noFill/>
          <a:ln>
            <a:noFill/>
          </a:ln>
        </p:spPr>
        <p:txBody>
          <a:bodyPr spcFirstLastPara="1" wrap="square" lIns="68569" tIns="34275" rIns="68569" bIns="34275" anchor="t" anchorCtr="0">
            <a:normAutofit/>
          </a:bodyPr>
          <a:lstStyle/>
          <a:p>
            <a:pPr marL="257175" indent="-257175">
              <a:spcBef>
                <a:spcPts val="0"/>
              </a:spcBef>
              <a:buSzPts val="1800"/>
            </a:pPr>
            <a:r>
              <a:rPr lang="hr-HR" sz="1600" noProof="0" dirty="0">
                <a:solidFill>
                  <a:srgbClr val="000000"/>
                </a:solidFill>
              </a:rPr>
              <a:t>Potrebno je radikalno ubrzati </a:t>
            </a:r>
            <a:r>
              <a:rPr lang="hr-HR" sz="1600" noProof="0" dirty="0" err="1">
                <a:solidFill>
                  <a:srgbClr val="000000"/>
                </a:solidFill>
              </a:rPr>
              <a:t>dekarbonizaciju</a:t>
            </a:r>
            <a:r>
              <a:rPr lang="hr-HR" sz="1600" noProof="0" dirty="0">
                <a:solidFill>
                  <a:srgbClr val="000000"/>
                </a:solidFill>
              </a:rPr>
              <a:t> i </a:t>
            </a:r>
            <a:r>
              <a:rPr lang="hr-HR" sz="1600" b="1" noProof="0" dirty="0">
                <a:solidFill>
                  <a:srgbClr val="000000"/>
                </a:solidFill>
              </a:rPr>
              <a:t>utrostručiti proizvodnju energije iz obnovljivih </a:t>
            </a:r>
            <a:r>
              <a:rPr lang="hr-HR" sz="1600" noProof="0" dirty="0">
                <a:solidFill>
                  <a:srgbClr val="000000"/>
                </a:solidFill>
              </a:rPr>
              <a:t>izvora do 2030. godine prema planovima EU.</a:t>
            </a:r>
          </a:p>
          <a:p>
            <a:pPr marL="257175" indent="-257175">
              <a:spcBef>
                <a:spcPts val="945"/>
              </a:spcBef>
              <a:buSzPts val="1800"/>
            </a:pPr>
            <a:r>
              <a:rPr lang="hr-HR" sz="1600" noProof="0" dirty="0">
                <a:solidFill>
                  <a:srgbClr val="000000"/>
                </a:solidFill>
              </a:rPr>
              <a:t>Za uspješnu zelenu tranziciju potrebno je uz EU i nacionalna sredstva </a:t>
            </a:r>
            <a:r>
              <a:rPr lang="hr-HR" sz="1600" b="1" noProof="0" dirty="0">
                <a:solidFill>
                  <a:srgbClr val="000000"/>
                </a:solidFill>
              </a:rPr>
              <a:t>mobilizirati i više od 80% privatnih sredstava</a:t>
            </a:r>
            <a:r>
              <a:rPr lang="hr-HR" sz="1600" noProof="0" dirty="0">
                <a:solidFill>
                  <a:srgbClr val="000000"/>
                </a:solidFill>
              </a:rPr>
              <a:t> – tvrtke i građani.</a:t>
            </a:r>
            <a:endParaRPr lang="hr-HR" sz="2800" noProof="0" dirty="0">
              <a:latin typeface="Montserrat"/>
              <a:ea typeface="Montserrat"/>
              <a:cs typeface="Montserrat"/>
              <a:sym typeface="Montserrat"/>
            </a:endParaRPr>
          </a:p>
        </p:txBody>
      </p:sp>
      <p:sp>
        <p:nvSpPr>
          <p:cNvPr id="221" name="Google Shape;221;p6"/>
          <p:cNvSpPr txBox="1">
            <a:spLocks noGrp="1"/>
          </p:cNvSpPr>
          <p:nvPr>
            <p:ph type="body" idx="2"/>
          </p:nvPr>
        </p:nvSpPr>
        <p:spPr>
          <a:xfrm>
            <a:off x="4686299" y="1370410"/>
            <a:ext cx="4136571" cy="3094434"/>
          </a:xfrm>
          <a:prstGeom prst="rect">
            <a:avLst/>
          </a:prstGeom>
          <a:noFill/>
          <a:ln>
            <a:noFill/>
          </a:ln>
        </p:spPr>
        <p:txBody>
          <a:bodyPr spcFirstLastPara="1" wrap="square" lIns="68569" tIns="34275" rIns="68569" bIns="34275" anchor="t" anchorCtr="0">
            <a:normAutofit/>
          </a:bodyPr>
          <a:lstStyle/>
          <a:p>
            <a:pPr marL="257175" indent="-257175">
              <a:spcBef>
                <a:spcPts val="0"/>
              </a:spcBef>
              <a:buSzPts val="1800"/>
            </a:pPr>
            <a:r>
              <a:rPr lang="hr-HR" sz="1600" noProof="0" dirty="0">
                <a:solidFill>
                  <a:srgbClr val="000000"/>
                </a:solidFill>
              </a:rPr>
              <a:t>U praksi to znači </a:t>
            </a:r>
            <a:r>
              <a:rPr lang="hr-HR" sz="1600" b="1" noProof="0" dirty="0">
                <a:solidFill>
                  <a:srgbClr val="000000"/>
                </a:solidFill>
              </a:rPr>
              <a:t>značajno olakšati građanima i lokalnim zajednicama</a:t>
            </a:r>
            <a:r>
              <a:rPr lang="hr-HR" sz="1600" noProof="0" dirty="0">
                <a:solidFill>
                  <a:srgbClr val="000000"/>
                </a:solidFill>
              </a:rPr>
              <a:t>, gradovima, poduzetnicima i obrtnicima aktivno </a:t>
            </a:r>
            <a:r>
              <a:rPr lang="hr-HR" sz="1600" b="1" noProof="0" dirty="0">
                <a:solidFill>
                  <a:srgbClr val="000000"/>
                </a:solidFill>
              </a:rPr>
              <a:t>sudjelovanje</a:t>
            </a:r>
            <a:r>
              <a:rPr lang="hr-HR" sz="1600" noProof="0" dirty="0">
                <a:solidFill>
                  <a:srgbClr val="000000"/>
                </a:solidFill>
              </a:rPr>
              <a:t> u proizvodnji i korištenju lokalne obnovljive energije te sudjelovanje na energetskom tržištu. </a:t>
            </a:r>
          </a:p>
          <a:p>
            <a:pPr marL="257175" indent="-257175">
              <a:spcBef>
                <a:spcPts val="0"/>
              </a:spcBef>
              <a:buSzPts val="1800"/>
            </a:pPr>
            <a:endParaRPr lang="hr-HR" sz="1600" noProof="0" dirty="0">
              <a:solidFill>
                <a:srgbClr val="000000"/>
              </a:solidFill>
            </a:endParaRPr>
          </a:p>
          <a:p>
            <a:pPr marL="257175" indent="-257175">
              <a:spcBef>
                <a:spcPts val="0"/>
              </a:spcBef>
              <a:buSzPts val="1800"/>
            </a:pPr>
            <a:r>
              <a:rPr lang="hr-HR" sz="1600" noProof="0" dirty="0">
                <a:solidFill>
                  <a:srgbClr val="000000"/>
                </a:solidFill>
              </a:rPr>
              <a:t>To je </a:t>
            </a:r>
            <a:r>
              <a:rPr lang="hr-HR" sz="1600" b="1" noProof="0" dirty="0">
                <a:solidFill>
                  <a:srgbClr val="000000"/>
                </a:solidFill>
              </a:rPr>
              <a:t>naše pravo </a:t>
            </a:r>
            <a:r>
              <a:rPr lang="hr-HR" sz="1600" noProof="0" dirty="0">
                <a:solidFill>
                  <a:srgbClr val="000000"/>
                </a:solidFill>
              </a:rPr>
              <a:t>kao građana Europske unije koje nam daje </a:t>
            </a:r>
            <a:r>
              <a:rPr lang="hr-HR" sz="1600" b="1" noProof="0" dirty="0" err="1">
                <a:solidFill>
                  <a:srgbClr val="000000"/>
                </a:solidFill>
              </a:rPr>
              <a:t>Clean</a:t>
            </a:r>
            <a:r>
              <a:rPr lang="hr-HR" sz="1600" b="1" noProof="0" dirty="0">
                <a:solidFill>
                  <a:srgbClr val="000000"/>
                </a:solidFill>
              </a:rPr>
              <a:t> </a:t>
            </a:r>
            <a:r>
              <a:rPr lang="hr-HR" sz="1600" b="1" noProof="0" dirty="0" err="1">
                <a:solidFill>
                  <a:srgbClr val="000000"/>
                </a:solidFill>
              </a:rPr>
              <a:t>energy</a:t>
            </a:r>
            <a:r>
              <a:rPr lang="hr-HR" sz="1600" b="1" noProof="0" dirty="0">
                <a:solidFill>
                  <a:srgbClr val="000000"/>
                </a:solidFill>
              </a:rPr>
              <a:t> for All </a:t>
            </a:r>
            <a:r>
              <a:rPr lang="hr-HR" sz="1600" b="1" noProof="0" dirty="0" err="1">
                <a:solidFill>
                  <a:srgbClr val="000000"/>
                </a:solidFill>
              </a:rPr>
              <a:t>Europeans</a:t>
            </a:r>
            <a:r>
              <a:rPr lang="hr-HR" sz="1600" b="1" noProof="0" dirty="0">
                <a:solidFill>
                  <a:srgbClr val="000000"/>
                </a:solidFill>
              </a:rPr>
              <a:t> </a:t>
            </a:r>
            <a:r>
              <a:rPr lang="hr-HR" sz="1600" noProof="0" dirty="0">
                <a:solidFill>
                  <a:srgbClr val="000000"/>
                </a:solidFill>
              </a:rPr>
              <a:t>paket.</a:t>
            </a:r>
            <a:endParaRPr lang="hr-HR" sz="1600" noProof="0" dirty="0"/>
          </a:p>
          <a:p>
            <a:pPr marL="0" indent="0">
              <a:spcBef>
                <a:spcPts val="600"/>
              </a:spcBef>
              <a:buSzPts val="1800"/>
              <a:buNone/>
            </a:pPr>
            <a:endParaRPr lang="hr-HR" sz="2800" noProof="0" dirty="0"/>
          </a:p>
        </p:txBody>
      </p:sp>
      <p:sp>
        <p:nvSpPr>
          <p:cNvPr id="6" name="Google Shape;197;g353aaf38823_0_7">
            <a:extLst>
              <a:ext uri="{FF2B5EF4-FFF2-40B4-BE49-F238E27FC236}">
                <a16:creationId xmlns:a16="http://schemas.microsoft.com/office/drawing/2014/main" id="{50CFD40E-35DA-4093-EF72-6EEE3EA57C71}"/>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36</a:t>
            </a:fld>
            <a:endParaRPr/>
          </a:p>
        </p:txBody>
      </p:sp>
      <p:sp>
        <p:nvSpPr>
          <p:cNvPr id="7" name="Google Shape;198;g353aaf38823_0_7">
            <a:extLst>
              <a:ext uri="{FF2B5EF4-FFF2-40B4-BE49-F238E27FC236}">
                <a16:creationId xmlns:a16="http://schemas.microsoft.com/office/drawing/2014/main" id="{4C32C9F8-5ECA-FB14-1AF2-94E6C586C96C}"/>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1485900" y="164719"/>
            <a:ext cx="6172200" cy="742950"/>
          </a:xfrm>
          <a:prstGeom prst="rect">
            <a:avLst/>
          </a:prstGeom>
          <a:noFill/>
          <a:ln>
            <a:noFill/>
          </a:ln>
        </p:spPr>
        <p:txBody>
          <a:bodyPr spcFirstLastPara="1" wrap="square" lIns="68569" tIns="34275" rIns="68569" bIns="34275" anchor="b" anchorCtr="0">
            <a:noAutofit/>
          </a:bodyPr>
          <a:lstStyle/>
          <a:p>
            <a:r>
              <a:rPr lang="en-US" dirty="0"/>
              <a:t> </a:t>
            </a:r>
            <a:r>
              <a:rPr lang="hr-HR" b="1" dirty="0"/>
              <a:t>K</a:t>
            </a:r>
            <a:r>
              <a:rPr lang="hr-HR" b="1" dirty="0">
                <a:latin typeface="Arial"/>
                <a:ea typeface="Arial"/>
                <a:cs typeface="Arial"/>
                <a:sym typeface="Arial"/>
              </a:rPr>
              <a:t>ako stojimo u Hrvatskoj</a:t>
            </a:r>
            <a:r>
              <a:rPr lang="en-US" b="1" dirty="0">
                <a:latin typeface="Arial"/>
                <a:ea typeface="Arial"/>
                <a:cs typeface="Arial"/>
                <a:sym typeface="Arial"/>
              </a:rPr>
              <a:t>?</a:t>
            </a:r>
            <a:endParaRPr b="1" dirty="0">
              <a:latin typeface="Arial"/>
              <a:ea typeface="Arial"/>
              <a:cs typeface="Arial"/>
              <a:sym typeface="Arial"/>
            </a:endParaRPr>
          </a:p>
        </p:txBody>
      </p:sp>
      <p:sp>
        <p:nvSpPr>
          <p:cNvPr id="230" name="Google Shape;230;p7"/>
          <p:cNvSpPr txBox="1">
            <a:spLocks noGrp="1"/>
          </p:cNvSpPr>
          <p:nvPr>
            <p:ph type="body" idx="1"/>
          </p:nvPr>
        </p:nvSpPr>
        <p:spPr>
          <a:xfrm>
            <a:off x="664029" y="1370409"/>
            <a:ext cx="7788728" cy="3102769"/>
          </a:xfrm>
          <a:prstGeom prst="rect">
            <a:avLst/>
          </a:prstGeom>
          <a:noFill/>
          <a:ln>
            <a:noFill/>
          </a:ln>
        </p:spPr>
        <p:txBody>
          <a:bodyPr spcFirstLastPara="1" wrap="square" lIns="68569" tIns="34275" rIns="68569" bIns="34275" anchor="t" anchorCtr="0">
            <a:normAutofit/>
          </a:bodyPr>
          <a:lstStyle/>
          <a:p>
            <a:pPr marL="0" indent="0">
              <a:spcBef>
                <a:spcPts val="0"/>
              </a:spcBef>
              <a:buSzPct val="97297"/>
              <a:buNone/>
            </a:pPr>
            <a:r>
              <a:rPr lang="hr-HR" b="1" noProof="0" dirty="0"/>
              <a:t>Građani RH su diskriminirani</a:t>
            </a:r>
            <a:r>
              <a:rPr lang="hr-HR" noProof="0" dirty="0"/>
              <a:t> jer nemaju kvalitetne mehanizme za ostvarivanje prava aktivnog sudjelovanja na </a:t>
            </a:r>
            <a:r>
              <a:rPr lang="hr-HR" dirty="0"/>
              <a:t>na tržištu energije </a:t>
            </a:r>
            <a:r>
              <a:rPr lang="hr-HR" noProof="0" dirty="0"/>
              <a:t>kroz energetske zajednice.</a:t>
            </a:r>
          </a:p>
          <a:p>
            <a:pPr marL="0" indent="0">
              <a:spcBef>
                <a:spcPts val="0"/>
              </a:spcBef>
              <a:buSzPct val="97297"/>
              <a:buNone/>
            </a:pPr>
            <a:endParaRPr lang="hr-HR" dirty="0"/>
          </a:p>
          <a:p>
            <a:pPr marL="0" indent="0">
              <a:spcBef>
                <a:spcPts val="0"/>
              </a:spcBef>
              <a:buSzPct val="97297"/>
              <a:buNone/>
            </a:pPr>
            <a:r>
              <a:rPr lang="hr-HR" dirty="0"/>
              <a:t>Općenito, </a:t>
            </a:r>
            <a:r>
              <a:rPr lang="hr-HR" b="1" dirty="0"/>
              <a:t>Hrvatska zaostaje kako minimalnom ambicijom tako i ostvarivanjem svojih energetsko-klimatskih ciljeva</a:t>
            </a:r>
            <a:r>
              <a:rPr lang="hr-HR" dirty="0"/>
              <a:t>, što potvrđuje i posljednja revizija nacrta Integriranog nacionalnog energetskog i klimatskog plana od strane EK.</a:t>
            </a:r>
          </a:p>
        </p:txBody>
      </p:sp>
      <p:sp>
        <p:nvSpPr>
          <p:cNvPr id="2" name="Google Shape;197;g353aaf38823_0_7">
            <a:extLst>
              <a:ext uri="{FF2B5EF4-FFF2-40B4-BE49-F238E27FC236}">
                <a16:creationId xmlns:a16="http://schemas.microsoft.com/office/drawing/2014/main" id="{B2589A0D-1821-0095-EABA-31103E0C9390}"/>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37</a:t>
            </a:fld>
            <a:endParaRPr/>
          </a:p>
        </p:txBody>
      </p:sp>
      <p:sp>
        <p:nvSpPr>
          <p:cNvPr id="3" name="Google Shape;198;g353aaf38823_0_7">
            <a:extLst>
              <a:ext uri="{FF2B5EF4-FFF2-40B4-BE49-F238E27FC236}">
                <a16:creationId xmlns:a16="http://schemas.microsoft.com/office/drawing/2014/main" id="{D5096BDE-C6EE-D174-CA3E-C9007BE10A57}"/>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1035934" y="164719"/>
            <a:ext cx="6622166" cy="742950"/>
          </a:xfrm>
          <a:prstGeom prst="rect">
            <a:avLst/>
          </a:prstGeom>
          <a:noFill/>
          <a:ln>
            <a:noFill/>
          </a:ln>
        </p:spPr>
        <p:txBody>
          <a:bodyPr spcFirstLastPara="1" wrap="square" lIns="68569" tIns="34275" rIns="68569" bIns="34275" anchor="b" anchorCtr="0">
            <a:noAutofit/>
          </a:bodyPr>
          <a:lstStyle/>
          <a:p>
            <a:r>
              <a:rPr lang="hr-HR" b="1" dirty="0">
                <a:latin typeface="Arial"/>
                <a:ea typeface="Arial"/>
                <a:cs typeface="Arial"/>
                <a:sym typeface="Arial"/>
              </a:rPr>
              <a:t>Energetske zajednice dio su rješenja</a:t>
            </a:r>
            <a:endParaRPr b="1" dirty="0">
              <a:latin typeface="Arial"/>
              <a:ea typeface="Arial"/>
              <a:cs typeface="Arial"/>
              <a:sym typeface="Arial"/>
            </a:endParaRPr>
          </a:p>
        </p:txBody>
      </p:sp>
      <p:sp>
        <p:nvSpPr>
          <p:cNvPr id="230" name="Google Shape;230;p7"/>
          <p:cNvSpPr txBox="1">
            <a:spLocks noGrp="1"/>
          </p:cNvSpPr>
          <p:nvPr>
            <p:ph type="body" idx="1"/>
          </p:nvPr>
        </p:nvSpPr>
        <p:spPr>
          <a:xfrm>
            <a:off x="664029" y="1370409"/>
            <a:ext cx="7788728" cy="3102769"/>
          </a:xfrm>
          <a:prstGeom prst="rect">
            <a:avLst/>
          </a:prstGeom>
          <a:noFill/>
          <a:ln>
            <a:noFill/>
          </a:ln>
        </p:spPr>
        <p:txBody>
          <a:bodyPr spcFirstLastPara="1" wrap="square" lIns="68569" tIns="34275" rIns="68569" bIns="34275" anchor="t" anchorCtr="0">
            <a:normAutofit fontScale="92500" lnSpcReduction="20000"/>
          </a:bodyPr>
          <a:lstStyle/>
          <a:p>
            <a:pPr marL="342900" indent="-342900">
              <a:spcBef>
                <a:spcPts val="900"/>
              </a:spcBef>
              <a:buSzPct val="97297"/>
              <a:buFont typeface="Wingdings" panose="05000000000000000000" pitchFamily="2" charset="2"/>
              <a:buChar char="§"/>
            </a:pPr>
            <a:r>
              <a:rPr lang="hr-HR" dirty="0"/>
              <a:t>Doprinose energetskoj neovisnosti</a:t>
            </a:r>
          </a:p>
          <a:p>
            <a:pPr marL="342900" indent="-342900">
              <a:spcBef>
                <a:spcPts val="900"/>
              </a:spcBef>
              <a:buSzPct val="97297"/>
              <a:buFont typeface="Wingdings" panose="05000000000000000000" pitchFamily="2" charset="2"/>
              <a:buChar char="§"/>
            </a:pPr>
            <a:r>
              <a:rPr lang="hr-HR" dirty="0"/>
              <a:t>Sudjeluju u </a:t>
            </a:r>
            <a:r>
              <a:rPr lang="hr-HR" dirty="0" err="1"/>
              <a:t>dekarbonizaciji</a:t>
            </a:r>
            <a:r>
              <a:rPr lang="hr-HR" dirty="0"/>
              <a:t> i smanjivanju emisija ugljika</a:t>
            </a:r>
          </a:p>
          <a:p>
            <a:pPr marL="342900" indent="-342900">
              <a:spcBef>
                <a:spcPts val="900"/>
              </a:spcBef>
              <a:buSzPct val="97297"/>
              <a:buFont typeface="Wingdings" panose="05000000000000000000" pitchFamily="2" charset="2"/>
              <a:buChar char="§"/>
            </a:pPr>
            <a:r>
              <a:rPr lang="hr-HR" dirty="0"/>
              <a:t>Platforme za energetsku solidarnost (npr. podrška energetski siromašnim kućanstvima)</a:t>
            </a:r>
          </a:p>
          <a:p>
            <a:pPr marL="342900" indent="-342900">
              <a:spcBef>
                <a:spcPts val="900"/>
              </a:spcBef>
              <a:buSzPct val="97297"/>
              <a:buFont typeface="Wingdings" panose="05000000000000000000" pitchFamily="2" charset="2"/>
              <a:buChar char="§"/>
            </a:pPr>
            <a:r>
              <a:rPr lang="hr-HR" dirty="0"/>
              <a:t>Poboljšavaju stabilnosti lokalne zajednice.</a:t>
            </a:r>
          </a:p>
          <a:p>
            <a:pPr marL="342900" indent="-342900">
              <a:spcBef>
                <a:spcPts val="900"/>
              </a:spcBef>
              <a:buSzPct val="97297"/>
              <a:buFont typeface="Wingdings" panose="05000000000000000000" pitchFamily="2" charset="2"/>
              <a:buChar char="§"/>
            </a:pPr>
            <a:r>
              <a:rPr lang="hr-HR" noProof="0" dirty="0"/>
              <a:t>Lokalni su proizvođači energije</a:t>
            </a:r>
          </a:p>
          <a:p>
            <a:pPr marL="342900" indent="-342900">
              <a:spcBef>
                <a:spcPts val="900"/>
              </a:spcBef>
              <a:buSzPct val="97297"/>
              <a:buFont typeface="Wingdings" panose="05000000000000000000" pitchFamily="2" charset="2"/>
              <a:buChar char="§"/>
            </a:pPr>
            <a:r>
              <a:rPr lang="hr-HR" noProof="0" dirty="0"/>
              <a:t>Partneri JLS-ovima u provedbi akcijskih planova </a:t>
            </a:r>
          </a:p>
          <a:p>
            <a:pPr marL="342900" indent="-342900">
              <a:spcBef>
                <a:spcPts val="900"/>
              </a:spcBef>
              <a:buSzPct val="97297"/>
              <a:buFont typeface="Wingdings" panose="05000000000000000000" pitchFamily="2" charset="2"/>
              <a:buChar char="§"/>
            </a:pPr>
            <a:r>
              <a:rPr lang="hr-HR" noProof="0" dirty="0"/>
              <a:t>Partneri u implementaciji pametnih mreža na lokalnoj razini</a:t>
            </a:r>
          </a:p>
          <a:p>
            <a:pPr marL="342900" indent="-342900">
              <a:spcBef>
                <a:spcPts val="900"/>
              </a:spcBef>
              <a:buSzPct val="97297"/>
              <a:buFont typeface="Wingdings" panose="05000000000000000000" pitchFamily="2" charset="2"/>
              <a:buChar char="§"/>
            </a:pPr>
            <a:r>
              <a:rPr lang="hr-HR" noProof="0" dirty="0"/>
              <a:t>Edukacijski centri i centri za dijeljenje tehnologije</a:t>
            </a:r>
          </a:p>
        </p:txBody>
      </p:sp>
      <p:sp>
        <p:nvSpPr>
          <p:cNvPr id="6" name="Google Shape;197;g353aaf38823_0_7">
            <a:extLst>
              <a:ext uri="{FF2B5EF4-FFF2-40B4-BE49-F238E27FC236}">
                <a16:creationId xmlns:a16="http://schemas.microsoft.com/office/drawing/2014/main" id="{3A0A707D-E9F4-559A-45CD-FCB0C00D1378}"/>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38</a:t>
            </a:fld>
            <a:endParaRPr/>
          </a:p>
        </p:txBody>
      </p:sp>
      <p:sp>
        <p:nvSpPr>
          <p:cNvPr id="7" name="Google Shape;198;g353aaf38823_0_7">
            <a:extLst>
              <a:ext uri="{FF2B5EF4-FFF2-40B4-BE49-F238E27FC236}">
                <a16:creationId xmlns:a16="http://schemas.microsoft.com/office/drawing/2014/main" id="{D209E4FB-4A8A-ECB9-0C7B-DDF6795B9FC6}"/>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489515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5" name="Google Shape;215;p78"/>
          <p:cNvSpPr txBox="1"/>
          <p:nvPr/>
        </p:nvSpPr>
        <p:spPr>
          <a:xfrm>
            <a:off x="1155093" y="817442"/>
            <a:ext cx="7003749"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200"/>
              <a:buFont typeface="Calibri"/>
              <a:buNone/>
            </a:pPr>
            <a:r>
              <a:rPr lang="hr-HR" sz="2800" b="1" dirty="0">
                <a:solidFill>
                  <a:schemeClr val="dk1"/>
                </a:solidFill>
                <a:highlight>
                  <a:schemeClr val="lt1"/>
                </a:highlight>
                <a:latin typeface="Montserrat"/>
                <a:sym typeface="Montserrat"/>
              </a:rPr>
              <a:t>Energetska tranzicija može uspjeti samo u suradnji svih aktera, a građani moraju biti u centru.</a:t>
            </a:r>
          </a:p>
        </p:txBody>
      </p:sp>
      <p:sp>
        <p:nvSpPr>
          <p:cNvPr id="4" name="Google Shape;197;g353aaf38823_0_7">
            <a:extLst>
              <a:ext uri="{FF2B5EF4-FFF2-40B4-BE49-F238E27FC236}">
                <a16:creationId xmlns:a16="http://schemas.microsoft.com/office/drawing/2014/main" id="{0A6F5682-E195-9568-A1C2-D7A2D9B1E1EB}"/>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39</a:t>
            </a:fld>
            <a:endParaRPr/>
          </a:p>
        </p:txBody>
      </p:sp>
      <p:sp>
        <p:nvSpPr>
          <p:cNvPr id="5" name="Google Shape;198;g353aaf38823_0_7">
            <a:extLst>
              <a:ext uri="{FF2B5EF4-FFF2-40B4-BE49-F238E27FC236}">
                <a16:creationId xmlns:a16="http://schemas.microsoft.com/office/drawing/2014/main" id="{F036A93F-01F6-AC26-504E-7C98735700A4}"/>
              </a:ext>
            </a:extLst>
          </p:cNvPr>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72442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53aaf38823_0_0"/>
          <p:cNvSpPr txBox="1">
            <a:spLocks noGrp="1"/>
          </p:cNvSpPr>
          <p:nvPr>
            <p:ph type="title"/>
          </p:nvPr>
        </p:nvSpPr>
        <p:spPr>
          <a:xfrm>
            <a:off x="457200" y="164719"/>
            <a:ext cx="4876800" cy="743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100"/>
              <a:buFont typeface="Arial"/>
              <a:buNone/>
            </a:pPr>
            <a:r>
              <a:rPr lang="hr-HR" b="1">
                <a:latin typeface="Montserrat"/>
                <a:ea typeface="Montserrat"/>
                <a:cs typeface="Montserrat"/>
                <a:sym typeface="Montserrat"/>
              </a:rPr>
              <a:t>Što nas pokreće?</a:t>
            </a:r>
            <a:endParaRPr/>
          </a:p>
        </p:txBody>
      </p:sp>
      <p:sp>
        <p:nvSpPr>
          <p:cNvPr id="186" name="Google Shape;186;g353aaf38823_0_0"/>
          <p:cNvSpPr txBox="1">
            <a:spLocks noGrp="1"/>
          </p:cNvSpPr>
          <p:nvPr>
            <p:ph type="body" idx="1"/>
          </p:nvPr>
        </p:nvSpPr>
        <p:spPr>
          <a:xfrm>
            <a:off x="457200" y="1370410"/>
            <a:ext cx="4876800" cy="3087300"/>
          </a:xfrm>
          <a:prstGeom prst="rect">
            <a:avLst/>
          </a:prstGeom>
          <a:noFill/>
          <a:ln>
            <a:noFill/>
          </a:ln>
        </p:spPr>
        <p:txBody>
          <a:bodyPr spcFirstLastPara="1" wrap="square" lIns="91425" tIns="45700" rIns="91425" bIns="45700" anchor="t" anchorCtr="0">
            <a:normAutofit lnSpcReduction="10000"/>
          </a:bodyPr>
          <a:lstStyle/>
          <a:p>
            <a:pPr marL="457200" lvl="0" indent="-368300" algn="l" rtl="0">
              <a:lnSpc>
                <a:spcPct val="115000"/>
              </a:lnSpc>
              <a:spcBef>
                <a:spcPts val="900"/>
              </a:spcBef>
              <a:spcAft>
                <a:spcPts val="0"/>
              </a:spcAft>
              <a:buClr>
                <a:schemeClr val="dk1"/>
              </a:buClr>
              <a:buSzPts val="2200"/>
              <a:buFont typeface="Montserrat"/>
              <a:buChar char="●"/>
            </a:pPr>
            <a:r>
              <a:rPr lang="hr-HR" sz="2200" b="1" noProof="0" dirty="0"/>
              <a:t>Učiniti solarnu energiju lako dostupnom za sve</a:t>
            </a:r>
          </a:p>
          <a:p>
            <a:pPr marL="457200" lvl="0" indent="-368300" algn="l" rtl="0">
              <a:lnSpc>
                <a:spcPct val="115000"/>
              </a:lnSpc>
              <a:spcBef>
                <a:spcPts val="900"/>
              </a:spcBef>
              <a:spcAft>
                <a:spcPts val="0"/>
              </a:spcAft>
              <a:buClr>
                <a:schemeClr val="dk1"/>
              </a:buClr>
              <a:buSzPts val="2200"/>
              <a:buFont typeface="Arial"/>
              <a:buChar char="●"/>
            </a:pPr>
            <a:r>
              <a:rPr lang="hr-HR" sz="2200" b="1" noProof="0" dirty="0"/>
              <a:t>Energetska tranzicija na obnovljive izvore energije koja je pravedna i </a:t>
            </a:r>
            <a:r>
              <a:rPr lang="hr-HR" sz="2200" b="1" noProof="0" dirty="0" err="1"/>
              <a:t>uključiva</a:t>
            </a:r>
            <a:endParaRPr lang="hr-HR" sz="2200" b="1" noProof="0" dirty="0"/>
          </a:p>
          <a:p>
            <a:pPr marL="457200" lvl="0" indent="-368300" algn="l" rtl="0">
              <a:lnSpc>
                <a:spcPct val="115000"/>
              </a:lnSpc>
              <a:spcBef>
                <a:spcPts val="900"/>
              </a:spcBef>
              <a:spcAft>
                <a:spcPts val="0"/>
              </a:spcAft>
              <a:buClr>
                <a:schemeClr val="dk1"/>
              </a:buClr>
              <a:buSzPts val="2200"/>
              <a:buFont typeface="Arial"/>
              <a:buChar char="●"/>
            </a:pPr>
            <a:r>
              <a:rPr lang="hr-HR" sz="2200" b="1" noProof="0" dirty="0"/>
              <a:t>Građani su u centru energetske tranzicije </a:t>
            </a:r>
            <a:endParaRPr lang="hr-HR" noProof="0" dirty="0"/>
          </a:p>
        </p:txBody>
      </p:sp>
      <p:sp>
        <p:nvSpPr>
          <p:cNvPr id="187" name="Google Shape;187;g353aaf38823_0_0"/>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4</a:t>
            </a:fld>
            <a:endParaRPr/>
          </a:p>
        </p:txBody>
      </p:sp>
      <p:pic>
        <p:nvPicPr>
          <p:cNvPr id="188" name="Google Shape;188;g353aaf38823_0_0" descr="A group of people posing for a photo&#10;&#10;AI-generated content may be incorrect."/>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617" r="616"/>
          <a:stretch/>
        </p:blipFill>
        <p:spPr>
          <a:xfrm>
            <a:off x="5715000" y="0"/>
            <a:ext cx="3429000" cy="4629300"/>
          </a:xfrm>
          <a:prstGeom prst="rect">
            <a:avLst/>
          </a:prstGeom>
          <a:noFill/>
          <a:ln>
            <a:noFill/>
          </a:ln>
        </p:spPr>
      </p:pic>
      <p:sp>
        <p:nvSpPr>
          <p:cNvPr id="189" name="Google Shape;189;g353aaf38823_0_0"/>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a:solidFill>
                  <a:schemeClr val="lt1"/>
                </a:solidFill>
                <a:latin typeface="Montserrat"/>
                <a:ea typeface="Montserrat"/>
                <a:cs typeface="Montserrat"/>
                <a:sym typeface="Montserrat"/>
              </a:rPr>
              <a:t>#energijaurukamagrađana</a:t>
            </a:r>
            <a:endParaRPr sz="10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9" name="Rectangle 8">
            <a:extLst>
              <a:ext uri="{FF2B5EF4-FFF2-40B4-BE49-F238E27FC236}">
                <a16:creationId xmlns:a16="http://schemas.microsoft.com/office/drawing/2014/main" id="{892D0E2D-A2A4-C155-474B-065F5835107A}"/>
              </a:ext>
            </a:extLst>
          </p:cNvPr>
          <p:cNvSpPr/>
          <p:nvPr/>
        </p:nvSpPr>
        <p:spPr>
          <a:xfrm>
            <a:off x="-198588" y="5787"/>
            <a:ext cx="6510646"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Google Shape;219;p4">
            <a:extLst>
              <a:ext uri="{FF2B5EF4-FFF2-40B4-BE49-F238E27FC236}">
                <a16:creationId xmlns:a16="http://schemas.microsoft.com/office/drawing/2014/main" id="{287AB279-AE70-69EB-3E60-E8CF3BE2E3B2}"/>
              </a:ext>
            </a:extLst>
          </p:cNvPr>
          <p:cNvSpPr txBox="1">
            <a:spLocks noGrp="1"/>
          </p:cNvSpPr>
          <p:nvPr>
            <p:ph type="sldNum" idx="4294967295"/>
          </p:nvPr>
        </p:nvSpPr>
        <p:spPr>
          <a:xfrm>
            <a:off x="8756650" y="4786313"/>
            <a:ext cx="387350" cy="2317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dirty="0"/>
          </a:p>
        </p:txBody>
      </p:sp>
      <p:sp>
        <p:nvSpPr>
          <p:cNvPr id="4" name="TextBox 3">
            <a:extLst>
              <a:ext uri="{FF2B5EF4-FFF2-40B4-BE49-F238E27FC236}">
                <a16:creationId xmlns:a16="http://schemas.microsoft.com/office/drawing/2014/main" id="{DEBAECB2-E1E5-8225-E4AA-DB922708FE59}"/>
              </a:ext>
            </a:extLst>
          </p:cNvPr>
          <p:cNvSpPr txBox="1"/>
          <p:nvPr/>
        </p:nvSpPr>
        <p:spPr>
          <a:xfrm>
            <a:off x="435289" y="2001353"/>
            <a:ext cx="4572000" cy="523220"/>
          </a:xfrm>
          <a:prstGeom prst="rect">
            <a:avLst/>
          </a:prstGeom>
          <a:noFill/>
        </p:spPr>
        <p:txBody>
          <a:bodyPr wrap="square">
            <a:spAutoFit/>
          </a:bodyPr>
          <a:lstStyle/>
          <a:p>
            <a:pPr marL="0" marR="0" lvl="0" indent="0" algn="l" rtl="0">
              <a:lnSpc>
                <a:spcPct val="100000"/>
              </a:lnSpc>
              <a:spcBef>
                <a:spcPts val="0"/>
              </a:spcBef>
              <a:spcAft>
                <a:spcPts val="0"/>
              </a:spcAft>
              <a:buClr>
                <a:schemeClr val="dk2"/>
              </a:buClr>
              <a:buSzPts val="1600"/>
              <a:buFont typeface="Montserrat"/>
              <a:buNone/>
            </a:pPr>
            <a:r>
              <a:rPr lang="hr-HR" b="1" dirty="0">
                <a:solidFill>
                  <a:schemeClr val="dk1"/>
                </a:solidFill>
                <a:latin typeface="Montserrat"/>
                <a:ea typeface="Montserrat"/>
                <a:cs typeface="Montserrat"/>
                <a:sym typeface="Montserrat"/>
              </a:rPr>
              <a:t>Goran Čačić</a:t>
            </a:r>
            <a:endParaRPr lang="en-US" b="1" dirty="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2"/>
              </a:buClr>
              <a:buSzPts val="1600"/>
              <a:buFont typeface="Montserrat"/>
              <a:buNone/>
            </a:pPr>
            <a:r>
              <a:rPr lang="hr-HR" u="sng" dirty="0" err="1">
                <a:solidFill>
                  <a:schemeClr val="dk1"/>
                </a:solidFill>
                <a:latin typeface="Montserrat"/>
                <a:ea typeface="Montserrat"/>
                <a:cs typeface="Montserrat"/>
                <a:sym typeface="Montserrat"/>
              </a:rPr>
              <a:t>goran.cacic</a:t>
            </a:r>
            <a:r>
              <a:rPr lang="en-US" u="sng" dirty="0">
                <a:solidFill>
                  <a:schemeClr val="dk1"/>
                </a:solidFill>
                <a:latin typeface="Montserrat"/>
                <a:ea typeface="Montserrat"/>
                <a:cs typeface="Montserrat"/>
                <a:sym typeface="Montserrat"/>
              </a:rPr>
              <a:t>@zez.coop</a:t>
            </a:r>
            <a:endParaRPr lang="en-US" sz="1400" i="0" u="sng" strike="noStrike" cap="none" dirty="0">
              <a:solidFill>
                <a:schemeClr val="dk1"/>
              </a:solidFill>
              <a:latin typeface="Montserrat"/>
              <a:ea typeface="Montserrat"/>
              <a:cs typeface="Montserrat"/>
              <a:sym typeface="Montserrat"/>
            </a:endParaRPr>
          </a:p>
        </p:txBody>
      </p:sp>
      <p:sp>
        <p:nvSpPr>
          <p:cNvPr id="7" name="TextBox 6">
            <a:extLst>
              <a:ext uri="{FF2B5EF4-FFF2-40B4-BE49-F238E27FC236}">
                <a16:creationId xmlns:a16="http://schemas.microsoft.com/office/drawing/2014/main" id="{BC48DC18-14BC-9B0A-1776-E16D991861C2}"/>
              </a:ext>
            </a:extLst>
          </p:cNvPr>
          <p:cNvSpPr txBox="1"/>
          <p:nvPr/>
        </p:nvSpPr>
        <p:spPr>
          <a:xfrm>
            <a:off x="993799" y="889629"/>
            <a:ext cx="4572000" cy="646331"/>
          </a:xfrm>
          <a:prstGeom prst="rect">
            <a:avLst/>
          </a:prstGeom>
          <a:noFill/>
        </p:spPr>
        <p:txBody>
          <a:bodyPr wrap="square">
            <a:spAutoFit/>
          </a:bodyPr>
          <a:lstStyle/>
          <a:p>
            <a:pPr>
              <a:buClr>
                <a:schemeClr val="dk1"/>
              </a:buClr>
              <a:buSzPts val="2800"/>
            </a:pPr>
            <a:r>
              <a:rPr lang="en-US" sz="3600" dirty="0" err="1">
                <a:latin typeface="Cocogoose" panose="02000000000000000000" pitchFamily="2" charset="0"/>
              </a:rPr>
              <a:t>Hvala</a:t>
            </a:r>
            <a:r>
              <a:rPr lang="en-US" sz="3600" dirty="0">
                <a:latin typeface="Cocogoose" panose="02000000000000000000" pitchFamily="2" charset="0"/>
              </a:rPr>
              <a:t> </a:t>
            </a:r>
            <a:r>
              <a:rPr lang="en-US" sz="3600" dirty="0" err="1">
                <a:latin typeface="Cocogoose" panose="02000000000000000000" pitchFamily="2" charset="0"/>
              </a:rPr>
              <a:t>na</a:t>
            </a:r>
            <a:r>
              <a:rPr lang="en-US" sz="3600" dirty="0">
                <a:latin typeface="Cocogoose" panose="02000000000000000000" pitchFamily="2" charset="0"/>
              </a:rPr>
              <a:t> </a:t>
            </a:r>
            <a:r>
              <a:rPr lang="en-US" sz="3600" dirty="0" err="1">
                <a:latin typeface="Cocogoose" panose="02000000000000000000" pitchFamily="2" charset="0"/>
              </a:rPr>
              <a:t>pažnji</a:t>
            </a:r>
            <a:endParaRPr lang="en-US" sz="3600" dirty="0">
              <a:latin typeface="Cocogoose" panose="02000000000000000000" pitchFamily="2" charset="0"/>
            </a:endParaRPr>
          </a:p>
        </p:txBody>
      </p:sp>
      <p:pic>
        <p:nvPicPr>
          <p:cNvPr id="2" name="Google Shape;128;p4">
            <a:extLst>
              <a:ext uri="{FF2B5EF4-FFF2-40B4-BE49-F238E27FC236}">
                <a16:creationId xmlns:a16="http://schemas.microsoft.com/office/drawing/2014/main" id="{A2277036-03F0-CB1F-F328-BF1AB317694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52486" y="7067287"/>
            <a:ext cx="1503408" cy="506704"/>
          </a:xfrm>
          <a:prstGeom prst="rect">
            <a:avLst/>
          </a:prstGeom>
          <a:noFill/>
          <a:ln>
            <a:noFill/>
          </a:ln>
        </p:spPr>
      </p:pic>
      <p:pic>
        <p:nvPicPr>
          <p:cNvPr id="5" name="Google Shape;128;p4">
            <a:extLst>
              <a:ext uri="{FF2B5EF4-FFF2-40B4-BE49-F238E27FC236}">
                <a16:creationId xmlns:a16="http://schemas.microsoft.com/office/drawing/2014/main" id="{111401DA-83AB-4967-19B5-136AD90FDAE9}"/>
              </a:ext>
            </a:extLst>
          </p:cNvPr>
          <p:cNvPicPr preferRelativeResize="0"/>
          <p:nvPr/>
        </p:nvPicPr>
        <p:blipFill rotWithShape="1">
          <a:blip r:embed="rId4">
            <a:alphaModFix/>
          </a:blip>
          <a:srcRect/>
          <a:stretch/>
        </p:blipFill>
        <p:spPr>
          <a:xfrm>
            <a:off x="2087665" y="4256145"/>
            <a:ext cx="1939963" cy="653839"/>
          </a:xfrm>
          <a:prstGeom prst="rect">
            <a:avLst/>
          </a:prstGeom>
          <a:noFill/>
          <a:ln>
            <a:noFill/>
          </a:ln>
        </p:spPr>
      </p:pic>
      <p:pic>
        <p:nvPicPr>
          <p:cNvPr id="10" name="Picture 9" descr="A logo for a company&#10;&#10;Description automatically generated">
            <a:extLst>
              <a:ext uri="{FF2B5EF4-FFF2-40B4-BE49-F238E27FC236}">
                <a16:creationId xmlns:a16="http://schemas.microsoft.com/office/drawing/2014/main" id="{AF61FAE6-08AA-9F27-F1A4-4A02A1FBFA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6717" y="2941639"/>
            <a:ext cx="1982887" cy="1079354"/>
          </a:xfrm>
          <a:prstGeom prst="rect">
            <a:avLst/>
          </a:prstGeom>
        </p:spPr>
      </p:pic>
      <p:pic>
        <p:nvPicPr>
          <p:cNvPr id="12" name="Picture 11" descr="A logo with text and dots&#10;&#10;Description automatically generated">
            <a:extLst>
              <a:ext uri="{FF2B5EF4-FFF2-40B4-BE49-F238E27FC236}">
                <a16:creationId xmlns:a16="http://schemas.microsoft.com/office/drawing/2014/main" id="{F375E514-32F6-E445-A82D-602155F778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31037" y="2882742"/>
            <a:ext cx="1851395" cy="1309141"/>
          </a:xfrm>
          <a:prstGeom prst="rect">
            <a:avLst/>
          </a:prstGeom>
        </p:spPr>
      </p:pic>
      <p:pic>
        <p:nvPicPr>
          <p:cNvPr id="8" name="Google Shape;93;p1" descr="LIFE LOOP - Local Ownership Of Power - Energy Cities">
            <a:extLst>
              <a:ext uri="{FF2B5EF4-FFF2-40B4-BE49-F238E27FC236}">
                <a16:creationId xmlns:a16="http://schemas.microsoft.com/office/drawing/2014/main" id="{19452EB0-66FE-B69E-FB61-B92BACCB0BD7}"/>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63016" y="3246950"/>
            <a:ext cx="1588748" cy="617993"/>
          </a:xfrm>
          <a:prstGeom prst="rect">
            <a:avLst/>
          </a:prstGeom>
          <a:noFill/>
          <a:ln>
            <a:noFill/>
          </a:ln>
        </p:spPr>
      </p:pic>
    </p:spTree>
    <p:extLst>
      <p:ext uri="{BB962C8B-B14F-4D97-AF65-F5344CB8AC3E}">
        <p14:creationId xmlns:p14="http://schemas.microsoft.com/office/powerpoint/2010/main" val="223830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54cd97928d_0_0"/>
          <p:cNvSpPr txBox="1">
            <a:spLocks noGrp="1"/>
          </p:cNvSpPr>
          <p:nvPr>
            <p:ph type="title"/>
          </p:nvPr>
        </p:nvSpPr>
        <p:spPr>
          <a:xfrm>
            <a:off x="457200" y="164719"/>
            <a:ext cx="4876800" cy="743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hr-HR" b="1">
                <a:latin typeface="Montserrat"/>
                <a:ea typeface="Montserrat"/>
                <a:cs typeface="Montserrat"/>
                <a:sym typeface="Montserrat"/>
              </a:rPr>
              <a:t>Drugi o nama</a:t>
            </a:r>
            <a:endParaRPr b="1">
              <a:latin typeface="Montserrat"/>
              <a:ea typeface="Montserrat"/>
              <a:cs typeface="Montserrat"/>
              <a:sym typeface="Montserrat"/>
            </a:endParaRPr>
          </a:p>
        </p:txBody>
      </p:sp>
      <p:sp>
        <p:nvSpPr>
          <p:cNvPr id="176" name="Google Shape;176;g354cd97928d_0_0"/>
          <p:cNvSpPr txBox="1">
            <a:spLocks noGrp="1"/>
          </p:cNvSpPr>
          <p:nvPr>
            <p:ph type="body" idx="1"/>
          </p:nvPr>
        </p:nvSpPr>
        <p:spPr>
          <a:xfrm>
            <a:off x="212271" y="1126671"/>
            <a:ext cx="5426529" cy="3336471"/>
          </a:xfrm>
          <a:prstGeom prst="rect">
            <a:avLst/>
          </a:prstGeom>
          <a:noFill/>
          <a:ln>
            <a:noFill/>
          </a:ln>
        </p:spPr>
        <p:txBody>
          <a:bodyPr spcFirstLastPara="1" wrap="square" lIns="91425" tIns="45700" rIns="91425" bIns="45700" anchor="t" anchorCtr="0">
            <a:normAutofit lnSpcReduction="10000"/>
          </a:bodyPr>
          <a:lstStyle/>
          <a:p>
            <a:pPr marL="457200" lvl="0" indent="-368300" algn="l" rtl="0">
              <a:lnSpc>
                <a:spcPct val="115000"/>
              </a:lnSpc>
              <a:spcBef>
                <a:spcPts val="900"/>
              </a:spcBef>
              <a:spcAft>
                <a:spcPts val="0"/>
              </a:spcAft>
              <a:buClr>
                <a:schemeClr val="dk1"/>
              </a:buClr>
              <a:buSzPct val="148648"/>
              <a:buFont typeface="Arial"/>
              <a:buChar char="●"/>
            </a:pPr>
            <a:r>
              <a:rPr lang="hr-HR" sz="14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2025. priznanje </a:t>
            </a:r>
            <a:r>
              <a:rPr lang="hr-HR" sz="1400"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SozialMarie</a:t>
            </a:r>
            <a:r>
              <a:rPr lang="hr-HR" sz="14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nagrade za društvene inovacije (12 priznanja, 3 pobjednika, 401 prijava)</a:t>
            </a:r>
            <a:endParaRPr sz="1600" dirty="0"/>
          </a:p>
          <a:p>
            <a:pPr marL="457200" lvl="0" indent="-368300" algn="l" rtl="0">
              <a:lnSpc>
                <a:spcPct val="115000"/>
              </a:lnSpc>
              <a:spcBef>
                <a:spcPts val="900"/>
              </a:spcBef>
              <a:spcAft>
                <a:spcPts val="0"/>
              </a:spcAft>
              <a:buClr>
                <a:schemeClr val="dk1"/>
              </a:buClr>
              <a:buSzPct val="148648"/>
              <a:buFont typeface="Arial"/>
              <a:buChar char="●"/>
            </a:pPr>
            <a:r>
              <a:rPr lang="hr-HR" sz="14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2025. </a:t>
            </a:r>
            <a:r>
              <a:rPr lang="hr-HR" sz="1400" b="1" dirty="0"/>
              <a:t>Grand </a:t>
            </a:r>
            <a:r>
              <a:rPr lang="hr-HR" sz="1400" b="1" dirty="0" err="1"/>
              <a:t>PRix</a:t>
            </a:r>
            <a:r>
              <a:rPr lang="hr-HR" sz="1400" b="1" dirty="0"/>
              <a:t> HUOJ Finalist za PR kampanju ZEZ Sunce</a:t>
            </a:r>
            <a:endParaRPr sz="1600" dirty="0"/>
          </a:p>
          <a:p>
            <a:pPr marL="457200" lvl="0" indent="-368300" algn="l" rtl="0">
              <a:lnSpc>
                <a:spcPct val="115000"/>
              </a:lnSpc>
              <a:spcBef>
                <a:spcPts val="900"/>
              </a:spcBef>
              <a:spcAft>
                <a:spcPts val="0"/>
              </a:spcAft>
              <a:buClr>
                <a:schemeClr val="dk1"/>
              </a:buClr>
              <a:buSzPct val="148648"/>
              <a:buFont typeface="Arial"/>
              <a:buChar char="●"/>
            </a:pPr>
            <a:r>
              <a:rPr lang="hr-HR" sz="1400" b="1" dirty="0"/>
              <a:t>2024. priznanje Hrvatske stručne udruge za sunčevu energiju (HSUSE) za iznimno vrijedan doprinos promicanju sunčeve energije u Hrvatskoj</a:t>
            </a:r>
            <a:endParaRPr sz="1600" dirty="0"/>
          </a:p>
          <a:p>
            <a:pPr marL="457200" lvl="0" indent="-368300" algn="l" rtl="0">
              <a:lnSpc>
                <a:spcPct val="115000"/>
              </a:lnSpc>
              <a:spcBef>
                <a:spcPts val="900"/>
              </a:spcBef>
              <a:spcAft>
                <a:spcPts val="0"/>
              </a:spcAft>
              <a:buClr>
                <a:schemeClr val="dk1"/>
              </a:buClr>
              <a:buSzPct val="148648"/>
              <a:buFont typeface="Arial"/>
              <a:buChar char="●"/>
            </a:pPr>
            <a:r>
              <a:rPr lang="hr-HR" sz="1400" b="1" dirty="0"/>
              <a:t>2024. drugo mjesto u kategoriji ZAJEDNICA, SME </a:t>
            </a:r>
            <a:r>
              <a:rPr lang="hr-HR" sz="1400" b="1" dirty="0" err="1"/>
              <a:t>EnterPRIZE</a:t>
            </a:r>
            <a:r>
              <a:rPr lang="hr-HR" sz="1400" b="1" dirty="0"/>
              <a:t> Generali</a:t>
            </a:r>
            <a:endParaRPr sz="1600" dirty="0"/>
          </a:p>
          <a:p>
            <a:pPr marL="457200" lvl="0" indent="-368300" algn="l" rtl="0">
              <a:lnSpc>
                <a:spcPct val="115000"/>
              </a:lnSpc>
              <a:spcBef>
                <a:spcPts val="900"/>
              </a:spcBef>
              <a:spcAft>
                <a:spcPts val="0"/>
              </a:spcAft>
              <a:buClr>
                <a:schemeClr val="dk1"/>
              </a:buClr>
              <a:buSzPct val="148648"/>
              <a:buFont typeface="Arial"/>
              <a:buChar char="●"/>
            </a:pPr>
            <a:r>
              <a:rPr lang="hr-HR" sz="1400" b="1" dirty="0"/>
              <a:t>Google </a:t>
            </a:r>
            <a:r>
              <a:rPr lang="hr-HR" sz="1400" b="1" dirty="0" err="1"/>
              <a:t>Impact</a:t>
            </a:r>
            <a:r>
              <a:rPr lang="hr-HR" sz="1400" b="1" dirty="0"/>
              <a:t> </a:t>
            </a:r>
            <a:r>
              <a:rPr lang="hr-HR" sz="1400" b="1" dirty="0" err="1"/>
              <a:t>Challenge</a:t>
            </a:r>
            <a:r>
              <a:rPr lang="hr-HR" sz="1400" b="1" dirty="0"/>
              <a:t> - jedini korisnik podrške iz Hrvatske (2021-2023)</a:t>
            </a:r>
            <a:endParaRPr sz="1400" b="1" dirty="0"/>
          </a:p>
        </p:txBody>
      </p:sp>
      <p:sp>
        <p:nvSpPr>
          <p:cNvPr id="177" name="Google Shape;177;g354cd97928d_0_0"/>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5</a:t>
            </a:fld>
            <a:endParaRPr/>
          </a:p>
        </p:txBody>
      </p:sp>
      <p:pic>
        <p:nvPicPr>
          <p:cNvPr id="178" name="Google Shape;178;g354cd97928d_0_0" descr="A couple of men holding flowers and a certificate&#10;&#10;AI-generated content may be incorrect."/>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5309" r="25309"/>
          <a:stretch/>
        </p:blipFill>
        <p:spPr>
          <a:xfrm>
            <a:off x="5715000" y="0"/>
            <a:ext cx="3429000" cy="4629300"/>
          </a:xfrm>
          <a:prstGeom prst="rect">
            <a:avLst/>
          </a:prstGeom>
          <a:noFill/>
          <a:ln>
            <a:noFill/>
          </a:ln>
        </p:spPr>
      </p:pic>
      <p:sp>
        <p:nvSpPr>
          <p:cNvPr id="179" name="Google Shape;179;g354cd97928d_0_0"/>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a:solidFill>
                  <a:schemeClr val="lt1"/>
                </a:solidFill>
                <a:latin typeface="Montserrat"/>
                <a:ea typeface="Montserrat"/>
                <a:cs typeface="Montserrat"/>
                <a:sym typeface="Montserrat"/>
              </a:rPr>
              <a:t>#energijaurukamagrađana</a:t>
            </a:r>
            <a:endParaRPr sz="10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53aaf38823_0_7"/>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hr-HR" b="1">
                <a:latin typeface="Montserrat"/>
                <a:ea typeface="Montserrat"/>
                <a:cs typeface="Montserrat"/>
                <a:sym typeface="Montserrat"/>
              </a:rPr>
              <a:t>Što radimo?</a:t>
            </a:r>
            <a:endParaRPr b="1">
              <a:latin typeface="Montserrat"/>
              <a:ea typeface="Montserrat"/>
              <a:cs typeface="Montserrat"/>
              <a:sym typeface="Montserrat"/>
            </a:endParaRPr>
          </a:p>
        </p:txBody>
      </p:sp>
      <p:sp>
        <p:nvSpPr>
          <p:cNvPr id="196" name="Google Shape;196;g353aaf38823_0_7"/>
          <p:cNvSpPr txBox="1">
            <a:spLocks noGrp="1"/>
          </p:cNvSpPr>
          <p:nvPr>
            <p:ph type="body" idx="1"/>
          </p:nvPr>
        </p:nvSpPr>
        <p:spPr>
          <a:xfrm>
            <a:off x="457200" y="1370409"/>
            <a:ext cx="8214600" cy="3102900"/>
          </a:xfrm>
          <a:prstGeom prst="rect">
            <a:avLst/>
          </a:prstGeom>
          <a:noFill/>
          <a:ln>
            <a:noFill/>
          </a:ln>
        </p:spPr>
        <p:txBody>
          <a:bodyPr spcFirstLastPara="1" wrap="square" lIns="91425" tIns="45700" rIns="91425" bIns="45700" anchor="t" anchorCtr="0">
            <a:normAutofit fontScale="92500" lnSpcReduction="20000"/>
          </a:bodyPr>
          <a:lstStyle/>
          <a:p>
            <a:pPr marL="457200" lvl="0" indent="-368300" algn="l" rtl="0">
              <a:lnSpc>
                <a:spcPct val="115000"/>
              </a:lnSpc>
              <a:spcBef>
                <a:spcPts val="900"/>
              </a:spcBef>
              <a:spcAft>
                <a:spcPts val="0"/>
              </a:spcAft>
              <a:buClr>
                <a:schemeClr val="dk1"/>
              </a:buClr>
              <a:buSzPct val="108108"/>
              <a:buFont typeface="Montserrat"/>
              <a:buChar char="●"/>
            </a:pPr>
            <a:r>
              <a:rPr lang="hr-HR" sz="2200" b="1" dirty="0">
                <a:highlight>
                  <a:srgbClr val="FFFFFF"/>
                </a:highlight>
              </a:rPr>
              <a:t>Podrška smo građanima, obrtnicima te malim poduzetnicima u prelasku na solarnu energiju putem grupnih nabava solarne opreme i uslugom ugradnje elektrane „ključ u ruke”</a:t>
            </a:r>
            <a:endParaRPr sz="2200" b="1" dirty="0">
              <a:highlight>
                <a:srgbClr val="FFFFFF"/>
              </a:highlight>
            </a:endParaRPr>
          </a:p>
          <a:p>
            <a:pPr marL="457200" lvl="0" indent="-368300" algn="l" rtl="0">
              <a:lnSpc>
                <a:spcPct val="115000"/>
              </a:lnSpc>
              <a:spcBef>
                <a:spcPts val="900"/>
              </a:spcBef>
              <a:spcAft>
                <a:spcPts val="0"/>
              </a:spcAft>
              <a:buClr>
                <a:schemeClr val="dk1"/>
              </a:buClr>
              <a:buSzPct val="108108"/>
              <a:buFont typeface="Montserrat"/>
              <a:buChar char="●"/>
            </a:pPr>
            <a:r>
              <a:rPr lang="hr-HR" sz="2200" b="1" dirty="0">
                <a:highlight>
                  <a:srgbClr val="FFFFFF"/>
                </a:highlight>
              </a:rPr>
              <a:t>Provodimo javne kampanje za investiranje u zajedničke solarne projekte na krovovima javnih zgrada</a:t>
            </a:r>
            <a:endParaRPr sz="2200" b="1" dirty="0">
              <a:highlight>
                <a:srgbClr val="FFFFFF"/>
              </a:highlight>
            </a:endParaRPr>
          </a:p>
          <a:p>
            <a:pPr marL="457200" lvl="0" indent="-368300" algn="l" rtl="0">
              <a:lnSpc>
                <a:spcPct val="115000"/>
              </a:lnSpc>
              <a:spcBef>
                <a:spcPts val="900"/>
              </a:spcBef>
              <a:spcAft>
                <a:spcPts val="0"/>
              </a:spcAft>
              <a:buClr>
                <a:schemeClr val="dk1"/>
              </a:buClr>
              <a:buSzPct val="108108"/>
              <a:buFont typeface="Montserrat"/>
              <a:buChar char="●"/>
            </a:pPr>
            <a:r>
              <a:rPr lang="hr-HR" sz="2200" b="1" dirty="0">
                <a:highlight>
                  <a:srgbClr val="FFFFFF"/>
                </a:highlight>
              </a:rPr>
              <a:t>Provodimo edukacije i zagovaračke kampanje kako bi provedba klimatsko-energetskih politika i propisa za građansku energiju bila brža i jednostavnija za sve</a:t>
            </a:r>
            <a:endParaRPr dirty="0"/>
          </a:p>
        </p:txBody>
      </p:sp>
      <p:sp>
        <p:nvSpPr>
          <p:cNvPr id="197" name="Google Shape;197;g353aaf38823_0_7"/>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6</a:t>
            </a:fld>
            <a:endParaRPr/>
          </a:p>
        </p:txBody>
      </p:sp>
      <p:sp>
        <p:nvSpPr>
          <p:cNvPr id="198" name="Google Shape;198;g353aaf38823_0_7"/>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53aaf38823_0_14"/>
          <p:cNvSpPr txBox="1">
            <a:spLocks noGrp="1"/>
          </p:cNvSpPr>
          <p:nvPr>
            <p:ph type="title"/>
          </p:nvPr>
        </p:nvSpPr>
        <p:spPr>
          <a:xfrm>
            <a:off x="457200" y="164719"/>
            <a:ext cx="8229600" cy="743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100"/>
              <a:buFont typeface="Arial"/>
              <a:buNone/>
            </a:pPr>
            <a:r>
              <a:rPr lang="hr-HR" b="1" dirty="0">
                <a:highlight>
                  <a:schemeClr val="lt1"/>
                </a:highlight>
                <a:latin typeface="Montserrat"/>
                <a:ea typeface="Montserrat"/>
                <a:cs typeface="Montserrat"/>
                <a:sym typeface="Montserrat"/>
              </a:rPr>
              <a:t>Naš „otisak” u zajednici</a:t>
            </a:r>
            <a:endParaRPr dirty="0"/>
          </a:p>
        </p:txBody>
      </p:sp>
      <p:sp>
        <p:nvSpPr>
          <p:cNvPr id="205" name="Google Shape;205;g353aaf38823_0_14"/>
          <p:cNvSpPr txBox="1">
            <a:spLocks noGrp="1"/>
          </p:cNvSpPr>
          <p:nvPr>
            <p:ph type="body" idx="1"/>
          </p:nvPr>
        </p:nvSpPr>
        <p:spPr>
          <a:xfrm>
            <a:off x="457200" y="1370409"/>
            <a:ext cx="8229600" cy="3102900"/>
          </a:xfrm>
          <a:prstGeom prst="rect">
            <a:avLst/>
          </a:prstGeom>
          <a:noFill/>
          <a:ln>
            <a:noFill/>
          </a:ln>
        </p:spPr>
        <p:txBody>
          <a:bodyPr spcFirstLastPara="1" wrap="square" lIns="91425" tIns="45700" rIns="91425" bIns="45700" anchor="t" anchorCtr="0">
            <a:normAutofit fontScale="92500" lnSpcReduction="20000"/>
          </a:bodyPr>
          <a:lstStyle/>
          <a:p>
            <a:pPr marL="457200" lvl="0" indent="-326390" algn="l" rtl="0">
              <a:lnSpc>
                <a:spcPct val="115000"/>
              </a:lnSpc>
              <a:spcBef>
                <a:spcPts val="900"/>
              </a:spcBef>
              <a:spcAft>
                <a:spcPts val="0"/>
              </a:spcAft>
              <a:buClr>
                <a:schemeClr val="dk1"/>
              </a:buClr>
              <a:buSzPts val="2200"/>
              <a:buFont typeface="Arial"/>
              <a:buChar char="●"/>
            </a:pPr>
            <a:r>
              <a:rPr lang="hr-HR" sz="2200" b="1" dirty="0">
                <a:highlight>
                  <a:schemeClr val="lt1"/>
                </a:highlight>
              </a:rPr>
              <a:t>3+ megawata instalirane solarne snage na krovovima obiteljskih kuća, obrtnika i poduzetnika</a:t>
            </a:r>
            <a:endParaRPr dirty="0"/>
          </a:p>
          <a:p>
            <a:pPr marL="457200" lvl="0" indent="-326390" algn="l" rtl="0">
              <a:lnSpc>
                <a:spcPct val="115000"/>
              </a:lnSpc>
              <a:spcBef>
                <a:spcPts val="900"/>
              </a:spcBef>
              <a:spcAft>
                <a:spcPts val="0"/>
              </a:spcAft>
              <a:buClr>
                <a:schemeClr val="dk1"/>
              </a:buClr>
              <a:buSzPts val="2200"/>
              <a:buFont typeface="Arial"/>
              <a:buChar char="●"/>
            </a:pPr>
            <a:r>
              <a:rPr lang="hr-HR" sz="2200" b="1" dirty="0">
                <a:highlight>
                  <a:schemeClr val="lt1"/>
                </a:highlight>
              </a:rPr>
              <a:t>2.5% tržišnog udjela u segmentu solara za kućanstva u 2024. godini</a:t>
            </a:r>
            <a:endParaRPr dirty="0"/>
          </a:p>
          <a:p>
            <a:pPr marL="457200" lvl="0" indent="-326390" algn="l" rtl="0">
              <a:lnSpc>
                <a:spcPct val="115000"/>
              </a:lnSpc>
              <a:spcBef>
                <a:spcPts val="900"/>
              </a:spcBef>
              <a:spcAft>
                <a:spcPts val="0"/>
              </a:spcAft>
              <a:buClr>
                <a:schemeClr val="dk1"/>
              </a:buClr>
              <a:buSzPts val="2200"/>
              <a:buFont typeface="Arial"/>
              <a:buChar char="●"/>
            </a:pPr>
            <a:r>
              <a:rPr lang="hr-HR" sz="2200" b="1" dirty="0">
                <a:highlight>
                  <a:schemeClr val="lt1"/>
                </a:highlight>
              </a:rPr>
              <a:t>10.000+ građana educiranih o benefitima korištenja solarne energije</a:t>
            </a:r>
            <a:endParaRPr dirty="0"/>
          </a:p>
          <a:p>
            <a:pPr marL="457200" lvl="0" indent="-326390" algn="l" rtl="0">
              <a:lnSpc>
                <a:spcPct val="115000"/>
              </a:lnSpc>
              <a:spcBef>
                <a:spcPts val="900"/>
              </a:spcBef>
              <a:spcAft>
                <a:spcPts val="0"/>
              </a:spcAft>
              <a:buClr>
                <a:schemeClr val="dk1"/>
              </a:buClr>
              <a:buSzPts val="2200"/>
              <a:buFont typeface="Arial"/>
              <a:buChar char="●"/>
            </a:pPr>
            <a:r>
              <a:rPr lang="hr-HR" sz="2200" b="1" dirty="0">
                <a:highlight>
                  <a:schemeClr val="lt1"/>
                </a:highlight>
              </a:rPr>
              <a:t>30+ gradova obuhvaćenih Solarnom turnejom</a:t>
            </a:r>
            <a:endParaRPr sz="2200" b="1" dirty="0">
              <a:highlight>
                <a:schemeClr val="lt1"/>
              </a:highlight>
            </a:endParaRPr>
          </a:p>
          <a:p>
            <a:pPr marL="457200" lvl="0" indent="-326390" algn="l" rtl="0">
              <a:lnSpc>
                <a:spcPct val="115000"/>
              </a:lnSpc>
              <a:spcBef>
                <a:spcPts val="900"/>
              </a:spcBef>
              <a:spcAft>
                <a:spcPts val="0"/>
              </a:spcAft>
              <a:buClr>
                <a:schemeClr val="dk1"/>
              </a:buClr>
              <a:buSzPts val="2200"/>
              <a:buFont typeface="Arial"/>
              <a:buChar char="●"/>
            </a:pPr>
            <a:r>
              <a:rPr lang="hr-HR" sz="2200" b="1" dirty="0">
                <a:highlight>
                  <a:schemeClr val="lt1"/>
                </a:highlight>
              </a:rPr>
              <a:t>40.000+ članova u FB grupi </a:t>
            </a:r>
            <a:r>
              <a:rPr lang="hr-HR" sz="2200" b="1" u="sng" dirty="0">
                <a:solidFill>
                  <a:schemeClr val="hlink"/>
                </a:solidFill>
                <a:highlight>
                  <a:schemeClr val="lt1"/>
                </a:highlight>
                <a:hlinkClick r:id="rId3"/>
              </a:rPr>
              <a:t>Solarni klub </a:t>
            </a:r>
            <a:endParaRPr sz="2200" b="1" dirty="0">
              <a:highlight>
                <a:schemeClr val="lt1"/>
              </a:highlight>
            </a:endParaRPr>
          </a:p>
        </p:txBody>
      </p:sp>
      <p:sp>
        <p:nvSpPr>
          <p:cNvPr id="206" name="Google Shape;206;g353aaf38823_0_14"/>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7</a:t>
            </a:fld>
            <a:endParaRPr/>
          </a:p>
        </p:txBody>
      </p:sp>
      <p:sp>
        <p:nvSpPr>
          <p:cNvPr id="207" name="Google Shape;207;g353aaf38823_0_14"/>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a:solidFill>
                  <a:schemeClr val="lt1"/>
                </a:solidFill>
                <a:latin typeface="Montserrat"/>
                <a:ea typeface="Montserrat"/>
                <a:cs typeface="Montserrat"/>
                <a:sym typeface="Montserrat"/>
              </a:rPr>
              <a:t>#energijaurukamagrađana</a:t>
            </a:r>
            <a:endParaRPr sz="10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54cd97928d_0_7"/>
          <p:cNvSpPr txBox="1">
            <a:spLocks noGrp="1"/>
          </p:cNvSpPr>
          <p:nvPr>
            <p:ph type="title"/>
          </p:nvPr>
        </p:nvSpPr>
        <p:spPr>
          <a:xfrm>
            <a:off x="457200" y="164719"/>
            <a:ext cx="4876800" cy="74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1100"/>
              <a:buFont typeface="Arial"/>
              <a:buNone/>
            </a:pPr>
            <a:r>
              <a:rPr lang="hr-HR" b="1" dirty="0">
                <a:highlight>
                  <a:schemeClr val="lt1"/>
                </a:highlight>
              </a:rPr>
              <a:t>Naš „otisak” u zajednici</a:t>
            </a:r>
            <a:endParaRPr dirty="0"/>
          </a:p>
        </p:txBody>
      </p:sp>
      <p:sp>
        <p:nvSpPr>
          <p:cNvPr id="214" name="Google Shape;214;g354cd97928d_0_7"/>
          <p:cNvSpPr txBox="1">
            <a:spLocks noGrp="1"/>
          </p:cNvSpPr>
          <p:nvPr>
            <p:ph type="body" idx="1"/>
          </p:nvPr>
        </p:nvSpPr>
        <p:spPr>
          <a:xfrm>
            <a:off x="457200" y="1370410"/>
            <a:ext cx="4876800" cy="3094500"/>
          </a:xfrm>
          <a:prstGeom prst="rect">
            <a:avLst/>
          </a:prstGeom>
          <a:noFill/>
          <a:ln>
            <a:noFill/>
          </a:ln>
        </p:spPr>
        <p:txBody>
          <a:bodyPr spcFirstLastPara="1" wrap="square" lIns="91425" tIns="45700" rIns="91425" bIns="45700" anchor="t" anchorCtr="0">
            <a:normAutofit/>
          </a:bodyPr>
          <a:lstStyle/>
          <a:p>
            <a:pPr marL="457200" lvl="0" indent="-326390" algn="l" rtl="0">
              <a:lnSpc>
                <a:spcPct val="90000"/>
              </a:lnSpc>
              <a:spcBef>
                <a:spcPts val="0"/>
              </a:spcBef>
              <a:spcAft>
                <a:spcPts val="0"/>
              </a:spcAft>
              <a:buClr>
                <a:schemeClr val="dk1"/>
              </a:buClr>
              <a:buSzPts val="2000"/>
              <a:buFont typeface="Arial"/>
              <a:buChar char="●"/>
            </a:pPr>
            <a:r>
              <a:rPr lang="hr-HR" b="1" dirty="0">
                <a:highlight>
                  <a:schemeClr val="lt1"/>
                </a:highlight>
              </a:rPr>
              <a:t>250 umirovljenika izravno obuhvaćeno kampanjom </a:t>
            </a:r>
            <a:r>
              <a:rPr lang="hr-HR" b="1" u="sng" dirty="0">
                <a:solidFill>
                  <a:schemeClr val="hlink"/>
                </a:solidFill>
                <a:highlight>
                  <a:schemeClr val="lt1"/>
                </a:highlight>
                <a:hlinkClick r:id="rId3"/>
              </a:rPr>
              <a:t>Umanjimo im brige </a:t>
            </a:r>
            <a:endParaRPr b="1" dirty="0">
              <a:highlight>
                <a:schemeClr val="lt1"/>
              </a:highlight>
            </a:endParaRPr>
          </a:p>
          <a:p>
            <a:pPr marL="457200" lvl="0" indent="-326390" algn="l" rtl="0">
              <a:lnSpc>
                <a:spcPct val="90000"/>
              </a:lnSpc>
              <a:spcBef>
                <a:spcPts val="600"/>
              </a:spcBef>
              <a:spcAft>
                <a:spcPts val="0"/>
              </a:spcAft>
              <a:buClr>
                <a:schemeClr val="dk1"/>
              </a:buClr>
              <a:buSzPts val="2000"/>
              <a:buFont typeface="Arial"/>
              <a:buChar char="●"/>
            </a:pPr>
            <a:r>
              <a:rPr lang="hr-HR" b="1" dirty="0">
                <a:highlight>
                  <a:schemeClr val="lt1"/>
                </a:highlight>
              </a:rPr>
              <a:t>17 članica Foruma energetskih zajednica </a:t>
            </a:r>
            <a:endParaRPr dirty="0"/>
          </a:p>
          <a:p>
            <a:pPr indent="-326390">
              <a:lnSpc>
                <a:spcPct val="90000"/>
              </a:lnSpc>
              <a:spcBef>
                <a:spcPts val="600"/>
              </a:spcBef>
              <a:buClr>
                <a:schemeClr val="dk1"/>
              </a:buClr>
              <a:buFont typeface="Arial"/>
              <a:buChar char="●"/>
            </a:pPr>
            <a:r>
              <a:rPr lang="hr-HR" b="1" dirty="0">
                <a:highlight>
                  <a:schemeClr val="lt1"/>
                </a:highlight>
              </a:rPr>
              <a:t>200+ pojedinačnih investitora-građana u solarne projekte na javnim krovovima </a:t>
            </a:r>
          </a:p>
          <a:p>
            <a:pPr marL="457200" lvl="0" indent="-326390" algn="l" rtl="0">
              <a:lnSpc>
                <a:spcPct val="90000"/>
              </a:lnSpc>
              <a:spcBef>
                <a:spcPts val="600"/>
              </a:spcBef>
              <a:spcAft>
                <a:spcPts val="0"/>
              </a:spcAft>
              <a:buClr>
                <a:schemeClr val="dk1"/>
              </a:buClr>
              <a:buSzPts val="2000"/>
              <a:buFont typeface="Arial"/>
              <a:buChar char="●"/>
            </a:pPr>
            <a:r>
              <a:rPr lang="hr-HR" b="1" dirty="0">
                <a:highlight>
                  <a:schemeClr val="lt1"/>
                </a:highlight>
              </a:rPr>
              <a:t>127 članova “ZEZ Sunca” </a:t>
            </a:r>
            <a:endParaRPr dirty="0"/>
          </a:p>
          <a:p>
            <a:pPr marL="457200" lvl="0" indent="-199390" algn="l" rtl="0">
              <a:lnSpc>
                <a:spcPct val="90000"/>
              </a:lnSpc>
              <a:spcBef>
                <a:spcPts val="600"/>
              </a:spcBef>
              <a:spcAft>
                <a:spcPts val="600"/>
              </a:spcAft>
              <a:buClr>
                <a:schemeClr val="dk1"/>
              </a:buClr>
              <a:buSzPts val="2000"/>
              <a:buFont typeface="Arial"/>
              <a:buNone/>
            </a:pPr>
            <a:endParaRPr b="1" dirty="0">
              <a:highlight>
                <a:schemeClr val="lt1"/>
              </a:highlight>
            </a:endParaRPr>
          </a:p>
        </p:txBody>
      </p:sp>
      <p:sp>
        <p:nvSpPr>
          <p:cNvPr id="215" name="Google Shape;215;g354cd97928d_0_7"/>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rmAutofit fontScale="25000" lnSpcReduction="20000"/>
          </a:bodyPr>
          <a:lstStyle/>
          <a:p>
            <a:pPr marL="0" lvl="0" indent="0" algn="r" rtl="0">
              <a:lnSpc>
                <a:spcPct val="90000"/>
              </a:lnSpc>
              <a:spcBef>
                <a:spcPts val="0"/>
              </a:spcBef>
              <a:spcAft>
                <a:spcPts val="600"/>
              </a:spcAft>
              <a:buClr>
                <a:srgbClr val="000000"/>
              </a:buClr>
              <a:buSzPts val="1000"/>
              <a:buFont typeface="Arial"/>
              <a:buNone/>
            </a:pPr>
            <a:fld id="{00000000-1234-1234-1234-123412341234}" type="slidenum">
              <a:rPr lang="hr-HR" sz="300"/>
              <a:t>8</a:t>
            </a:fld>
            <a:endParaRPr sz="300"/>
          </a:p>
        </p:txBody>
      </p:sp>
      <p:pic>
        <p:nvPicPr>
          <p:cNvPr id="216" name="Google Shape;216;g354cd97928d_0_7" descr="A group of people posing for a photo&#10;&#10;AI-generated content may be incorrect."/>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l="15411" r="10514" b="-2"/>
          <a:stretch/>
        </p:blipFill>
        <p:spPr>
          <a:xfrm>
            <a:off x="5715000" y="10"/>
            <a:ext cx="3429000" cy="4629290"/>
          </a:xfrm>
          <a:prstGeom prst="rect">
            <a:avLst/>
          </a:prstGeom>
          <a:noFill/>
          <a:ln>
            <a:noFill/>
          </a:ln>
        </p:spPr>
      </p:pic>
      <p:sp>
        <p:nvSpPr>
          <p:cNvPr id="217" name="Google Shape;217;g354cd97928d_0_7"/>
          <p:cNvSpPr txBox="1"/>
          <p:nvPr/>
        </p:nvSpPr>
        <p:spPr>
          <a:xfrm>
            <a:off x="3394363" y="4763288"/>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a:solidFill>
                  <a:schemeClr val="lt1"/>
                </a:solidFill>
                <a:latin typeface="Montserrat"/>
                <a:ea typeface="Montserrat"/>
                <a:cs typeface="Montserrat"/>
                <a:sym typeface="Montserrat"/>
              </a:rPr>
              <a:t>#energijaurukamagrađana</a:t>
            </a:r>
            <a:endParaRPr sz="10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78"/>
          <p:cNvSpPr txBox="1"/>
          <p:nvPr/>
        </p:nvSpPr>
        <p:spPr>
          <a:xfrm>
            <a:off x="346053" y="243845"/>
            <a:ext cx="6474600" cy="450300"/>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hr-HR" sz="2475" b="1" i="0" u="none" strike="noStrike" cap="none" dirty="0">
                <a:solidFill>
                  <a:srgbClr val="00B050"/>
                </a:solidFill>
              </a:rPr>
              <a:t>Što je građanska energija?</a:t>
            </a:r>
            <a:endParaRPr sz="2475" b="1" i="0" u="none" strike="noStrike" cap="none" dirty="0">
              <a:solidFill>
                <a:srgbClr val="00B050"/>
              </a:solidFill>
            </a:endParaRPr>
          </a:p>
        </p:txBody>
      </p:sp>
      <p:sp>
        <p:nvSpPr>
          <p:cNvPr id="215" name="Google Shape;215;p78"/>
          <p:cNvSpPr txBox="1"/>
          <p:nvPr/>
        </p:nvSpPr>
        <p:spPr>
          <a:xfrm>
            <a:off x="1134319" y="1209554"/>
            <a:ext cx="6912401"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200"/>
              <a:buFont typeface="Calibri"/>
              <a:buNone/>
            </a:pPr>
            <a:r>
              <a:rPr lang="hr-HR" sz="2800" b="1" dirty="0">
                <a:solidFill>
                  <a:schemeClr val="dk1"/>
                </a:solidFill>
                <a:highlight>
                  <a:schemeClr val="lt1"/>
                </a:highlight>
                <a:latin typeface="Montserrat"/>
                <a:sym typeface="Montserrat"/>
              </a:rPr>
              <a:t>Društveni model koji umjesto maksimalnog profita za pojedinca, ostvaruje najveću </a:t>
            </a:r>
            <a:endParaRPr sz="2800" b="1" dirty="0">
              <a:solidFill>
                <a:schemeClr val="dk1"/>
              </a:solidFill>
              <a:highlight>
                <a:schemeClr val="lt1"/>
              </a:highlight>
              <a:latin typeface="Montserrat"/>
              <a:sym typeface="Montserrat"/>
            </a:endParaRPr>
          </a:p>
          <a:p>
            <a:pPr marL="0" marR="0" lvl="0" indent="0" algn="ctr" rtl="0">
              <a:lnSpc>
                <a:spcPct val="150000"/>
              </a:lnSpc>
              <a:spcBef>
                <a:spcPts val="0"/>
              </a:spcBef>
              <a:spcAft>
                <a:spcPts val="0"/>
              </a:spcAft>
              <a:buClr>
                <a:schemeClr val="dk1"/>
              </a:buClr>
              <a:buSzPts val="1200"/>
              <a:buFont typeface="Calibri"/>
              <a:buNone/>
            </a:pPr>
            <a:r>
              <a:rPr lang="hr-HR" sz="2800" b="1" dirty="0">
                <a:solidFill>
                  <a:schemeClr val="dk1"/>
                </a:solidFill>
                <a:highlight>
                  <a:schemeClr val="lt1"/>
                </a:highlight>
                <a:latin typeface="Montserrat"/>
                <a:sym typeface="Montserrat"/>
              </a:rPr>
              <a:t>vrijednost za lokalnu zajednicu.</a:t>
            </a:r>
            <a:endParaRPr sz="2800" b="1" dirty="0">
              <a:solidFill>
                <a:schemeClr val="dk1"/>
              </a:solidFill>
              <a:highlight>
                <a:schemeClr val="lt1"/>
              </a:highlight>
              <a:latin typeface="Montserrat"/>
              <a:sym typeface="Montserrat"/>
            </a:endParaRPr>
          </a:p>
        </p:txBody>
      </p:sp>
      <p:sp>
        <p:nvSpPr>
          <p:cNvPr id="2" name="Google Shape;197;g353aaf38823_0_7">
            <a:extLst>
              <a:ext uri="{FF2B5EF4-FFF2-40B4-BE49-F238E27FC236}">
                <a16:creationId xmlns:a16="http://schemas.microsoft.com/office/drawing/2014/main" id="{32B0B422-361C-138C-D8BE-B11CC0DD8E2C}"/>
              </a:ext>
            </a:extLst>
          </p:cNvPr>
          <p:cNvSpPr txBox="1">
            <a:spLocks noGrp="1"/>
          </p:cNvSpPr>
          <p:nvPr>
            <p:ph type="sldNum" idx="12"/>
          </p:nvPr>
        </p:nvSpPr>
        <p:spPr>
          <a:xfrm>
            <a:off x="8299936" y="4800599"/>
            <a:ext cx="387000" cy="17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hr-HR"/>
              <a:t>9</a:t>
            </a:fld>
            <a:endParaRPr/>
          </a:p>
        </p:txBody>
      </p:sp>
      <p:sp>
        <p:nvSpPr>
          <p:cNvPr id="3" name="Google Shape;198;g353aaf38823_0_7">
            <a:extLst>
              <a:ext uri="{FF2B5EF4-FFF2-40B4-BE49-F238E27FC236}">
                <a16:creationId xmlns:a16="http://schemas.microsoft.com/office/drawing/2014/main" id="{C98801F7-AEF9-E43F-85AE-5B3EDEB40CB5}"/>
              </a:ext>
            </a:extLst>
          </p:cNvPr>
          <p:cNvSpPr txBox="1"/>
          <p:nvPr/>
        </p:nvSpPr>
        <p:spPr>
          <a:xfrm>
            <a:off x="3394363" y="4769075"/>
            <a:ext cx="2355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r-HR" sz="1000" b="1" i="0" u="none" strike="noStrike" cap="none" dirty="0">
                <a:solidFill>
                  <a:schemeClr val="lt1"/>
                </a:solidFill>
                <a:latin typeface="Montserrat"/>
                <a:ea typeface="Montserrat"/>
                <a:cs typeface="Montserrat"/>
                <a:sym typeface="Montserrat"/>
              </a:rPr>
              <a:t>#energijaurukamagrađana</a:t>
            </a:r>
            <a:endParaRPr sz="1000" b="1" i="0" u="none" strike="noStrike" cap="none" dirty="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ZEZ template prezentacije - HR">
  <a:themeElements>
    <a:clrScheme name="ZEZ">
      <a:dk1>
        <a:srgbClr val="000000"/>
      </a:dk1>
      <a:lt1>
        <a:srgbClr val="FFFFFF"/>
      </a:lt1>
      <a:dk2>
        <a:srgbClr val="00AE64"/>
      </a:dk2>
      <a:lt2>
        <a:srgbClr val="EBECED"/>
      </a:lt2>
      <a:accent1>
        <a:srgbClr val="00AE64"/>
      </a:accent1>
      <a:accent2>
        <a:srgbClr val="00AE64"/>
      </a:accent2>
      <a:accent3>
        <a:srgbClr val="08623D"/>
      </a:accent3>
      <a:accent4>
        <a:srgbClr val="00AE64"/>
      </a:accent4>
      <a:accent5>
        <a:srgbClr val="BCE1E1"/>
      </a:accent5>
      <a:accent6>
        <a:srgbClr val="FFCA05"/>
      </a:accent6>
      <a:hlink>
        <a:srgbClr val="08623D"/>
      </a:hlink>
      <a:folHlink>
        <a:srgbClr val="086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FBEBD0F909D9A439333ACB67295CF91" ma:contentTypeVersion="14" ma:contentTypeDescription="Stvaranje novog dokumenta." ma:contentTypeScope="" ma:versionID="cba1c650c435e7feb9888ef55f110c00">
  <xsd:schema xmlns:xsd="http://www.w3.org/2001/XMLSchema" xmlns:xs="http://www.w3.org/2001/XMLSchema" xmlns:p="http://schemas.microsoft.com/office/2006/metadata/properties" xmlns:ns2="7b8df15f-7fbd-4a6f-86da-4c644315da6b" xmlns:ns3="7bcd58c4-1237-44a3-a98f-cb8fb1461117" targetNamespace="http://schemas.microsoft.com/office/2006/metadata/properties" ma:root="true" ma:fieldsID="a44f290f6f6476d4449fed1900662acc" ns2:_="" ns3:_="">
    <xsd:import namespace="7b8df15f-7fbd-4a6f-86da-4c644315da6b"/>
    <xsd:import namespace="7bcd58c4-1237-44a3-a98f-cb8fb14611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df15f-7fbd-4a6f-86da-4c644315da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Oznake slika" ma:readOnly="false" ma:fieldId="{5cf76f15-5ced-4ddc-b409-7134ff3c332f}" ma:taxonomyMulti="true" ma:sspId="6608d627-829f-4c60-a247-a46e3095a55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cd58c4-1237-44a3-a98f-cb8fb14611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4ab9b3-b945-462e-80cd-082e2ff05ad9}" ma:internalName="TaxCatchAll" ma:showField="CatchAllData" ma:web="7bcd58c4-1237-44a3-a98f-cb8fb14611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cd58c4-1237-44a3-a98f-cb8fb1461117" xsi:nil="true"/>
    <lcf76f155ced4ddcb4097134ff3c332f xmlns="7b8df15f-7fbd-4a6f-86da-4c644315da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9C1DAC-1584-4E4C-B19A-A312D1CEA703}"/>
</file>

<file path=customXml/itemProps2.xml><?xml version="1.0" encoding="utf-8"?>
<ds:datastoreItem xmlns:ds="http://schemas.openxmlformats.org/officeDocument/2006/customXml" ds:itemID="{529E5158-20E6-425C-B890-15E36C31083E}"/>
</file>

<file path=customXml/itemProps3.xml><?xml version="1.0" encoding="utf-8"?>
<ds:datastoreItem xmlns:ds="http://schemas.openxmlformats.org/officeDocument/2006/customXml" ds:itemID="{ECB2434B-0C1D-4133-B680-3BDAF38BB37B}"/>
</file>

<file path=docProps/app.xml><?xml version="1.0" encoding="utf-8"?>
<Properties xmlns="http://schemas.openxmlformats.org/officeDocument/2006/extended-properties" xmlns:vt="http://schemas.openxmlformats.org/officeDocument/2006/docPropsVTypes">
  <TotalTime>135</TotalTime>
  <Words>2147</Words>
  <Application>Microsoft Office PowerPoint</Application>
  <PresentationFormat>On-screen Show (16:9)</PresentationFormat>
  <Paragraphs>365</Paragraphs>
  <Slides>40</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DM Serif Text</vt:lpstr>
      <vt:lpstr>Arial</vt:lpstr>
      <vt:lpstr>Poppins</vt:lpstr>
      <vt:lpstr>Cocogoose</vt:lpstr>
      <vt:lpstr>Noto Sans Symbols</vt:lpstr>
      <vt:lpstr>Inter</vt:lpstr>
      <vt:lpstr>Wingdings</vt:lpstr>
      <vt:lpstr>Calibri</vt:lpstr>
      <vt:lpstr>Raleway</vt:lpstr>
      <vt:lpstr>Times New Roman</vt:lpstr>
      <vt:lpstr>Montserrat</vt:lpstr>
      <vt:lpstr>Maven Pro</vt:lpstr>
      <vt:lpstr>ZEZ template prezentacije - HR</vt:lpstr>
      <vt:lpstr>LIFE CET projekti u praksi</vt:lpstr>
      <vt:lpstr>O nama</vt:lpstr>
      <vt:lpstr>Što nas razlikuje od drugih</vt:lpstr>
      <vt:lpstr>Što nas pokreće?</vt:lpstr>
      <vt:lpstr>Drugi o nama</vt:lpstr>
      <vt:lpstr>Što radimo?</vt:lpstr>
      <vt:lpstr>Naš „otisak” u zajednici</vt:lpstr>
      <vt:lpstr>Naš „otisak” u zajednici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Zašto su energetske zajednice bitne za uspješnu energetsku tranziciju?</vt:lpstr>
      <vt:lpstr> Kako stojimo u Hrvatskoj?</vt:lpstr>
      <vt:lpstr>Energetske zajednice dio su rješenja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Expert_1</cp:lastModifiedBy>
  <cp:revision>15</cp:revision>
  <dcterms:modified xsi:type="dcterms:W3CDTF">2025-06-30T11:30:20Z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0x010100FFBEBD0F909D9A439333ACB67295CF91</vt:lpwstr>
  </property>
</Properties>
</file>