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71" r:id="rId4"/>
    <p:sldId id="257" r:id="rId5"/>
    <p:sldId id="258" r:id="rId6"/>
    <p:sldId id="259" r:id="rId7"/>
    <p:sldId id="261" r:id="rId8"/>
    <p:sldId id="262" r:id="rId9"/>
    <p:sldId id="263" r:id="rId10"/>
    <p:sldId id="265" r:id="rId11"/>
    <p:sldId id="267" r:id="rId12"/>
    <p:sldId id="272" r:id="rId13"/>
    <p:sldId id="273" r:id="rId14"/>
    <p:sldId id="275" r:id="rId15"/>
    <p:sldId id="276" r:id="rId16"/>
    <p:sldId id="274" r:id="rId17"/>
    <p:sldId id="279" r:id="rId18"/>
    <p:sldId id="269" r:id="rId19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237"/>
    <a:srgbClr val="82B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"/>
    <p:restoredTop sz="94799"/>
  </p:normalViewPr>
  <p:slideViewPr>
    <p:cSldViewPr snapToGrid="0">
      <p:cViewPr varScale="1">
        <p:scale>
          <a:sx n="124" d="100"/>
          <a:sy n="124" d="100"/>
        </p:scale>
        <p:origin x="714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3850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9BBBD-D857-E16B-EBAE-7FD58A5E7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407673-B70F-705C-635B-9F6724535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9DFF0-DB95-C13D-7B06-AC88C3DD4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5611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1843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5" y="584600"/>
            <a:ext cx="2946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Picture Placeholder 11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5257800" cy="1063172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3015668"/>
            <a:ext cx="5257800" cy="14241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Podnaslov ali poudarek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38" y="589728"/>
            <a:ext cx="2946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4"/>
          <p:cNvSpPr txBox="1"/>
          <p:nvPr/>
        </p:nvSpPr>
        <p:spPr>
          <a:xfrm>
            <a:off x="883919" y="6356348"/>
            <a:ext cx="4023361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t>Zelenimo jutri.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AZNI RE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5" y="584600"/>
            <a:ext cx="2946401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8" y="0"/>
            <a:ext cx="8128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5085" y="1756876"/>
            <a:ext cx="6054275" cy="4411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535353"/>
                </a:solidFill>
              </a:defRPr>
            </a:lvl1pPr>
            <a:lvl2pPr marL="714375" indent="-257175">
              <a:buFontTx/>
              <a:defRPr sz="1800">
                <a:solidFill>
                  <a:srgbClr val="535353"/>
                </a:solidFill>
              </a:defRPr>
            </a:lvl2pPr>
            <a:lvl3pPr marL="1171575" indent="-257175">
              <a:buFontTx/>
              <a:defRPr sz="1800">
                <a:solidFill>
                  <a:srgbClr val="535353"/>
                </a:solidFill>
              </a:defRPr>
            </a:lvl3pPr>
            <a:lvl4pPr marL="1628775" indent="-257175">
              <a:buFontTx/>
              <a:defRPr sz="1800">
                <a:solidFill>
                  <a:srgbClr val="535353"/>
                </a:solidFill>
              </a:defRPr>
            </a:lvl4pPr>
            <a:lvl5pPr marL="2085975" indent="-257175">
              <a:buFontTx/>
              <a:defRPr sz="1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3033714" cy="1424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35353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vsebina brez ozad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5085" y="1756876"/>
            <a:ext cx="6054275" cy="44112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535353"/>
                </a:solidFill>
              </a:defRPr>
            </a:lvl1pPr>
            <a:lvl2pPr marL="714375" indent="-257175">
              <a:buFontTx/>
              <a:defRPr sz="1800">
                <a:solidFill>
                  <a:srgbClr val="535353"/>
                </a:solidFill>
              </a:defRPr>
            </a:lvl2pPr>
            <a:lvl3pPr marL="1171575" indent="-257175">
              <a:buFontTx/>
              <a:defRPr sz="1800">
                <a:solidFill>
                  <a:srgbClr val="535353"/>
                </a:solidFill>
              </a:defRPr>
            </a:lvl3pPr>
            <a:lvl4pPr marL="1628775" indent="-257175">
              <a:buFontTx/>
              <a:defRPr sz="1800">
                <a:solidFill>
                  <a:srgbClr val="535353"/>
                </a:solidFill>
              </a:defRPr>
            </a:lvl4pPr>
            <a:lvl5pPr marL="2085975" indent="-257175">
              <a:buFontTx/>
              <a:defRPr sz="1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3033714" cy="1424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35353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in 1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5" y="584600"/>
            <a:ext cx="2946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3033714" cy="1424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35353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3365398"/>
            <a:ext cx="3033714" cy="14241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535353"/>
                </a:solidFill>
              </a:defRPr>
            </a:lvl1pPr>
            <a:lvl2pPr marL="0" indent="457200">
              <a:buSzTx/>
              <a:buFontTx/>
              <a:buNone/>
              <a:defRPr sz="1800">
                <a:solidFill>
                  <a:srgbClr val="535353"/>
                </a:solidFill>
              </a:defRPr>
            </a:lvl2pPr>
            <a:lvl3pPr marL="0" indent="914400">
              <a:buSzTx/>
              <a:buFontTx/>
              <a:buNone/>
              <a:defRPr sz="1800">
                <a:solidFill>
                  <a:srgbClr val="535353"/>
                </a:solidFill>
              </a:defRPr>
            </a:lvl3pPr>
            <a:lvl4pPr marL="0" indent="1371600">
              <a:buSzTx/>
              <a:buFontTx/>
              <a:buNone/>
              <a:defRPr sz="1800">
                <a:solidFill>
                  <a:srgbClr val="535353"/>
                </a:solidFill>
              </a:defRPr>
            </a:lvl4pPr>
            <a:lvl5pPr marL="0" indent="1828800">
              <a:buSzTx/>
              <a:buFontTx/>
              <a:buNone/>
              <a:defRPr sz="1800">
                <a:solidFill>
                  <a:srgbClr val="535353"/>
                </a:solidFill>
              </a:defRPr>
            </a:lvl5pPr>
          </a:lstStyle>
          <a:p>
            <a:r>
              <a:t>Podnaslov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Picture Placeholder 12"/>
          <p:cNvSpPr>
            <a:spLocks noGrp="1"/>
          </p:cNvSpPr>
          <p:nvPr>
            <p:ph type="pic" idx="21"/>
          </p:nvPr>
        </p:nvSpPr>
        <p:spPr>
          <a:xfrm>
            <a:off x="4064000" y="0"/>
            <a:ext cx="8128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slov in 2 fotografi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85" y="584600"/>
            <a:ext cx="2946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3033714" cy="1424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35353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3365398"/>
            <a:ext cx="3033714" cy="14241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535353"/>
                </a:solidFill>
              </a:defRPr>
            </a:lvl1pPr>
            <a:lvl2pPr marL="0" indent="457200">
              <a:buSzTx/>
              <a:buFontTx/>
              <a:buNone/>
              <a:defRPr sz="1800">
                <a:solidFill>
                  <a:srgbClr val="535353"/>
                </a:solidFill>
              </a:defRPr>
            </a:lvl2pPr>
            <a:lvl3pPr marL="0" indent="914400">
              <a:buSzTx/>
              <a:buFontTx/>
              <a:buNone/>
              <a:defRPr sz="1800">
                <a:solidFill>
                  <a:srgbClr val="535353"/>
                </a:solidFill>
              </a:defRPr>
            </a:lvl3pPr>
            <a:lvl4pPr marL="0" indent="1371600">
              <a:buSzTx/>
              <a:buFontTx/>
              <a:buNone/>
              <a:defRPr sz="1800">
                <a:solidFill>
                  <a:srgbClr val="535353"/>
                </a:solidFill>
              </a:defRPr>
            </a:lvl4pPr>
            <a:lvl5pPr marL="0" indent="1828800">
              <a:buSzTx/>
              <a:buFontTx/>
              <a:buNone/>
              <a:defRPr sz="1800">
                <a:solidFill>
                  <a:srgbClr val="535353"/>
                </a:solidFill>
              </a:defRPr>
            </a:lvl5pPr>
          </a:lstStyle>
          <a:p>
            <a:r>
              <a:t>Podnaslov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9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4059237" y="0"/>
            <a:ext cx="8132763" cy="33653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" name="Picture Placeholder 3"/>
          <p:cNvSpPr>
            <a:spLocks noGrp="1"/>
          </p:cNvSpPr>
          <p:nvPr>
            <p:ph type="pic" sz="half" idx="22"/>
          </p:nvPr>
        </p:nvSpPr>
        <p:spPr>
          <a:xfrm>
            <a:off x="4059237" y="3492603"/>
            <a:ext cx="8132763" cy="34000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slov in 3 fotograf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4302" y="-2"/>
            <a:ext cx="4056156" cy="3365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4302" y="3492603"/>
            <a:ext cx="4057697" cy="34000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" name="Picture Placeholder 3"/>
          <p:cNvSpPr>
            <a:spLocks noGrp="1"/>
          </p:cNvSpPr>
          <p:nvPr>
            <p:ph type="pic" sz="half" idx="23"/>
          </p:nvPr>
        </p:nvSpPr>
        <p:spPr>
          <a:xfrm>
            <a:off x="4057698" y="-2"/>
            <a:ext cx="3969133" cy="6858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Naslov predstavitve"/>
          <p:cNvSpPr txBox="1">
            <a:spLocks noGrp="1"/>
          </p:cNvSpPr>
          <p:nvPr>
            <p:ph type="title" hasCustomPrompt="1"/>
          </p:nvPr>
        </p:nvSpPr>
        <p:spPr>
          <a:xfrm>
            <a:off x="838200" y="1717350"/>
            <a:ext cx="3033714" cy="1424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535353"/>
                </a:solidFill>
              </a:defRPr>
            </a:lvl1pPr>
          </a:lstStyle>
          <a:p>
            <a:r>
              <a:t>Naslov predstavitve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8200" y="3365398"/>
            <a:ext cx="3033714" cy="14241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535353"/>
                </a:solidFill>
              </a:defRPr>
            </a:lvl1pPr>
            <a:lvl2pPr marL="0" indent="457200">
              <a:buSzTx/>
              <a:buFontTx/>
              <a:buNone/>
              <a:defRPr sz="1800">
                <a:solidFill>
                  <a:srgbClr val="535353"/>
                </a:solidFill>
              </a:defRPr>
            </a:lvl2pPr>
            <a:lvl3pPr marL="0" indent="914400">
              <a:buSzTx/>
              <a:buFontTx/>
              <a:buNone/>
              <a:defRPr sz="1800">
                <a:solidFill>
                  <a:srgbClr val="535353"/>
                </a:solidFill>
              </a:defRPr>
            </a:lvl3pPr>
            <a:lvl4pPr marL="0" indent="1371600">
              <a:buSzTx/>
              <a:buFontTx/>
              <a:buNone/>
              <a:defRPr sz="1800">
                <a:solidFill>
                  <a:srgbClr val="535353"/>
                </a:solidFill>
              </a:defRPr>
            </a:lvl4pPr>
            <a:lvl5pPr marL="0" indent="1828800">
              <a:buSzTx/>
              <a:buFontTx/>
              <a:buNone/>
              <a:defRPr sz="1800">
                <a:solidFill>
                  <a:srgbClr val="535353"/>
                </a:solidFill>
              </a:defRPr>
            </a:lvl5pPr>
          </a:lstStyle>
          <a:p>
            <a:r>
              <a:t>Podnaslov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685" y="584600"/>
            <a:ext cx="2946401" cy="2794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1763939"/>
            <a:ext cx="10515600" cy="95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429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01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573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145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hyperlink" Target="mailto:mateja.simcic@gov.si" TargetMode="External"/><Relationship Id="rId4" Type="http://schemas.openxmlformats.org/officeDocument/2006/relationships/hyperlink" Target="http://www.life-restart.s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Placeholder 5" descr="Picture Placeholder 5"/>
          <p:cNvPicPr>
            <a:picLocks noChangeAspect="1"/>
          </p:cNvPicPr>
          <p:nvPr/>
        </p:nvPicPr>
        <p:blipFill>
          <a:blip r:embed="rId3"/>
          <a:srcRect b="115"/>
          <a:stretch>
            <a:fillRect/>
          </a:stretch>
        </p:blipFill>
        <p:spPr>
          <a:xfrm flipH="1">
            <a:off x="-5160" y="2007"/>
            <a:ext cx="12202480" cy="6855994"/>
          </a:xfrm>
          <a:prstGeom prst="rect">
            <a:avLst/>
          </a:prstGeom>
          <a:ln w="12700">
            <a:miter lim="400000"/>
          </a:ln>
          <a:effectLst>
            <a:outerShdw blurRad="647700" dist="50800" dir="5400000" rotWithShape="0">
              <a:srgbClr val="DAE3F3">
                <a:alpha val="43000"/>
              </a:srgbClr>
            </a:outerShdw>
          </a:effectLst>
        </p:spPr>
      </p:pic>
      <p:sp>
        <p:nvSpPr>
          <p:cNvPr id="156" name="Rectangle"/>
          <p:cNvSpPr/>
          <p:nvPr/>
        </p:nvSpPr>
        <p:spPr>
          <a:xfrm>
            <a:off x="736600" y="0"/>
            <a:ext cx="5649268" cy="5982789"/>
          </a:xfrm>
          <a:prstGeom prst="rect">
            <a:avLst/>
          </a:prstGeom>
          <a:solidFill>
            <a:srgbClr val="B4D237">
              <a:alpha val="78431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57" name="PREDSTAVITEV PROJEKTA LIFE IP RESTART"/>
          <p:cNvSpPr txBox="1">
            <a:spLocks noGrp="1"/>
          </p:cNvSpPr>
          <p:nvPr>
            <p:ph type="title" idx="4294967295"/>
          </p:nvPr>
        </p:nvSpPr>
        <p:spPr>
          <a:xfrm>
            <a:off x="1064925" y="3841008"/>
            <a:ext cx="4064080" cy="1063171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lnSpc>
                <a:spcPct val="100000"/>
              </a:lnSpc>
              <a:defRPr sz="2400" b="0">
                <a:solidFill>
                  <a:srgbClr val="78787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GB" sz="2000" b="1" dirty="0">
                <a:solidFill>
                  <a:schemeClr val="bg1"/>
                </a:solidFill>
                <a:latin typeface="Georgia" panose="02040502050405020303" pitchFamily="18" charset="0"/>
                <a:ea typeface="Roboto Mono" pitchFamily="49" charset="0"/>
              </a:rPr>
              <a:t>Presentation of the project</a:t>
            </a:r>
            <a:br>
              <a:rPr lang="en-GB" sz="2000" b="1" dirty="0">
                <a:solidFill>
                  <a:schemeClr val="bg1"/>
                </a:solidFill>
                <a:latin typeface="Georgia" panose="02040502050405020303" pitchFamily="18" charset="0"/>
                <a:ea typeface="Roboto Mono" pitchFamily="49" charset="0"/>
              </a:rPr>
            </a:br>
            <a:r>
              <a:rPr lang="en-GB" sz="2000" b="1" dirty="0">
                <a:solidFill>
                  <a:schemeClr val="bg1"/>
                </a:solidFill>
                <a:latin typeface="Georgia" panose="02040502050405020303" pitchFamily="18" charset="0"/>
                <a:ea typeface="Roboto Mono" pitchFamily="49" charset="0"/>
              </a:rPr>
              <a:t>LIFE IP RESTART</a:t>
            </a:r>
          </a:p>
        </p:txBody>
      </p:sp>
      <p:sp>
        <p:nvSpPr>
          <p:cNvPr id="158" name="Razvoj krožnega gospodarstva na področju gradbenih odpadkov v Sloveniji"/>
          <p:cNvSpPr txBox="1">
            <a:spLocks noGrp="1"/>
          </p:cNvSpPr>
          <p:nvPr>
            <p:ph type="body" sz="quarter" idx="4294967295"/>
          </p:nvPr>
        </p:nvSpPr>
        <p:spPr>
          <a:xfrm>
            <a:off x="1064924" y="1804932"/>
            <a:ext cx="5320943" cy="1424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FontTx/>
              <a:buNone/>
              <a:defRPr sz="24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Boosting waste recycling into valuable products by setting the environment for a circular</a:t>
            </a:r>
            <a:r>
              <a:rPr lang="sl-SI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economy</a:t>
            </a:r>
            <a:r>
              <a:rPr lang="sl-SI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 in </a:t>
            </a:r>
            <a:r>
              <a:rPr lang="en-GB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Slovenia</a:t>
            </a:r>
          </a:p>
        </p:txBody>
      </p:sp>
      <p:sp>
        <p:nvSpPr>
          <p:cNvPr id="159" name="MAREC 2025…"/>
          <p:cNvSpPr txBox="1"/>
          <p:nvPr/>
        </p:nvSpPr>
        <p:spPr>
          <a:xfrm>
            <a:off x="1064924" y="4860175"/>
            <a:ext cx="242778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000">
                <a:latin typeface="Georgia"/>
                <a:ea typeface="Georgia"/>
                <a:cs typeface="Georgia"/>
                <a:sym typeface="Georgia"/>
              </a:defRPr>
            </a:pPr>
            <a:r>
              <a:rPr lang="sl-SI" sz="1400" dirty="0"/>
              <a:t>April</a:t>
            </a:r>
            <a:r>
              <a:rPr lang="en-GB" sz="1400" dirty="0"/>
              <a:t> 202</a:t>
            </a:r>
            <a:r>
              <a:rPr lang="sl-SI" sz="1400" dirty="0"/>
              <a:t>6</a:t>
            </a:r>
            <a:endParaRPr lang="en-GB" sz="1400" dirty="0"/>
          </a:p>
          <a:p>
            <a:pPr>
              <a:defRPr sz="1000">
                <a:latin typeface="Georgia"/>
                <a:ea typeface="Georgia"/>
                <a:cs typeface="Georgia"/>
                <a:sym typeface="Georgia"/>
              </a:defRPr>
            </a:pPr>
            <a:endParaRPr sz="1400" dirty="0"/>
          </a:p>
          <a:p>
            <a:pPr>
              <a:defRPr sz="1000">
                <a:latin typeface="Georgia"/>
                <a:ea typeface="Georgia"/>
                <a:cs typeface="Georgia"/>
                <a:sym typeface="Georgia"/>
              </a:defRPr>
            </a:pPr>
            <a:r>
              <a:rPr sz="1400" dirty="0"/>
              <a:t>Mateja Simčič</a:t>
            </a:r>
          </a:p>
          <a:p>
            <a:pPr>
              <a:defRPr sz="1000">
                <a:latin typeface="Georgia"/>
                <a:ea typeface="Georgia"/>
                <a:cs typeface="Georgia"/>
                <a:sym typeface="Georgia"/>
              </a:defRPr>
            </a:pPr>
            <a:r>
              <a:rPr lang="sl-SI" sz="1400" dirty="0"/>
              <a:t>Project Manager</a:t>
            </a:r>
            <a:endParaRPr sz="1400" dirty="0"/>
          </a:p>
        </p:txBody>
      </p:sp>
      <p:pic>
        <p:nvPicPr>
          <p:cNvPr id="16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401" y="-1"/>
            <a:ext cx="1944601" cy="2466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824" y="443348"/>
            <a:ext cx="1973550" cy="351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odelovanja s ključnimi deležniki"/>
          <p:cNvSpPr txBox="1"/>
          <p:nvPr/>
        </p:nvSpPr>
        <p:spPr>
          <a:xfrm>
            <a:off x="610604" y="1523177"/>
            <a:ext cx="4949430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/>
              <a:t>How </a:t>
            </a:r>
            <a:r>
              <a:rPr lang="sl-SI" dirty="0" err="1"/>
              <a:t>Partnership</a:t>
            </a:r>
            <a:r>
              <a:rPr lang="sl-SI" dirty="0"/>
              <a:t> </a:t>
            </a:r>
            <a:r>
              <a:rPr lang="sl-SI" dirty="0" err="1"/>
              <a:t>was</a:t>
            </a:r>
            <a:r>
              <a:rPr lang="sl-SI" dirty="0"/>
              <a:t> </a:t>
            </a:r>
            <a:r>
              <a:rPr lang="sl-SI" dirty="0" err="1"/>
              <a:t>established</a:t>
            </a:r>
            <a:endParaRPr lang="en-GB" dirty="0"/>
          </a:p>
        </p:txBody>
      </p:sp>
      <p:sp>
        <p:nvSpPr>
          <p:cNvPr id="227" name="Strateško se sredotočamo na omejen obseg deležnikov, s katerimi lahko v okvira projekta aktivno sodelujemo pri izvedbi aktivnosti in doseganju začrtanih rezultatov.…"/>
          <p:cNvSpPr txBox="1"/>
          <p:nvPr/>
        </p:nvSpPr>
        <p:spPr>
          <a:xfrm>
            <a:off x="610604" y="2207343"/>
            <a:ext cx="8302296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Based on strategic alignment with WMPP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Inclusion of key actors across value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Combination of technical, policy, and financial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Ensuring representation of all governance levels</a:t>
            </a:r>
          </a:p>
          <a:p>
            <a:pPr>
              <a:buNone/>
            </a:pPr>
            <a:endParaRPr lang="sl-SI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Outcome: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Strong ownership and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Efficient implementation capacity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DEDFF5FD-48A3-5E5F-29BA-2ECF8B552C39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B741158D-5DC8-B194-10A1-31FFFA0B0B39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4AC5AD78-B2F0-5140-F53D-63B3D0037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Slika 11">
            <a:extLst>
              <a:ext uri="{FF2B5EF4-FFF2-40B4-BE49-F238E27FC236}">
                <a16:creationId xmlns:a16="http://schemas.microsoft.com/office/drawing/2014/main" id="{22DD5243-E549-3643-802F-3026172FE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/>
          <p:cNvSpPr txBox="1"/>
          <p:nvPr/>
        </p:nvSpPr>
        <p:spPr>
          <a:xfrm>
            <a:off x="647472" y="1307453"/>
            <a:ext cx="6004206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Mobilisation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Complementary</a:t>
            </a:r>
            <a:r>
              <a:rPr lang="sl-SI" dirty="0"/>
              <a:t> </a:t>
            </a:r>
            <a:r>
              <a:rPr lang="sl-SI" dirty="0" err="1"/>
              <a:t>Funding</a:t>
            </a:r>
            <a:endParaRPr lang="en-GB" dirty="0"/>
          </a:p>
        </p:txBody>
      </p:sp>
      <p:sp>
        <p:nvSpPr>
          <p:cNvPr id="244" name="PoljeZBesedilom 6"/>
          <p:cNvSpPr txBox="1"/>
          <p:nvPr/>
        </p:nvSpPr>
        <p:spPr>
          <a:xfrm>
            <a:off x="580376" y="1957112"/>
            <a:ext cx="9984838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None/>
            </a:pPr>
            <a:r>
              <a:rPr lang="sl-SI" dirty="0">
                <a:latin typeface="Georgia" panose="02040502050405020303" pitchFamily="18" charset="0"/>
              </a:rPr>
              <a:t>LIFE RESTART FUNDING: 17 mio EUR  (10 mio EUR LIFE </a:t>
            </a:r>
            <a:r>
              <a:rPr lang="sl-SI" dirty="0" err="1">
                <a:latin typeface="Georgia" panose="02040502050405020303" pitchFamily="18" charset="0"/>
              </a:rPr>
              <a:t>programme</a:t>
            </a:r>
            <a:r>
              <a:rPr lang="sl-SI" dirty="0">
                <a:latin typeface="Georgia" panose="02040502050405020303" pitchFamily="18" charset="0"/>
              </a:rPr>
              <a:t>)</a:t>
            </a:r>
          </a:p>
          <a:p>
            <a:pPr>
              <a:buNone/>
            </a:pPr>
            <a:endParaRPr lang="sl-SI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Integration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of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multiple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funding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sources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to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achieve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the</a:t>
            </a: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WMPP </a:t>
            </a:r>
            <a:r>
              <a:rPr lang="sl-SI" dirty="0" err="1">
                <a:solidFill>
                  <a:srgbClr val="0070C0"/>
                </a:solidFill>
                <a:latin typeface="Georgia" panose="02040502050405020303" pitchFamily="18" charset="0"/>
              </a:rPr>
              <a:t>implementation</a:t>
            </a:r>
            <a:r>
              <a:rPr lang="sl-SI" dirty="0">
                <a:latin typeface="Georgia" panose="02040502050405020303" pitchFamily="18" charset="0"/>
              </a:rPr>
              <a:t>:</a:t>
            </a:r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EU Funds: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LIFE (</a:t>
            </a:r>
            <a:r>
              <a:rPr lang="sl-SI" dirty="0" err="1">
                <a:latin typeface="Georgia" panose="02040502050405020303" pitchFamily="18" charset="0"/>
              </a:rPr>
              <a:t>e.g</a:t>
            </a:r>
            <a:r>
              <a:rPr lang="sl-SI" dirty="0">
                <a:latin typeface="Georgia" panose="02040502050405020303" pitchFamily="18" charset="0"/>
              </a:rPr>
              <a:t> Care4Climate)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Cohesion Fund</a:t>
            </a:r>
            <a:r>
              <a:rPr lang="sl-SI" dirty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ERDF, ESF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sl-SI" dirty="0" err="1">
                <a:latin typeface="Georgia" panose="02040502050405020303" pitchFamily="18" charset="0"/>
              </a:rPr>
              <a:t>e.g</a:t>
            </a:r>
            <a:r>
              <a:rPr lang="sl-SI" dirty="0">
                <a:latin typeface="Georgia" panose="02040502050405020303" pitchFamily="18" charset="0"/>
              </a:rPr>
              <a:t>. </a:t>
            </a:r>
            <a:r>
              <a:rPr lang="sl-SI" dirty="0" err="1">
                <a:latin typeface="Georgia" panose="02040502050405020303" pitchFamily="18" charset="0"/>
              </a:rPr>
              <a:t>Interreg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Europe</a:t>
            </a:r>
            <a:r>
              <a:rPr lang="sl-SI" dirty="0">
                <a:latin typeface="Georgia" panose="02040502050405020303" pitchFamily="18" charset="0"/>
              </a:rPr>
              <a:t> – SIMBY)</a:t>
            </a:r>
            <a:endParaRPr lang="en-US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Horizon 2020 / Horizon Europe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sl-SI" dirty="0" err="1">
                <a:latin typeface="Georgia" panose="02040502050405020303" pitchFamily="18" charset="0"/>
              </a:rPr>
              <a:t>e.g</a:t>
            </a:r>
            <a:r>
              <a:rPr lang="sl-SI" dirty="0">
                <a:latin typeface="Georgia" panose="02040502050405020303" pitchFamily="18" charset="0"/>
              </a:rPr>
              <a:t>. CINDERELA)</a:t>
            </a:r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National Funds: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Climate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Water Fund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Eco Fund</a:t>
            </a: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Private Investments</a:t>
            </a:r>
          </a:p>
          <a:p>
            <a:pPr>
              <a:buNone/>
            </a:pPr>
            <a:endParaRPr lang="sl-SI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Total mobilized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of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other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funds</a:t>
            </a:r>
            <a:r>
              <a:rPr lang="en-US" dirty="0">
                <a:latin typeface="Georgia" panose="02040502050405020303" pitchFamily="18" charset="0"/>
              </a:rPr>
              <a:t>: &gt; €85 million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990C84F8-A044-F5EC-0E18-5CD6299BCA83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EAAD0D71-6ACA-6974-DFEC-ABE85869BDA7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781FBB83-3987-5A25-7A7A-DA02EBF7DB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B6BEB0C2-BCF8-45EC-FFD2-66C270B36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77DE2-AA11-D8C6-45B3-ADB0EE77F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873E6ACB-CA71-77DE-3C3E-108D22862211}"/>
              </a:ext>
            </a:extLst>
          </p:cNvPr>
          <p:cNvSpPr txBox="1"/>
          <p:nvPr/>
        </p:nvSpPr>
        <p:spPr>
          <a:xfrm>
            <a:off x="610604" y="1531803"/>
            <a:ext cx="5574601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Financial</a:t>
            </a:r>
            <a:r>
              <a:rPr lang="sl-SI" dirty="0"/>
              <a:t> &amp; Administrative </a:t>
            </a:r>
            <a:r>
              <a:rPr lang="sl-SI" dirty="0" err="1"/>
              <a:t>Capacities</a:t>
            </a:r>
            <a:endParaRPr lang="en-GB" dirty="0"/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C2311568-3850-9EF5-3ACA-BA881BB98A5E}"/>
              </a:ext>
            </a:extLst>
          </p:cNvPr>
          <p:cNvSpPr txBox="1"/>
          <p:nvPr/>
        </p:nvSpPr>
        <p:spPr>
          <a:xfrm>
            <a:off x="610604" y="2285307"/>
            <a:ext cx="9984838" cy="397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Key requirements for implementation:</a:t>
            </a:r>
          </a:p>
          <a:p>
            <a:endParaRPr lang="sl-SI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Financial: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	</a:t>
            </a:r>
            <a:r>
              <a:rPr lang="en-US" dirty="0">
                <a:latin typeface="Georgia" panose="02040502050405020303" pitchFamily="18" charset="0"/>
              </a:rPr>
              <a:t>LIFE funding + </a:t>
            </a:r>
            <a:r>
              <a:rPr lang="sl-SI" dirty="0" err="1">
                <a:latin typeface="Georgia" panose="02040502050405020303" pitchFamily="18" charset="0"/>
              </a:rPr>
              <a:t>partners‘s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own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funding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sl-SI" b="1" dirty="0">
                <a:latin typeface="Georgia" panose="02040502050405020303" pitchFamily="18" charset="0"/>
              </a:rPr>
              <a:t>NO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national co-financing</a:t>
            </a:r>
            <a:r>
              <a:rPr lang="sl-SI" dirty="0"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Georgia" panose="02040502050405020303" pitchFamily="18" charset="0"/>
              </a:rPr>
              <a:t>	</a:t>
            </a:r>
            <a:r>
              <a:rPr lang="en-US" dirty="0" err="1">
                <a:latin typeface="Georgia" panose="02040502050405020303" pitchFamily="18" charset="0"/>
              </a:rPr>
              <a:t>Mobilisation</a:t>
            </a:r>
            <a:r>
              <a:rPr lang="en-US" dirty="0">
                <a:latin typeface="Georgia" panose="02040502050405020303" pitchFamily="18" charset="0"/>
              </a:rPr>
              <a:t> of additional EU and private funds</a:t>
            </a:r>
          </a:p>
          <a:p>
            <a:endParaRPr lang="sl-SI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Administrative: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Strong coordination structure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Experienced project management team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Clear governance and reporting systems</a:t>
            </a:r>
          </a:p>
          <a:p>
            <a:endParaRPr lang="sl-SI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Capacity building: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Training for public and private stakeholders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Georgia" panose="02040502050405020303" pitchFamily="18" charset="0"/>
              </a:rPr>
              <a:t>Unformal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cooperation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and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experience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exchange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sl-SI" dirty="0" err="1">
                <a:latin typeface="Georgia" panose="02040502050405020303" pitchFamily="18" charset="0"/>
              </a:rPr>
              <a:t>among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sl-SI" dirty="0" err="1">
                <a:latin typeface="Georgia" panose="02040502050405020303" pitchFamily="18" charset="0"/>
              </a:rPr>
              <a:t>running</a:t>
            </a:r>
            <a:r>
              <a:rPr lang="sl-SI" dirty="0">
                <a:latin typeface="Georgia" panose="02040502050405020303" pitchFamily="18" charset="0"/>
              </a:rPr>
              <a:t> LIFE </a:t>
            </a:r>
            <a:r>
              <a:rPr lang="sl-SI" dirty="0" err="1">
                <a:latin typeface="Georgia" panose="02040502050405020303" pitchFamily="18" charset="0"/>
              </a:rPr>
              <a:t>projects</a:t>
            </a:r>
            <a:r>
              <a:rPr lang="sl-SI" dirty="0"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3BB1C92-2F2F-A3D7-26FB-9837A225F179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231066E-A86C-BAC0-6A37-E9C9D668203B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DF38CD30-A927-8FA3-4CD4-D5330AB4B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CB42250C-4369-E4C7-3609-4211773B9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47222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13F32-063D-2807-9F27-097007E2E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6A2895AD-E5E5-2C6A-8AC4-47FA43304678}"/>
              </a:ext>
            </a:extLst>
          </p:cNvPr>
          <p:cNvSpPr txBox="1"/>
          <p:nvPr/>
        </p:nvSpPr>
        <p:spPr>
          <a:xfrm>
            <a:off x="610604" y="1531803"/>
            <a:ext cx="4585549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Integration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projects</a:t>
            </a:r>
            <a:endParaRPr lang="en-GB" dirty="0"/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235D7172-E650-D17F-9A53-11BA6ED2FAF1}"/>
              </a:ext>
            </a:extLst>
          </p:cNvPr>
          <p:cNvSpPr txBox="1"/>
          <p:nvPr/>
        </p:nvSpPr>
        <p:spPr>
          <a:xfrm>
            <a:off x="610604" y="2285307"/>
            <a:ext cx="9984838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Synergies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Horizon projects (e.g. circular construction, waste reuse)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Interreg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Other LIFE projects</a:t>
            </a:r>
            <a:endParaRPr lang="sl-SI" dirty="0"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lvl="1" indent="0"/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latin typeface="Georgia" panose="02040502050405020303" pitchFamily="18" charset="0"/>
              </a:rPr>
              <a:t>Purpose: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Avoid duplication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Increase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Accelerate innovation uptake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183E856A-DB96-A85E-4A60-FE50698A209E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357EA776-4BCF-7F3A-DF3A-6E91F08E909B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81EEB087-887D-9F16-2C6E-0B23840C5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990C0953-5A2F-2D71-87E1-A936D51E6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81210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3A596-B322-DE55-6FB8-C21C7DBAC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ADA806EF-7D28-867E-84C2-209C66F16B25}"/>
              </a:ext>
            </a:extLst>
          </p:cNvPr>
          <p:cNvSpPr txBox="1"/>
          <p:nvPr/>
        </p:nvSpPr>
        <p:spPr>
          <a:xfrm>
            <a:off x="610604" y="1531803"/>
            <a:ext cx="3830534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Challenges</a:t>
            </a:r>
            <a:r>
              <a:rPr lang="sl-SI" dirty="0"/>
              <a:t> </a:t>
            </a:r>
            <a:r>
              <a:rPr lang="sl-SI" dirty="0" err="1"/>
              <a:t>identified</a:t>
            </a:r>
            <a:endParaRPr lang="en-GB" dirty="0"/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DA105572-4E04-7010-FB96-225A78AD31D6}"/>
              </a:ext>
            </a:extLst>
          </p:cNvPr>
          <p:cNvSpPr txBox="1"/>
          <p:nvPr/>
        </p:nvSpPr>
        <p:spPr>
          <a:xfrm>
            <a:off x="610604" y="2285307"/>
            <a:ext cx="9984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83074A2C-152C-A2A6-F4BF-4F30898CAB65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B754DC41-E670-B10D-0469-69DA006288CE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8416B5EC-1863-DC5D-9BFE-4D83A66B0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6006D0D2-35AC-A6D7-0281-EF8751947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27147D77-1265-A237-3B16-617B3403D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604" y="2141736"/>
            <a:ext cx="8359981" cy="3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Fragmented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legislation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Limited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recycling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capacity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knowledge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sl-SI" kern="100" dirty="0" err="1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onflict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between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recycling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circularity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human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health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sl-SI" sz="1800" kern="100" dirty="0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sl-SI" sz="1800" kern="100" dirty="0" err="1">
                <a:effectLst/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environment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Weak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coordination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between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stakeholders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Low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public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acceptance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recycled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materials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Data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gaps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insufficient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monitoring </a:t>
            </a:r>
          </a:p>
        </p:txBody>
      </p:sp>
    </p:spTree>
    <p:extLst>
      <p:ext uri="{BB962C8B-B14F-4D97-AF65-F5344CB8AC3E}">
        <p14:creationId xmlns:p14="http://schemas.microsoft.com/office/powerpoint/2010/main" val="3464611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F5EEF-7F7D-9908-F1AF-EEB1B0A7E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6A69A0B8-0592-EB3E-B7B3-A12842259D59}"/>
              </a:ext>
            </a:extLst>
          </p:cNvPr>
          <p:cNvSpPr txBox="1"/>
          <p:nvPr/>
        </p:nvSpPr>
        <p:spPr>
          <a:xfrm>
            <a:off x="610604" y="1531803"/>
            <a:ext cx="4700965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/>
              <a:t>How </a:t>
            </a:r>
            <a:r>
              <a:rPr lang="sl-SI" dirty="0" err="1"/>
              <a:t>challenges</a:t>
            </a:r>
            <a:r>
              <a:rPr lang="sl-SI" dirty="0"/>
              <a:t> </a:t>
            </a:r>
            <a:r>
              <a:rPr lang="sl-SI" dirty="0" err="1"/>
              <a:t>were</a:t>
            </a:r>
            <a:r>
              <a:rPr lang="sl-SI" dirty="0"/>
              <a:t> </a:t>
            </a:r>
            <a:r>
              <a:rPr lang="sl-SI" dirty="0" err="1"/>
              <a:t>addressed</a:t>
            </a:r>
            <a:endParaRPr lang="en-GB" dirty="0"/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AA5BB4F8-F7E8-BDA1-FDE9-9A00C19EEB4C}"/>
              </a:ext>
            </a:extLst>
          </p:cNvPr>
          <p:cNvSpPr txBox="1"/>
          <p:nvPr/>
        </p:nvSpPr>
        <p:spPr>
          <a:xfrm>
            <a:off x="610604" y="2285307"/>
            <a:ext cx="9984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75C01CE-3CF4-408C-3303-0BD897F09893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7C68F26D-76D5-B1E8-F848-765C0177E5F2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FF4B5897-75FC-1B0B-00B7-0D8D3AC05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AE4BAA6E-1D19-CFA7-85D8-1DD7AAC36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F64B1C4-0397-AC84-3637-BE3A94C0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73" y="2372748"/>
            <a:ext cx="58592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Legislative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improvements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policy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support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Stakeholder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engagement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awareness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campaigns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Capacity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building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and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training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programmes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Demonstration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real-life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circular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solutions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Digitalisation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of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waste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management </a:t>
            </a:r>
            <a:r>
              <a:rPr kumimoji="0" lang="sl-SI" altLang="sl-SI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systems</a:t>
            </a: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0521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4F775-166B-16B0-CCB4-6F3289274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B520BA0A-D6E7-F0AE-C080-1D02FA1AEA2B}"/>
              </a:ext>
            </a:extLst>
          </p:cNvPr>
          <p:cNvSpPr txBox="1"/>
          <p:nvPr/>
        </p:nvSpPr>
        <p:spPr>
          <a:xfrm>
            <a:off x="610604" y="1531803"/>
            <a:ext cx="6574875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US" dirty="0"/>
              <a:t>Concrete Benefits for Policy Implementation</a:t>
            </a:r>
            <a:endParaRPr lang="en-GB" dirty="0"/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115DB88B-18B3-7068-4C2C-D75AB9128579}"/>
              </a:ext>
            </a:extLst>
          </p:cNvPr>
          <p:cNvSpPr txBox="1"/>
          <p:nvPr/>
        </p:nvSpPr>
        <p:spPr>
          <a:xfrm>
            <a:off x="610604" y="2285307"/>
            <a:ext cx="9984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/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FF04700F-BEEB-61BC-7998-507438BCF40E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674F646-7C74-8AC7-7FC3-C8B844D58EAD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0F95A7A1-72A2-ED03-0C78-C28FF3A99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AEAF67FA-A3EB-5E90-AE55-75C3D7F52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D81D9A4-C90E-9AD6-F51D-8BD38E818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73" y="2649747"/>
            <a:ext cx="55899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Direct support to WMPP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Development of guidelines and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Improved administrative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Better cross-sector coordination</a:t>
            </a:r>
          </a:p>
          <a:p>
            <a:pPr lvl="1"/>
            <a:endParaRPr lang="sl-SI" b="1" dirty="0">
              <a:latin typeface="Georgia" panose="02040502050405020303" pitchFamily="18" charset="0"/>
            </a:endParaRPr>
          </a:p>
          <a:p>
            <a:pPr lvl="1"/>
            <a:r>
              <a:rPr lang="en-US" b="1" dirty="0">
                <a:latin typeface="Georgia" panose="02040502050405020303" pitchFamily="18" charset="0"/>
              </a:rPr>
              <a:t>Impact: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Faster and more effective policy implementation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1637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CDED2-1138-8745-551A-0468F420B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redvideni učinki projekta do leta 2030">
            <a:extLst>
              <a:ext uri="{FF2B5EF4-FFF2-40B4-BE49-F238E27FC236}">
                <a16:creationId xmlns:a16="http://schemas.microsoft.com/office/drawing/2014/main" id="{F21F1C9E-4FFF-4BA9-1613-A219A33D7CDE}"/>
              </a:ext>
            </a:extLst>
          </p:cNvPr>
          <p:cNvSpPr txBox="1"/>
          <p:nvPr/>
        </p:nvSpPr>
        <p:spPr>
          <a:xfrm>
            <a:off x="610604" y="1531803"/>
            <a:ext cx="92396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82BE41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sp>
        <p:nvSpPr>
          <p:cNvPr id="244" name="PoljeZBesedilom 6">
            <a:extLst>
              <a:ext uri="{FF2B5EF4-FFF2-40B4-BE49-F238E27FC236}">
                <a16:creationId xmlns:a16="http://schemas.microsoft.com/office/drawing/2014/main" id="{3C861985-C4E2-75C3-38C7-66B83CD1BC86}"/>
              </a:ext>
            </a:extLst>
          </p:cNvPr>
          <p:cNvSpPr txBox="1"/>
          <p:nvPr/>
        </p:nvSpPr>
        <p:spPr>
          <a:xfrm>
            <a:off x="610604" y="2285307"/>
            <a:ext cx="998483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1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3D56618-AEB5-9C8D-FDE6-74761F6DFBF7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D1C4510C-E0CF-96D4-2845-AEB9AD193955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A2DF27BB-A549-E70B-F6AC-70793404A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0A4C805F-83B5-F5FD-B0FB-10B374D58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92C6FFF-6572-885E-4407-2D07FF754E08}"/>
              </a:ext>
            </a:extLst>
          </p:cNvPr>
          <p:cNvSpPr txBox="1"/>
          <p:nvPr/>
        </p:nvSpPr>
        <p:spPr>
          <a:xfrm>
            <a:off x="437648" y="2285307"/>
            <a:ext cx="60960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Lessons Learned</a:t>
            </a:r>
            <a:r>
              <a:rPr lang="sl-S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until</a:t>
            </a:r>
            <a:r>
              <a:rPr lang="sl-SI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b="1" dirty="0" err="1">
                <a:solidFill>
                  <a:srgbClr val="0070C0"/>
                </a:solidFill>
                <a:latin typeface="Georgia" panose="02040502050405020303" pitchFamily="18" charset="0"/>
              </a:rPr>
              <a:t>now</a:t>
            </a:r>
            <a:endParaRPr lang="en-US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Integrated approach is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Strong governance and coordination are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Stakeholder engagement drives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Combining funding sources increases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Demonstration projects accelerate policy uptake</a:t>
            </a:r>
          </a:p>
          <a:p>
            <a:pPr>
              <a:buNone/>
            </a:pP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04CC70-5AC8-5CDD-A401-790A3F4C2DCE}"/>
              </a:ext>
            </a:extLst>
          </p:cNvPr>
          <p:cNvSpPr txBox="1"/>
          <p:nvPr/>
        </p:nvSpPr>
        <p:spPr>
          <a:xfrm>
            <a:off x="6239830" y="1725845"/>
            <a:ext cx="6096000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  <a:latin typeface="Georgia" panose="02040502050405020303" pitchFamily="18" charset="0"/>
              </a:rPr>
              <a:t>Key Takeaways for Croatia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Align LIFE projects with national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Ensure strong partnerships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Plan for complementary funding from the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Invest in </a:t>
            </a:r>
            <a:r>
              <a:rPr lang="en-US" dirty="0" err="1">
                <a:latin typeface="Georgia" panose="02040502050405020303" pitchFamily="18" charset="0"/>
              </a:rPr>
              <a:t>digitalisation</a:t>
            </a:r>
            <a:r>
              <a:rPr lang="en-US" dirty="0">
                <a:latin typeface="Georgia" panose="02040502050405020303" pitchFamily="18" charset="0"/>
              </a:rPr>
              <a:t> and data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Focus on demonstration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7100290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 holding a small plant in dirt&#10;&#10;Description automatically generated">
            <a:extLst>
              <a:ext uri="{FF2B5EF4-FFF2-40B4-BE49-F238E27FC236}">
                <a16:creationId xmlns:a16="http://schemas.microsoft.com/office/drawing/2014/main" id="{6656AB6F-42AC-451C-BAA9-4C45DCE8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2"/>
            <a:ext cx="12192000" cy="6871371"/>
          </a:xfrm>
          <a:prstGeom prst="rect">
            <a:avLst/>
          </a:prstGeom>
        </p:spPr>
      </p:pic>
      <p:sp>
        <p:nvSpPr>
          <p:cNvPr id="5" name="Rectangle">
            <a:extLst>
              <a:ext uri="{FF2B5EF4-FFF2-40B4-BE49-F238E27FC236}">
                <a16:creationId xmlns:a16="http://schemas.microsoft.com/office/drawing/2014/main" id="{787BA31D-4A92-904C-7EE6-CC048F522E52}"/>
              </a:ext>
            </a:extLst>
          </p:cNvPr>
          <p:cNvSpPr/>
          <p:nvPr/>
        </p:nvSpPr>
        <p:spPr>
          <a:xfrm>
            <a:off x="736600" y="0"/>
            <a:ext cx="5649268" cy="5982789"/>
          </a:xfrm>
          <a:prstGeom prst="rect">
            <a:avLst/>
          </a:prstGeom>
          <a:solidFill>
            <a:srgbClr val="B4D237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6" name="Image">
            <a:extLst>
              <a:ext uri="{FF2B5EF4-FFF2-40B4-BE49-F238E27FC236}">
                <a16:creationId xmlns:a16="http://schemas.microsoft.com/office/drawing/2014/main" id="{3E8F9711-D1A3-963E-8CDD-DACD4A3C4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7401" y="-1"/>
            <a:ext cx="1944601" cy="246657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eč informacij:…">
            <a:extLst>
              <a:ext uri="{FF2B5EF4-FFF2-40B4-BE49-F238E27FC236}">
                <a16:creationId xmlns:a16="http://schemas.microsoft.com/office/drawing/2014/main" id="{E65033D9-3FD3-1350-177F-F7415566DB22}"/>
              </a:ext>
            </a:extLst>
          </p:cNvPr>
          <p:cNvSpPr txBox="1">
            <a:spLocks/>
          </p:cNvSpPr>
          <p:nvPr/>
        </p:nvSpPr>
        <p:spPr>
          <a:xfrm>
            <a:off x="1125885" y="3746984"/>
            <a:ext cx="4064080" cy="1063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750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defTabSz="457200" hangingPunct="1">
              <a:lnSpc>
                <a:spcPct val="100000"/>
              </a:lnSpc>
              <a:spcAft>
                <a:spcPts val="500"/>
              </a:spcAft>
              <a:defRPr sz="2400" b="0">
                <a:solidFill>
                  <a:srgbClr val="787878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GB" sz="2400" b="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More information:</a:t>
            </a:r>
          </a:p>
          <a:p>
            <a:pPr defTabSz="457200" hangingPunct="1">
              <a:lnSpc>
                <a:spcPct val="100000"/>
              </a:lnSpc>
              <a:spcAft>
                <a:spcPts val="500"/>
              </a:spcAft>
              <a:defRPr sz="2400" b="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GB" sz="2400" b="0" dirty="0">
                <a:latin typeface="Georgia"/>
                <a:ea typeface="Georgia"/>
                <a:cs typeface="Georgia"/>
                <a:sym typeface="Georgia"/>
                <a:hlinkClick r:id="rId4"/>
              </a:rPr>
              <a:t>www.life-restart.si</a:t>
            </a:r>
            <a:r>
              <a:rPr lang="en-GB" sz="2400" b="0" dirty="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-GB" sz="2400" b="0" dirty="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lang="en-GB" sz="2400" b="0" dirty="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GB" sz="2400" b="0" dirty="0">
              <a:solidFill>
                <a:srgbClr val="82BE4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Hvala za pozornost">
            <a:extLst>
              <a:ext uri="{FF2B5EF4-FFF2-40B4-BE49-F238E27FC236}">
                <a16:creationId xmlns:a16="http://schemas.microsoft.com/office/drawing/2014/main" id="{B7571A73-09F8-8396-FB71-DE897F6CC3F1}"/>
              </a:ext>
            </a:extLst>
          </p:cNvPr>
          <p:cNvSpPr txBox="1">
            <a:spLocks/>
          </p:cNvSpPr>
          <p:nvPr/>
        </p:nvSpPr>
        <p:spPr>
          <a:xfrm>
            <a:off x="1064925" y="2258658"/>
            <a:ext cx="5420936" cy="1110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82BE41"/>
                </a:solidFill>
                <a:uFillTx/>
                <a:latin typeface="Georgia"/>
                <a:ea typeface="Georgia"/>
                <a:cs typeface="Georgia"/>
                <a:sym typeface="Georgia"/>
              </a:defRPr>
            </a:lvl1pPr>
            <a:lvl2pPr marL="7429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001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6573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114550" marR="0" indent="-28575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400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972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544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911600" marR="0" indent="-2540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</a:pPr>
            <a:r>
              <a:rPr lang="en-US" sz="3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THANK YOU FOR YOUR ATTENTION</a:t>
            </a:r>
            <a:r>
              <a:rPr lang="en-GB" sz="3200" dirty="0">
                <a:solidFill>
                  <a:schemeClr val="tx1"/>
                </a:solidFill>
                <a:latin typeface="Roboto Mono" pitchFamily="49" charset="0"/>
                <a:ea typeface="Roboto Mono" pitchFamily="49" charset="0"/>
              </a:rPr>
              <a:t>!</a:t>
            </a:r>
          </a:p>
        </p:txBody>
      </p:sp>
      <p:sp>
        <p:nvSpPr>
          <p:cNvPr id="13" name="Mateja Simčič…">
            <a:extLst>
              <a:ext uri="{FF2B5EF4-FFF2-40B4-BE49-F238E27FC236}">
                <a16:creationId xmlns:a16="http://schemas.microsoft.com/office/drawing/2014/main" id="{299E9696-4CA5-7874-15F2-D1333341F5DC}"/>
              </a:ext>
            </a:extLst>
          </p:cNvPr>
          <p:cNvSpPr txBox="1"/>
          <p:nvPr/>
        </p:nvSpPr>
        <p:spPr>
          <a:xfrm>
            <a:off x="1125885" y="4707210"/>
            <a:ext cx="2294857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787878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defRPr sz="1000">
                <a:solidFill>
                  <a:srgbClr val="787878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>
              <a:spcAft>
                <a:spcPts val="200"/>
              </a:spcAft>
              <a:defRPr sz="1000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Mateja Simčič</a:t>
            </a:r>
          </a:p>
          <a:p>
            <a:pPr>
              <a:spcAft>
                <a:spcPts val="200"/>
              </a:spcAft>
              <a:defRPr sz="150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dirty="0">
                <a:solidFill>
                  <a:srgbClr val="000000"/>
                </a:solidFill>
                <a:hlinkClick r:id="rId5"/>
              </a:rPr>
              <a:t>mateja.simcic@gov.si</a:t>
            </a:r>
            <a:endParaRPr lang="sl-SI" dirty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  <a:defRPr sz="1500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sl-SI" dirty="0">
                <a:solidFill>
                  <a:schemeClr val="tx1"/>
                </a:solidFill>
              </a:rPr>
              <a:t>Life-restart.mope@gov.si</a:t>
            </a:r>
            <a:r>
              <a:rPr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4" name="Picture 13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262DFFA8-6257-9F9B-B092-F2B6000C60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0" y="3476308"/>
            <a:ext cx="2397197" cy="2388756"/>
          </a:xfrm>
          <a:prstGeom prst="rect">
            <a:avLst/>
          </a:prstGeom>
        </p:spPr>
      </p:pic>
      <p:pic>
        <p:nvPicPr>
          <p:cNvPr id="2" name="Slika 11">
            <a:extLst>
              <a:ext uri="{FF2B5EF4-FFF2-40B4-BE49-F238E27FC236}">
                <a16:creationId xmlns:a16="http://schemas.microsoft.com/office/drawing/2014/main" id="{C709CDDE-5D3D-E25D-8DB1-780AECE0A7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824" y="443348"/>
            <a:ext cx="1973550" cy="3519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89782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6B524E2-8448-4AB8-5482-780985B197BE}"/>
              </a:ext>
            </a:extLst>
          </p:cNvPr>
          <p:cNvSpPr txBox="1"/>
          <p:nvPr/>
        </p:nvSpPr>
        <p:spPr>
          <a:xfrm>
            <a:off x="984301" y="861367"/>
            <a:ext cx="10329585" cy="5324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/>
            <a:r>
              <a:rPr lang="sl-SI" sz="20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Issues</a:t>
            </a:r>
            <a:r>
              <a:rPr lang="sl-SI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 to be </a:t>
            </a:r>
            <a:r>
              <a:rPr lang="sl-SI" sz="2000" b="1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presented</a:t>
            </a:r>
            <a:r>
              <a:rPr lang="sl-SI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some general info about project</a:t>
            </a:r>
            <a:endParaRPr lang="sl-SI" sz="2000" dirty="0">
              <a:solidFill>
                <a:schemeClr val="tx1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solidFill>
                <a:srgbClr val="0070C0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what are key strategic documents they implement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how were the projects structured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how were the partnerships established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info about financial and administrative capacities necessary for implementation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how did </a:t>
            </a:r>
            <a:r>
              <a:rPr lang="sl-SI" sz="20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we</a:t>
            </a: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 connect with complementary sources of funding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generally, how projects identified, addressed, and resolved main challenges they faced</a:t>
            </a:r>
            <a:endParaRPr lang="sl-SI" sz="2000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ptos" panose="020B0004020202020204" pitchFamily="34" charset="0"/>
              </a:rPr>
              <a:t>concrete benefits for implementation of specific document regarding to improvement of condition and sustainability of results.</a:t>
            </a:r>
            <a:endParaRPr lang="sl-SI" sz="2000" dirty="0">
              <a:effectLst/>
              <a:latin typeface="Georgia" panose="02040502050405020303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758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EA55B-B501-FA58-DF4F-745FA16A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>
            <a:extLst>
              <a:ext uri="{FF2B5EF4-FFF2-40B4-BE49-F238E27FC236}">
                <a16:creationId xmlns:a16="http://schemas.microsoft.com/office/drawing/2014/main" id="{588135D8-104A-C350-07E6-9AE6D8409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Ozadje projekta">
            <a:extLst>
              <a:ext uri="{FF2B5EF4-FFF2-40B4-BE49-F238E27FC236}">
                <a16:creationId xmlns:a16="http://schemas.microsoft.com/office/drawing/2014/main" id="{E839D580-5E05-5BDE-F151-5E402991FB7D}"/>
              </a:ext>
            </a:extLst>
          </p:cNvPr>
          <p:cNvSpPr txBox="1"/>
          <p:nvPr/>
        </p:nvSpPr>
        <p:spPr>
          <a:xfrm>
            <a:off x="647472" y="1215073"/>
            <a:ext cx="2703623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82BE41"/>
                </a:solidFill>
                <a:effectLst/>
                <a:uLnTx/>
                <a:uFillTx/>
                <a:latin typeface="Georgia"/>
                <a:sym typeface="Georgia"/>
              </a:rPr>
              <a:t>LIFE IP RESTART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82BE41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  <p:pic>
        <p:nvPicPr>
          <p:cNvPr id="168" name="Slika 11">
            <a:extLst>
              <a:ext uri="{FF2B5EF4-FFF2-40B4-BE49-F238E27FC236}">
                <a16:creationId xmlns:a16="http://schemas.microsoft.com/office/drawing/2014/main" id="{195BDD19-C871-A0B2-A84F-4A42D64E9E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green circular arrow pointing to a black background&#10;&#10;Description automatically generated">
            <a:extLst>
              <a:ext uri="{FF2B5EF4-FFF2-40B4-BE49-F238E27FC236}">
                <a16:creationId xmlns:a16="http://schemas.microsoft.com/office/drawing/2014/main" id="{A1C83913-CB24-1F76-756E-FA9781D35BC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68" y="1215073"/>
            <a:ext cx="6834015" cy="7497892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1074BEAB-5F57-5389-97D2-FA3606B4AD5B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F62B6002-1EAA-8179-3670-D393BEFEC3DA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FDF9474-97BB-6A10-7DD6-6097D101072F}"/>
              </a:ext>
            </a:extLst>
          </p:cNvPr>
          <p:cNvSpPr txBox="1"/>
          <p:nvPr/>
        </p:nvSpPr>
        <p:spPr>
          <a:xfrm>
            <a:off x="610603" y="1936044"/>
            <a:ext cx="9614051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Integrated Project for Circular Economy Transition in 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Programme</a:t>
            </a:r>
            <a:r>
              <a:rPr lang="en-US" dirty="0">
                <a:latin typeface="Georgia" panose="02040502050405020303" pitchFamily="18" charset="0"/>
              </a:rPr>
              <a:t>: LIFE Integrated Projects (Environment)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Country: Slovenia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Duration: Long-term (multi-annual implementation), 2022-2030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Scope: National (covering entire Slovenia)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Focus: Transition to circular economy in waste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Largest waste flows: CDW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sl-SI" dirty="0" err="1">
                <a:latin typeface="Georgia" panose="02040502050405020303" pitchFamily="18" charset="0"/>
              </a:rPr>
              <a:t>group</a:t>
            </a:r>
            <a:r>
              <a:rPr lang="sl-SI" dirty="0">
                <a:latin typeface="Georgia" panose="02040502050405020303" pitchFamily="18" charset="0"/>
              </a:rPr>
              <a:t> 17)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sl-SI" dirty="0">
                <a:latin typeface="Georgia" panose="02040502050405020303" pitchFamily="18" charset="0"/>
              </a:rPr>
              <a:t>W</a:t>
            </a:r>
            <a:r>
              <a:rPr lang="en-US" dirty="0" err="1">
                <a:latin typeface="Georgia" panose="02040502050405020303" pitchFamily="18" charset="0"/>
              </a:rPr>
              <a:t>aste</a:t>
            </a:r>
            <a:r>
              <a:rPr lang="en-US" dirty="0">
                <a:latin typeface="Georgia" panose="02040502050405020303" pitchFamily="18" charset="0"/>
              </a:rPr>
              <a:t> from thermal processes</a:t>
            </a:r>
            <a:r>
              <a:rPr lang="sl-SI" dirty="0">
                <a:latin typeface="Georgia" panose="02040502050405020303" pitchFamily="18" charset="0"/>
              </a:rPr>
              <a:t> (19)</a:t>
            </a:r>
            <a:r>
              <a:rPr lang="en-US" dirty="0">
                <a:latin typeface="Georgia" panose="02040502050405020303" pitchFamily="18" charset="0"/>
              </a:rPr>
              <a:t>, mining waste</a:t>
            </a:r>
            <a:r>
              <a:rPr lang="sl-SI" dirty="0">
                <a:latin typeface="Georgia" panose="02040502050405020303" pitchFamily="18" charset="0"/>
              </a:rPr>
              <a:t> (1)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869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rojekt izhaja iz želje podpreti uresničevanje ukrepov iz sprejetih programov in zavez…"/>
          <p:cNvSpPr txBox="1">
            <a:spLocks noGrp="1"/>
          </p:cNvSpPr>
          <p:nvPr>
            <p:ph type="body" sz="half" idx="4294967295"/>
          </p:nvPr>
        </p:nvSpPr>
        <p:spPr>
          <a:xfrm>
            <a:off x="610603" y="2269278"/>
            <a:ext cx="8142872" cy="32742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dirty="0" err="1">
                <a:latin typeface="Georgia" panose="02040502050405020303" pitchFamily="18" charset="0"/>
              </a:rPr>
              <a:t>The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project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directly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implements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and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contributes</a:t>
            </a:r>
            <a:r>
              <a:rPr lang="sl-SI" sz="1800" dirty="0">
                <a:latin typeface="Georgia" panose="02040502050405020303" pitchFamily="18" charset="0"/>
              </a:rPr>
              <a:t> to:</a:t>
            </a:r>
          </a:p>
          <a:p>
            <a:r>
              <a:rPr lang="sl-SI" sz="1800" dirty="0">
                <a:latin typeface="Georgia" panose="02040502050405020303" pitchFamily="18" charset="0"/>
              </a:rPr>
              <a:t>EU </a:t>
            </a:r>
            <a:r>
              <a:rPr lang="sl-SI" sz="1800" dirty="0" err="1">
                <a:latin typeface="Georgia" panose="02040502050405020303" pitchFamily="18" charset="0"/>
              </a:rPr>
              <a:t>Waste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Framework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Directive</a:t>
            </a:r>
            <a:r>
              <a:rPr lang="sl-SI" sz="1800" dirty="0">
                <a:latin typeface="Georgia" panose="02040502050405020303" pitchFamily="18" charset="0"/>
              </a:rPr>
              <a:t> (WFD)</a:t>
            </a:r>
          </a:p>
          <a:p>
            <a:r>
              <a:rPr lang="sl-SI" sz="1800" dirty="0">
                <a:latin typeface="Georgia" panose="02040502050405020303" pitchFamily="18" charset="0"/>
              </a:rPr>
              <a:t>EU </a:t>
            </a:r>
            <a:r>
              <a:rPr lang="sl-SI" sz="1800" dirty="0" err="1">
                <a:latin typeface="Georgia" panose="02040502050405020303" pitchFamily="18" charset="0"/>
              </a:rPr>
              <a:t>Circular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Economy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Action</a:t>
            </a:r>
            <a:r>
              <a:rPr lang="sl-SI" sz="1800" dirty="0">
                <a:latin typeface="Georgia" panose="02040502050405020303" pitchFamily="18" charset="0"/>
              </a:rPr>
              <a:t> Plan</a:t>
            </a:r>
          </a:p>
          <a:p>
            <a:r>
              <a:rPr lang="sl-SI" sz="1800" dirty="0" err="1">
                <a:latin typeface="Georgia" panose="02040502050405020303" pitchFamily="18" charset="0"/>
              </a:rPr>
              <a:t>European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Green</a:t>
            </a:r>
            <a:r>
              <a:rPr lang="sl-SI" sz="1800" dirty="0">
                <a:latin typeface="Georgia" panose="02040502050405020303" pitchFamily="18" charset="0"/>
              </a:rPr>
              <a:t> </a:t>
            </a:r>
            <a:r>
              <a:rPr lang="sl-SI" sz="1800" dirty="0" err="1">
                <a:latin typeface="Georgia" panose="02040502050405020303" pitchFamily="18" charset="0"/>
              </a:rPr>
              <a:t>Deal</a:t>
            </a:r>
            <a:endParaRPr lang="sl-SI" sz="1800" dirty="0">
              <a:latin typeface="Georgia" panose="02040502050405020303" pitchFamily="18" charset="0"/>
            </a:endParaRPr>
          </a:p>
          <a:p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National</a:t>
            </a:r>
            <a:r>
              <a:rPr lang="sl-SI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Waste</a:t>
            </a:r>
            <a:r>
              <a:rPr lang="sl-SI" sz="1800" dirty="0">
                <a:solidFill>
                  <a:srgbClr val="0070C0"/>
                </a:solidFill>
                <a:latin typeface="Georgia" panose="02040502050405020303" pitchFamily="18" charset="0"/>
              </a:rPr>
              <a:t> Management </a:t>
            </a:r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Programme</a:t>
            </a:r>
            <a:r>
              <a:rPr lang="sl-SI" sz="1800" dirty="0">
                <a:solidFill>
                  <a:srgbClr val="0070C0"/>
                </a:solidFill>
                <a:latin typeface="Georgia" panose="02040502050405020303" pitchFamily="18" charset="0"/>
              </a:rPr>
              <a:t> (WMPP)</a:t>
            </a:r>
          </a:p>
          <a:p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Waste</a:t>
            </a:r>
            <a:r>
              <a:rPr lang="sl-SI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Prevention</a:t>
            </a:r>
            <a:r>
              <a:rPr lang="sl-SI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sl-SI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Programme</a:t>
            </a:r>
            <a:endParaRPr lang="sl-SI" sz="18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>
                <a:latin typeface="Georgia"/>
                <a:ea typeface="Georgia"/>
                <a:cs typeface="Georgia"/>
                <a:sym typeface="Georgia"/>
              </a:defRPr>
            </a:pPr>
            <a:endParaRPr lang="en-GB" sz="1600" b="1" dirty="0"/>
          </a:p>
        </p:txBody>
      </p:sp>
      <p:sp>
        <p:nvSpPr>
          <p:cNvPr id="165" name="Ozadje projekta"/>
          <p:cNvSpPr txBox="1"/>
          <p:nvPr/>
        </p:nvSpPr>
        <p:spPr>
          <a:xfrm>
            <a:off x="610604" y="1496742"/>
            <a:ext cx="5237970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Strategic</a:t>
            </a:r>
            <a:r>
              <a:rPr lang="sl-SI" dirty="0"/>
              <a:t> </a:t>
            </a:r>
            <a:r>
              <a:rPr lang="sl-SI" dirty="0" err="1"/>
              <a:t>Context</a:t>
            </a:r>
            <a:r>
              <a:rPr lang="sl-SI" dirty="0"/>
              <a:t> &amp; </a:t>
            </a:r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Documents</a:t>
            </a:r>
            <a:endParaRPr lang="en-GB" dirty="0"/>
          </a:p>
        </p:txBody>
      </p:sp>
      <p:pic>
        <p:nvPicPr>
          <p:cNvPr id="168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green circular arrow pointing to a black background&#10;&#10;Description automatically generated">
            <a:extLst>
              <a:ext uri="{FF2B5EF4-FFF2-40B4-BE49-F238E27FC236}">
                <a16:creationId xmlns:a16="http://schemas.microsoft.com/office/drawing/2014/main" id="{94221426-4E86-65F9-756C-DD9F0A6784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84" y="1215073"/>
            <a:ext cx="6834015" cy="7497892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040FA287-4275-BC92-9D9E-0C54FE87AC01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F1664FC9-0F22-34BE-5D8E-250611937631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 pomočjo ozaveščanja ključnih deležnikov, razvoja tehnoloških rešitev in vpliva na spremembo zakonodaje vzpostaviti pogoje za razvoj krožnega gospodarstva na področju gradbenih odpadkov v Sloveniji.…"/>
          <p:cNvSpPr txBox="1">
            <a:spLocks noGrp="1"/>
          </p:cNvSpPr>
          <p:nvPr>
            <p:ph type="body" sz="half" idx="4294967295"/>
          </p:nvPr>
        </p:nvSpPr>
        <p:spPr>
          <a:xfrm>
            <a:off x="610604" y="2282391"/>
            <a:ext cx="7331917" cy="2684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latin typeface="Georgia"/>
                <a:ea typeface="Georgia"/>
                <a:cs typeface="Georgia"/>
                <a:sym typeface="Georgia"/>
              </a:defRPr>
            </a:pPr>
            <a:endParaRPr dirty="0"/>
          </a:p>
        </p:txBody>
      </p:sp>
      <p:sp>
        <p:nvSpPr>
          <p:cNvPr id="172" name="Namen projekta"/>
          <p:cNvSpPr txBox="1"/>
          <p:nvPr/>
        </p:nvSpPr>
        <p:spPr>
          <a:xfrm>
            <a:off x="812972" y="1521118"/>
            <a:ext cx="1467707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sl-SI" dirty="0" err="1"/>
              <a:t>Key</a:t>
            </a:r>
            <a:r>
              <a:rPr lang="sl-SI" dirty="0"/>
              <a:t> </a:t>
            </a:r>
            <a:r>
              <a:rPr lang="sl-SI" dirty="0" err="1"/>
              <a:t>goals</a:t>
            </a:r>
            <a:endParaRPr dirty="0"/>
          </a:p>
        </p:txBody>
      </p:sp>
      <p:pic>
        <p:nvPicPr>
          <p:cNvPr id="2" name="Picture 1" descr="A green circular arrow pointing to a black background&#10;&#10;Description automatically generated">
            <a:extLst>
              <a:ext uri="{FF2B5EF4-FFF2-40B4-BE49-F238E27FC236}">
                <a16:creationId xmlns:a16="http://schemas.microsoft.com/office/drawing/2014/main" id="{1C5808E0-D42A-F3D4-87D4-CD756AA77E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56" y="1218127"/>
            <a:ext cx="6834015" cy="7497892"/>
          </a:xfrm>
          <a:prstGeom prst="rect">
            <a:avLst/>
          </a:prstGeom>
        </p:spPr>
      </p:pic>
      <p:sp>
        <p:nvSpPr>
          <p:cNvPr id="3" name="Rectangle">
            <a:extLst>
              <a:ext uri="{FF2B5EF4-FFF2-40B4-BE49-F238E27FC236}">
                <a16:creationId xmlns:a16="http://schemas.microsoft.com/office/drawing/2014/main" id="{40E4F08C-2890-5FCF-D54C-B51642023C74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1CBCFA8-D2E6-8AA3-BF32-23BA761EDE8B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7" name="Slika 11">
            <a:extLst>
              <a:ext uri="{FF2B5EF4-FFF2-40B4-BE49-F238E27FC236}">
                <a16:creationId xmlns:a16="http://schemas.microsoft.com/office/drawing/2014/main" id="{0B83873F-F4B7-9388-2A18-C3E932A8B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F36AA7D-BCD0-85D8-06AA-5812A622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26" y="2702563"/>
            <a:ext cx="36700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Reduce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waste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generation</a:t>
            </a:r>
            <a:endParaRPr kumimoji="0" lang="sl-SI" altLang="sl-SI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sl-SI" altLang="sl-SI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Increase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recycling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rates</a:t>
            </a:r>
            <a:endParaRPr kumimoji="0" lang="sl-SI" altLang="sl-SI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sl-SI" altLang="sl-SI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Improve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resource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kumimoji="0" lang="sl-SI" altLang="sl-SI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efficiency</a:t>
            </a:r>
            <a:r>
              <a:rPr kumimoji="0" lang="sl-SI" altLang="sl-SI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6 izvedenih pilotnih projektov in objava iz njih izhajajočih rezultatov…"/>
          <p:cNvSpPr txBox="1">
            <a:spLocks noGrp="1"/>
          </p:cNvSpPr>
          <p:nvPr>
            <p:ph type="body" sz="half" idx="4294967295"/>
          </p:nvPr>
        </p:nvSpPr>
        <p:spPr>
          <a:xfrm>
            <a:off x="610604" y="2115205"/>
            <a:ext cx="10218613" cy="271053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Main Objective: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Deploy holistic circular solutions to unlock full WMPP potential</a:t>
            </a:r>
            <a:endParaRPr lang="sl-SI" dirty="0">
              <a:latin typeface="Georgia" panose="02040502050405020303" pitchFamily="18" charset="0"/>
            </a:endParaRPr>
          </a:p>
          <a:p>
            <a:pPr marL="742950" lvl="3" defTabSz="457200" hangingPunc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Boost implementation of the National Waste Management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Programme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 (WMPP)</a:t>
            </a: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742950" lvl="3" defTabSz="457200" hangingPunct="0">
              <a:lnSpc>
                <a:spcPct val="10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Increase material efficiency and circular use of resources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Specific Objectives</a:t>
            </a:r>
            <a:r>
              <a:rPr lang="en-US" dirty="0">
                <a:latin typeface="Georgia" panose="02040502050405020303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Improve policy, governance, and legislation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Demonstrate circular solutions for key waste streams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Enhance digitalization and data-driven decision-making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Strengthen stakeholder capacity and awareness</a:t>
            </a:r>
          </a:p>
        </p:txBody>
      </p:sp>
      <p:sp>
        <p:nvSpPr>
          <p:cNvPr id="179" name="Cilji projekta"/>
          <p:cNvSpPr txBox="1"/>
          <p:nvPr/>
        </p:nvSpPr>
        <p:spPr>
          <a:xfrm>
            <a:off x="610604" y="1209951"/>
            <a:ext cx="2661945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lang="en-GB" dirty="0"/>
              <a:t>Project objectives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4F32DFC3-C1D7-9AE2-24F1-443B3545E542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74F7D3A3-02B9-419E-14A8-044FA555692E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C1E815F8-1B26-84A1-01F2-71D5CB59A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E4234863-E149-3C53-488D-A4ACAC65D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REGLED AKTIVNOSTI: Pripravljalne akcije"/>
          <p:cNvSpPr txBox="1"/>
          <p:nvPr/>
        </p:nvSpPr>
        <p:spPr>
          <a:xfrm>
            <a:off x="542590" y="1167522"/>
            <a:ext cx="2568971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sl-SI" dirty="0"/>
              <a:t>Project </a:t>
            </a:r>
            <a:r>
              <a:rPr lang="sl-SI" dirty="0" err="1"/>
              <a:t>structure</a:t>
            </a:r>
            <a:endParaRPr dirty="0"/>
          </a:p>
        </p:txBody>
      </p:sp>
      <p:sp>
        <p:nvSpPr>
          <p:cNvPr id="197" name="PoljeZBesedilom 7"/>
          <p:cNvSpPr txBox="1"/>
          <p:nvPr/>
        </p:nvSpPr>
        <p:spPr>
          <a:xfrm>
            <a:off x="610603" y="2701569"/>
            <a:ext cx="872590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spcBef>
                <a:spcPts val="1000"/>
              </a:spcBef>
              <a:buClr>
                <a:srgbClr val="82BE41"/>
              </a:buClr>
              <a:buSzPct val="100000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lang="en-GB" sz="1600" dirty="0">
              <a:latin typeface="Georgia"/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5DA973C6-43F5-73F8-324E-B9AB2D5A7BAB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BDBEA0C3-E86A-9CAA-18E8-05CAB9108E92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59D93C49-537B-C892-D33D-74D1AE4EC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EB884DC3-A8E7-50AB-56E3-E12401450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0CB5E2E-E6DD-89D8-AFA3-23CFB6C3DE57}"/>
              </a:ext>
            </a:extLst>
          </p:cNvPr>
          <p:cNvSpPr txBox="1"/>
          <p:nvPr/>
        </p:nvSpPr>
        <p:spPr>
          <a:xfrm>
            <a:off x="8486539" y="2318871"/>
            <a:ext cx="3491345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>
              <a:buFont typeface="+mj-lt"/>
              <a:buAutoNum type="arabicPeriod" startAt="3"/>
            </a:pPr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Supporting Actions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Capacity building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err="1">
                <a:latin typeface="Georgia" panose="02040502050405020303" pitchFamily="18" charset="0"/>
              </a:rPr>
              <a:t>Communication</a:t>
            </a:r>
            <a:r>
              <a:rPr lang="sl-SI" dirty="0">
                <a:latin typeface="Georgia" panose="02040502050405020303" pitchFamily="18" charset="0"/>
              </a:rPr>
              <a:t> &amp; </a:t>
            </a:r>
            <a:r>
              <a:rPr lang="en-US" dirty="0">
                <a:latin typeface="Georgia" panose="02040502050405020303" pitchFamily="18" charset="0"/>
              </a:rPr>
              <a:t>Awareness raising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Digital platform</a:t>
            </a:r>
            <a:r>
              <a:rPr lang="sl-SI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development</a:t>
            </a:r>
            <a:endParaRPr lang="sl-SI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9302836-07B6-2B98-DF01-6865AFB87BA9}"/>
              </a:ext>
            </a:extLst>
          </p:cNvPr>
          <p:cNvSpPr txBox="1"/>
          <p:nvPr/>
        </p:nvSpPr>
        <p:spPr>
          <a:xfrm>
            <a:off x="542590" y="2684531"/>
            <a:ext cx="3243356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sl-SI" dirty="0">
                <a:solidFill>
                  <a:srgbClr val="0070C0"/>
                </a:solidFill>
                <a:latin typeface="Georgia" panose="02040502050405020303" pitchFamily="18" charset="0"/>
              </a:rPr>
              <a:t>1. </a:t>
            </a:r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Preparatory Actions</a:t>
            </a:r>
          </a:p>
          <a:p>
            <a:pPr marL="285750" lvl="3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Baseline assessments</a:t>
            </a:r>
          </a:p>
          <a:p>
            <a:pPr marL="285750" lvl="3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Identification of gaps and bottlenecks</a:t>
            </a:r>
            <a:endParaRPr lang="sl-SI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16EEB5-0782-814F-4E2A-14CD39280AAC}"/>
              </a:ext>
            </a:extLst>
          </p:cNvPr>
          <p:cNvSpPr txBox="1"/>
          <p:nvPr/>
        </p:nvSpPr>
        <p:spPr>
          <a:xfrm>
            <a:off x="4398187" y="2684531"/>
            <a:ext cx="400786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2.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Implementation Actions</a:t>
            </a:r>
          </a:p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Policy and legislative improvements</a:t>
            </a:r>
          </a:p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Circular governance</a:t>
            </a:r>
          </a:p>
          <a:p>
            <a:pPr marL="285750" marR="0" lvl="0" indent="-28575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Large-scale demonstration projects</a:t>
            </a: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2B2A8C5-D593-B55C-1FB4-4DF6CCBC1F77}"/>
              </a:ext>
            </a:extLst>
          </p:cNvPr>
          <p:cNvSpPr txBox="1"/>
          <p:nvPr/>
        </p:nvSpPr>
        <p:spPr>
          <a:xfrm>
            <a:off x="599051" y="1629420"/>
            <a:ext cx="468023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The project is structured into:</a:t>
            </a:r>
            <a:endParaRPr kumimoji="0" lang="sl-SI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66EEA5-86DF-940E-5326-04547291ABB3}"/>
              </a:ext>
            </a:extLst>
          </p:cNvPr>
          <p:cNvSpPr txBox="1"/>
          <p:nvPr/>
        </p:nvSpPr>
        <p:spPr>
          <a:xfrm>
            <a:off x="4587368" y="4787153"/>
            <a:ext cx="26740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4</a:t>
            </a:r>
            <a:r>
              <a:rPr kumimoji="0" lang="sl-SI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. </a:t>
            </a:r>
            <a:r>
              <a:rPr kumimoji="0" lang="sl-SI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Georgia" panose="02040502050405020303" pitchFamily="18" charset="0"/>
                <a:sym typeface="Arial"/>
              </a:rPr>
              <a:t>Monitoring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REGLED AKTIVNOSTI: Izvedbene akcije"/>
          <p:cNvSpPr txBox="1"/>
          <p:nvPr/>
        </p:nvSpPr>
        <p:spPr>
          <a:xfrm>
            <a:off x="610604" y="1522679"/>
            <a:ext cx="6509152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dirty="0"/>
              <a:t>Demonstration Actions (Core of the Project)</a:t>
            </a:r>
            <a:endParaRPr lang="en-GB" dirty="0"/>
          </a:p>
        </p:txBody>
      </p:sp>
      <p:sp>
        <p:nvSpPr>
          <p:cNvPr id="204" name="PoljeZBesedilom 7"/>
          <p:cNvSpPr txBox="1"/>
          <p:nvPr/>
        </p:nvSpPr>
        <p:spPr>
          <a:xfrm>
            <a:off x="610604" y="2265329"/>
            <a:ext cx="983158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1000"/>
              </a:spcBef>
              <a:buClr>
                <a:srgbClr val="82BE41"/>
              </a:buClr>
              <a:buSzPct val="100000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lang="en-US" sz="1600" dirty="0">
              <a:latin typeface="Georgia"/>
            </a:endParaRPr>
          </a:p>
        </p:txBody>
      </p:sp>
      <p:pic>
        <p:nvPicPr>
          <p:cNvPr id="2" name="Picture 1" descr="A green circular arrow pointing to a black background&#10;&#10;Description automatically generated">
            <a:extLst>
              <a:ext uri="{FF2B5EF4-FFF2-40B4-BE49-F238E27FC236}">
                <a16:creationId xmlns:a16="http://schemas.microsoft.com/office/drawing/2014/main" id="{A7AB276D-A633-5DA3-81F2-E89DCACC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384" y="1215073"/>
            <a:ext cx="6834015" cy="7497892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5AF19E42-B62A-3C62-A084-A5805B30ABB8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8EA3324A-0C3C-DDE7-97AD-4D7440DB45CF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7C857126-5E56-4857-01BB-DB2BFA839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CC47A114-4BDD-46C2-3EA4-F4D80C94D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45FB1B5-D72E-4341-0C9F-A0B46ADD50D5}"/>
              </a:ext>
            </a:extLst>
          </p:cNvPr>
          <p:cNvSpPr txBox="1"/>
          <p:nvPr/>
        </p:nvSpPr>
        <p:spPr>
          <a:xfrm>
            <a:off x="610604" y="2330744"/>
            <a:ext cx="8535269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0070C0"/>
                </a:solidFill>
                <a:latin typeface="Georgia" panose="02040502050405020303" pitchFamily="18" charset="0"/>
              </a:rPr>
              <a:t>6 Large-scale pilot solutions</a:t>
            </a:r>
            <a:r>
              <a:rPr lang="en-US" sz="2000" dirty="0">
                <a:latin typeface="Georgia" panose="02040502050405020303" pitchFamily="18" charset="0"/>
              </a:rPr>
              <a:t>:</a:t>
            </a:r>
            <a:endParaRPr lang="sl-SI" sz="2000" dirty="0">
              <a:latin typeface="Georgia" panose="02040502050405020303" pitchFamily="18" charset="0"/>
            </a:endParaRPr>
          </a:p>
          <a:p>
            <a:pPr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Georgia" panose="02040502050405020303" pitchFamily="18" charset="0"/>
              </a:rPr>
              <a:t>C6-Production </a:t>
            </a:r>
            <a:r>
              <a:rPr lang="sl-SI" sz="2000" dirty="0" err="1">
                <a:latin typeface="Georgia" panose="02040502050405020303" pitchFamily="18" charset="0"/>
              </a:rPr>
              <a:t>of</a:t>
            </a:r>
            <a:r>
              <a:rPr lang="sl-SI" sz="2000" dirty="0">
                <a:latin typeface="Georgia" panose="02040502050405020303" pitchFamily="18" charset="0"/>
              </a:rPr>
              <a:t> top </a:t>
            </a:r>
            <a:r>
              <a:rPr lang="sl-SI" sz="2000" dirty="0" err="1">
                <a:latin typeface="Georgia" panose="02040502050405020303" pitchFamily="18" charset="0"/>
              </a:rPr>
              <a:t>soil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and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reclamation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of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mining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areas</a:t>
            </a:r>
            <a:endParaRPr lang="sl-SI" sz="20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Georgia" panose="02040502050405020303" pitchFamily="18" charset="0"/>
              </a:rPr>
              <a:t>C7-</a:t>
            </a:r>
            <a:r>
              <a:rPr lang="en-US" sz="2000" dirty="0">
                <a:latin typeface="Georgia" panose="02040502050405020303" pitchFamily="18" charset="0"/>
              </a:rPr>
              <a:t>Recovery of river sediments for flood protection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Georgia" panose="02040502050405020303" pitchFamily="18" charset="0"/>
              </a:rPr>
              <a:t>C8-</a:t>
            </a:r>
            <a:r>
              <a:rPr lang="en-US" sz="2000" dirty="0">
                <a:latin typeface="Georgia" panose="02040502050405020303" pitchFamily="18" charset="0"/>
              </a:rPr>
              <a:t>Prevention of illegal dumping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Georgia" panose="02040502050405020303" pitchFamily="18" charset="0"/>
              </a:rPr>
              <a:t>C9-Urban</a:t>
            </a:r>
            <a:r>
              <a:rPr lang="en-US" sz="2000" dirty="0">
                <a:latin typeface="Georgia" panose="02040502050405020303" pitchFamily="18" charset="0"/>
              </a:rPr>
              <a:t> mining and reuse of materials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000" dirty="0">
                <a:latin typeface="Georgia" panose="02040502050405020303" pitchFamily="18" charset="0"/>
              </a:rPr>
              <a:t>C10-Production od </a:t>
            </a:r>
            <a:r>
              <a:rPr lang="sl-SI" sz="2000" dirty="0" err="1">
                <a:latin typeface="Georgia" panose="02040502050405020303" pitchFamily="18" charset="0"/>
              </a:rPr>
              <a:t>Secondary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Raw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Materials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Through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Industrial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Landfill</a:t>
            </a:r>
            <a:r>
              <a:rPr lang="sl-SI" sz="2000" dirty="0">
                <a:latin typeface="Georgia" panose="02040502050405020303" pitchFamily="18" charset="0"/>
              </a:rPr>
              <a:t> </a:t>
            </a:r>
            <a:r>
              <a:rPr lang="sl-SI" sz="2000" dirty="0" err="1">
                <a:latin typeface="Georgia" panose="02040502050405020303" pitchFamily="18" charset="0"/>
              </a:rPr>
              <a:t>Mining</a:t>
            </a:r>
            <a:endParaRPr lang="en-US" sz="2000" dirty="0">
              <a:latin typeface="Georgia" panose="0204050205040502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sz="2000">
                <a:latin typeface="Georgia" panose="02040502050405020303" pitchFamily="18" charset="0"/>
              </a:rPr>
              <a:t>C11-</a:t>
            </a:r>
            <a:r>
              <a:rPr lang="en-US" sz="2000">
                <a:latin typeface="Georgia" panose="02040502050405020303" pitchFamily="18" charset="0"/>
              </a:rPr>
              <a:t>Extraction </a:t>
            </a:r>
            <a:r>
              <a:rPr lang="en-US" sz="2000" dirty="0">
                <a:latin typeface="Georgia" panose="02040502050405020303" pitchFamily="18" charset="0"/>
              </a:rPr>
              <a:t>of critical raw materials from sewage sludge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REGLED AKTIVNOSTI: Demonstracijske akcije"/>
          <p:cNvSpPr txBox="1"/>
          <p:nvPr/>
        </p:nvSpPr>
        <p:spPr>
          <a:xfrm>
            <a:off x="596841" y="1209702"/>
            <a:ext cx="10661482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sl-SI" dirty="0" err="1"/>
              <a:t>Partnership</a:t>
            </a:r>
            <a:r>
              <a:rPr lang="sl-SI" dirty="0"/>
              <a:t> </a:t>
            </a:r>
            <a:r>
              <a:rPr lang="sl-SI" dirty="0" err="1"/>
              <a:t>Structure</a:t>
            </a:r>
            <a:r>
              <a:rPr lang="sl-SI" dirty="0"/>
              <a:t> – </a:t>
            </a:r>
            <a:r>
              <a:rPr lang="sl-SI" dirty="0" err="1"/>
              <a:t>Public-private</a:t>
            </a:r>
            <a:r>
              <a:rPr lang="sl-SI" dirty="0"/>
              <a:t> </a:t>
            </a:r>
            <a:r>
              <a:rPr lang="sl-SI" dirty="0" err="1"/>
              <a:t>partnership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16 </a:t>
            </a:r>
            <a:r>
              <a:rPr lang="sl-SI" dirty="0" err="1"/>
              <a:t>stakeholders</a:t>
            </a:r>
            <a:r>
              <a:rPr lang="sl-SI" dirty="0"/>
              <a:t>  </a:t>
            </a:r>
            <a:endParaRPr lang="en-GB" dirty="0"/>
          </a:p>
        </p:txBody>
      </p:sp>
      <p:sp>
        <p:nvSpPr>
          <p:cNvPr id="211" name="PoljeZBesedilom 7"/>
          <p:cNvSpPr txBox="1"/>
          <p:nvPr/>
        </p:nvSpPr>
        <p:spPr>
          <a:xfrm>
            <a:off x="643039" y="1967154"/>
            <a:ext cx="9831585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Multi-level and cross-sectoral partnership:</a:t>
            </a:r>
          </a:p>
          <a:p>
            <a:r>
              <a:rPr lang="sl-SI" dirty="0">
                <a:latin typeface="Georgia" panose="02040502050405020303" pitchFamily="18" charset="0"/>
              </a:rPr>
              <a:t> </a:t>
            </a:r>
          </a:p>
          <a:p>
            <a:r>
              <a:rPr lang="en-US" dirty="0">
                <a:latin typeface="Georgia" panose="02040502050405020303" pitchFamily="18" charset="0"/>
              </a:rPr>
              <a:t>Public administration (</a:t>
            </a:r>
            <a:r>
              <a:rPr lang="en-US" dirty="0" err="1">
                <a:latin typeface="Georgia" panose="02040502050405020303" pitchFamily="18" charset="0"/>
              </a:rPr>
              <a:t>ministr</a:t>
            </a:r>
            <a:r>
              <a:rPr lang="sl-SI" dirty="0">
                <a:latin typeface="Georgia" panose="02040502050405020303" pitchFamily="18" charset="0"/>
              </a:rPr>
              <a:t>y, </a:t>
            </a:r>
            <a:r>
              <a:rPr lang="sl-SI" dirty="0" err="1">
                <a:latin typeface="Georgia" panose="02040502050405020303" pitchFamily="18" charset="0"/>
              </a:rPr>
              <a:t>institutes</a:t>
            </a:r>
            <a:r>
              <a:rPr lang="en-US" dirty="0">
                <a:latin typeface="Georgia" panose="02040502050405020303" pitchFamily="18" charset="0"/>
              </a:rPr>
              <a:t>)</a:t>
            </a:r>
          </a:p>
          <a:p>
            <a:r>
              <a:rPr lang="en-US" dirty="0">
                <a:latin typeface="Georgia" panose="02040502050405020303" pitchFamily="18" charset="0"/>
              </a:rPr>
              <a:t>Research institutions and academia</a:t>
            </a:r>
          </a:p>
          <a:p>
            <a:r>
              <a:rPr lang="en-US" dirty="0">
                <a:latin typeface="Georgia" panose="02040502050405020303" pitchFamily="18" charset="0"/>
              </a:rPr>
              <a:t>Private sector (SMEs and industry)</a:t>
            </a:r>
            <a:endParaRPr lang="sl-SI" dirty="0">
              <a:latin typeface="Georgia" panose="02040502050405020303" pitchFamily="18" charset="0"/>
            </a:endParaRPr>
          </a:p>
          <a:p>
            <a:r>
              <a:rPr lang="sl-SI" dirty="0">
                <a:latin typeface="Georgia" panose="02040502050405020303" pitchFamily="18" charset="0"/>
              </a:rPr>
              <a:t>B</a:t>
            </a:r>
            <a:r>
              <a:rPr lang="en-US" dirty="0" err="1">
                <a:latin typeface="Georgia" panose="02040502050405020303" pitchFamily="18" charset="0"/>
              </a:rPr>
              <a:t>usiness</a:t>
            </a:r>
            <a:r>
              <a:rPr lang="en-US" dirty="0">
                <a:latin typeface="Georgia" panose="02040502050405020303" pitchFamily="18" charset="0"/>
              </a:rPr>
              <a:t> association</a:t>
            </a:r>
            <a:r>
              <a:rPr lang="sl-SI" dirty="0">
                <a:latin typeface="Georgia" panose="02040502050405020303" pitchFamily="18" charset="0"/>
              </a:rPr>
              <a:t> (</a:t>
            </a:r>
            <a:r>
              <a:rPr lang="en-US" dirty="0">
                <a:latin typeface="Georgia" panose="02040502050405020303" pitchFamily="18" charset="0"/>
              </a:rPr>
              <a:t>Slovenian Chamber of Commerce</a:t>
            </a:r>
            <a:r>
              <a:rPr lang="sl-SI" dirty="0">
                <a:latin typeface="Georgia" panose="02040502050405020303" pitchFamily="18" charset="0"/>
              </a:rPr>
              <a:t>)</a:t>
            </a:r>
            <a:endParaRPr lang="en-US" dirty="0">
              <a:latin typeface="Georgia" panose="02040502050405020303" pitchFamily="18" charset="0"/>
            </a:endParaRPr>
          </a:p>
          <a:p>
            <a:endParaRPr lang="sl-SI" dirty="0"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Georgia" panose="02040502050405020303" pitchFamily="18" charset="0"/>
              </a:rPr>
              <a:t>Key principle:</a:t>
            </a:r>
          </a:p>
          <a:p>
            <a:r>
              <a:rPr lang="en-US" dirty="0">
                <a:latin typeface="Georgia" panose="02040502050405020303" pitchFamily="18" charset="0"/>
              </a:rPr>
              <a:t>Co-creation and strong stakeholder engagement</a:t>
            </a: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06A1F7FE-1E72-2F31-6EBA-4424E0B3AB69}"/>
              </a:ext>
            </a:extLst>
          </p:cNvPr>
          <p:cNvSpPr/>
          <p:nvPr/>
        </p:nvSpPr>
        <p:spPr>
          <a:xfrm>
            <a:off x="8278911" y="6231198"/>
            <a:ext cx="3913090" cy="626802"/>
          </a:xfrm>
          <a:prstGeom prst="rect">
            <a:avLst/>
          </a:prstGeom>
          <a:solidFill>
            <a:srgbClr val="B4D237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F3461F41-08CB-4FD7-3877-F5AB4388014C}"/>
              </a:ext>
            </a:extLst>
          </p:cNvPr>
          <p:cNvSpPr/>
          <p:nvPr/>
        </p:nvSpPr>
        <p:spPr>
          <a:xfrm>
            <a:off x="1" y="6231198"/>
            <a:ext cx="8278910" cy="626802"/>
          </a:xfrm>
          <a:prstGeom prst="rect">
            <a:avLst/>
          </a:prstGeom>
          <a:solidFill>
            <a:srgbClr val="82BE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F4EA653C-9E36-70D8-4E63-157D1E1094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4038" y="-1"/>
            <a:ext cx="1228048" cy="1557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Slika 11">
            <a:extLst>
              <a:ext uri="{FF2B5EF4-FFF2-40B4-BE49-F238E27FC236}">
                <a16:creationId xmlns:a16="http://schemas.microsoft.com/office/drawing/2014/main" id="{A1DC1D29-2D0A-7B2D-54E6-08E42F9DB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72" y="401509"/>
            <a:ext cx="1995819" cy="35594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Javno-zasebno partnerstvo 20 deležnikov">
            <a:extLst>
              <a:ext uri="{FF2B5EF4-FFF2-40B4-BE49-F238E27FC236}">
                <a16:creationId xmlns:a16="http://schemas.microsoft.com/office/drawing/2014/main" id="{2F252BD8-2D40-E1E4-B5B8-C887AFEE5CA2}"/>
              </a:ext>
            </a:extLst>
          </p:cNvPr>
          <p:cNvSpPr txBox="1"/>
          <p:nvPr/>
        </p:nvSpPr>
        <p:spPr>
          <a:xfrm>
            <a:off x="550643" y="4759957"/>
            <a:ext cx="92396" cy="500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lnSpc>
                <a:spcPct val="135000"/>
              </a:lnSpc>
              <a:spcBef>
                <a:spcPts val="1000"/>
              </a:spcBef>
              <a:defRPr sz="2200" b="1">
                <a:solidFill>
                  <a:srgbClr val="82BE4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endParaRPr dirty="0"/>
          </a:p>
        </p:txBody>
      </p:sp>
      <p:sp>
        <p:nvSpPr>
          <p:cNvPr id="10" name="Koordinator projekta…">
            <a:extLst>
              <a:ext uri="{FF2B5EF4-FFF2-40B4-BE49-F238E27FC236}">
                <a16:creationId xmlns:a16="http://schemas.microsoft.com/office/drawing/2014/main" id="{6B0F9044-0193-94BC-12BC-93276A55B30D}"/>
              </a:ext>
            </a:extLst>
          </p:cNvPr>
          <p:cNvSpPr txBox="1"/>
          <p:nvPr/>
        </p:nvSpPr>
        <p:spPr>
          <a:xfrm>
            <a:off x="643039" y="4759957"/>
            <a:ext cx="10745397" cy="154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Georgia" panose="02040502050405020303" pitchFamily="18" charset="0"/>
              </a:rPr>
              <a:t>Ministry of Environment, Climate and Energy of the Republic of Slovenia</a:t>
            </a:r>
            <a:r>
              <a:rPr lang="sl-SI" sz="1400" dirty="0">
                <a:latin typeface="Georgia" panose="02040502050405020303" pitchFamily="18" charset="0"/>
              </a:rPr>
              <a:t> - </a:t>
            </a:r>
            <a:r>
              <a:rPr lang="sl-SI" sz="1400" dirty="0" err="1">
                <a:latin typeface="Georgia" panose="02040502050405020303" pitchFamily="18" charset="0"/>
              </a:rPr>
              <a:t>coordinator</a:t>
            </a:r>
            <a:endParaRPr lang="sl-SI" sz="1400" dirty="0">
              <a:latin typeface="Georgia" panose="02040502050405020303" pitchFamily="18" charset="0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Public company waste management centre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Puconci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,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Deltaplan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, Drava hydropower plants Maribor, </a:t>
            </a:r>
            <a:r>
              <a:rPr kumimoji="0" lang="sl-S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Biotechnical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kumimoji="0" lang="sl-SI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Faculty</a:t>
            </a:r>
            <a:r>
              <a:rPr kumimoji="0" lang="sl-SI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(UL), Geological survey of Slovenia,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Georudeko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, Chamber of commerce of Slovenia, Institute for hydraulic research, Jožef Stefan institute,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Nerinvest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,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Nigrad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cs typeface="Arial"/>
                <a:sym typeface="Arial"/>
              </a:rPr>
              <a:t>, Result, RGP, SOL.LEX.SUS and Slovenian institute of civil engineering</a:t>
            </a:r>
          </a:p>
          <a:p>
            <a:pPr defTabSz="914400">
              <a:lnSpc>
                <a:spcPct val="135000"/>
              </a:lnSpc>
              <a:spcBef>
                <a:spcPts val="1000"/>
              </a:spcBef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26C6D21D4D648AE2364D4A282ABA5" ma:contentTypeVersion="18" ma:contentTypeDescription="Create a new document." ma:contentTypeScope="" ma:versionID="f66f1394ba32e90d69b97e82ef544ef1">
  <xsd:schema xmlns:xsd="http://www.w3.org/2001/XMLSchema" xmlns:xs="http://www.w3.org/2001/XMLSchema" xmlns:p="http://schemas.microsoft.com/office/2006/metadata/properties" xmlns:ns2="a04f19d2-fb86-436a-a95a-ba7fa05e1c74" xmlns:ns3="cc5d4f57-8017-4813-ab60-603d025f55e2" targetNamespace="http://schemas.microsoft.com/office/2006/metadata/properties" ma:root="true" ma:fieldsID="78f01adff2896bc514f88b07b0e97ba1" ns2:_="" ns3:_="">
    <xsd:import namespace="a04f19d2-fb86-436a-a95a-ba7fa05e1c74"/>
    <xsd:import namespace="cc5d4f57-8017-4813-ab60-603d025f55e2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f19d2-fb86-436a-a95a-ba7fa05e1c7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89c2809-31ab-4d4d-95f3-606354646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d4f57-8017-4813-ab60-603d025f55e2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f83925d-12aa-4aa7-9781-133c5e2d7b16}" ma:internalName="TaxCatchAll" ma:showField="CatchAllData" ma:web="cc5d4f57-8017-4813-ab60-603d025f55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04f19d2-fb86-436a-a95a-ba7fa05e1c74" xsi:nil="true"/>
    <MigrationWizIdPermissionLevels xmlns="a04f19d2-fb86-436a-a95a-ba7fa05e1c74" xsi:nil="true"/>
    <MigrationWizIdDocumentLibraryPermissions xmlns="a04f19d2-fb86-436a-a95a-ba7fa05e1c74" xsi:nil="true"/>
    <lcf76f155ced4ddcb4097134ff3c332f xmlns="a04f19d2-fb86-436a-a95a-ba7fa05e1c74">
      <Terms xmlns="http://schemas.microsoft.com/office/infopath/2007/PartnerControls"/>
    </lcf76f155ced4ddcb4097134ff3c332f>
    <MigrationWizIdSecurityGroups xmlns="a04f19d2-fb86-436a-a95a-ba7fa05e1c74" xsi:nil="true"/>
    <MigrationWizIdVersion xmlns="a04f19d2-fb86-436a-a95a-ba7fa05e1c74" xsi:nil="true"/>
    <MigrationWizIdPermissions xmlns="a04f19d2-fb86-436a-a95a-ba7fa05e1c74" xsi:nil="true"/>
    <TaxCatchAll xmlns="cc5d4f57-8017-4813-ab60-603d025f55e2" xsi:nil="true"/>
  </documentManagement>
</p:properties>
</file>

<file path=customXml/itemProps1.xml><?xml version="1.0" encoding="utf-8"?>
<ds:datastoreItem xmlns:ds="http://schemas.openxmlformats.org/officeDocument/2006/customXml" ds:itemID="{8D381C24-490D-4F79-B41E-01BF1A61752D}"/>
</file>

<file path=customXml/itemProps2.xml><?xml version="1.0" encoding="utf-8"?>
<ds:datastoreItem xmlns:ds="http://schemas.openxmlformats.org/officeDocument/2006/customXml" ds:itemID="{2082426B-9E1C-4836-8EF7-29E53438D20A}"/>
</file>

<file path=customXml/itemProps3.xml><?xml version="1.0" encoding="utf-8"?>
<ds:datastoreItem xmlns:ds="http://schemas.openxmlformats.org/officeDocument/2006/customXml" ds:itemID="{8E7ECF88-66F0-4F7F-B7CC-14E1AF0E25D5}"/>
</file>

<file path=docProps/app.xml><?xml version="1.0" encoding="utf-8"?>
<Properties xmlns="http://schemas.openxmlformats.org/officeDocument/2006/extended-properties" xmlns:vt="http://schemas.openxmlformats.org/officeDocument/2006/docPropsVTypes">
  <TotalTime>6130</TotalTime>
  <Words>938</Words>
  <Application>Microsoft Office PowerPoint</Application>
  <PresentationFormat>Širokozaslonsko</PresentationFormat>
  <Paragraphs>200</Paragraphs>
  <Slides>18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Georgia</vt:lpstr>
      <vt:lpstr>Roboto Mono</vt:lpstr>
      <vt:lpstr>Wingdings</vt:lpstr>
      <vt:lpstr>Office Theme</vt:lpstr>
      <vt:lpstr>Presentation of the project LIFE IP RESTART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Milena Janežič</dc:creator>
  <cp:lastModifiedBy>Mateja Simčič</cp:lastModifiedBy>
  <cp:revision>60</cp:revision>
  <cp:lastPrinted>2026-04-13T14:45:46Z</cp:lastPrinted>
  <dcterms:modified xsi:type="dcterms:W3CDTF">2026-04-14T05:52:07Z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0x01010072626C6D21D4D648AE2364D4A282ABA5</vt:lpwstr>
  </property>
</Properties>
</file>