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theme/themeOverride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theme/themeOverride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1422" r:id="rId5"/>
    <p:sldId id="1423" r:id="rId6"/>
    <p:sldId id="258" r:id="rId7"/>
    <p:sldId id="803" r:id="rId8"/>
    <p:sldId id="749" r:id="rId9"/>
    <p:sldId id="766" r:id="rId10"/>
    <p:sldId id="1454" r:id="rId11"/>
    <p:sldId id="1448" r:id="rId12"/>
    <p:sldId id="1490" r:id="rId13"/>
    <p:sldId id="1459" r:id="rId14"/>
    <p:sldId id="1460" r:id="rId15"/>
    <p:sldId id="1461" r:id="rId16"/>
    <p:sldId id="1486" r:id="rId17"/>
    <p:sldId id="1456" r:id="rId18"/>
    <p:sldId id="1466" r:id="rId19"/>
    <p:sldId id="1487" r:id="rId20"/>
    <p:sldId id="1463" r:id="rId21"/>
    <p:sldId id="1471" r:id="rId22"/>
    <p:sldId id="1482" r:id="rId23"/>
    <p:sldId id="1425" r:id="rId24"/>
    <p:sldId id="1464" r:id="rId25"/>
    <p:sldId id="1462" r:id="rId26"/>
    <p:sldId id="1465" r:id="rId27"/>
    <p:sldId id="1475" r:id="rId28"/>
    <p:sldId id="1468" r:id="rId29"/>
    <p:sldId id="1469" r:id="rId30"/>
    <p:sldId id="1477" r:id="rId31"/>
    <p:sldId id="1488" r:id="rId32"/>
    <p:sldId id="1489" r:id="rId33"/>
    <p:sldId id="1472" r:id="rId34"/>
    <p:sldId id="1484" r:id="rId35"/>
    <p:sldId id="1485" r:id="rId36"/>
    <p:sldId id="1481" r:id="rId37"/>
    <p:sldId id="1437" r:id="rId38"/>
    <p:sldId id="1479" r:id="rId39"/>
    <p:sldId id="791" r:id="rId40"/>
    <p:sldId id="317" r:id="rId41"/>
    <p:sldId id="420" r:id="rId42"/>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872046-72D5-4971-8E73-DD627D7EFF91}" v="3" dt="2026-04-15T12:41:16.857"/>
  </p1510:revLst>
</p1510:revInfo>
</file>

<file path=ppt/tableStyles.xml><?xml version="1.0" encoding="utf-8"?>
<a:tblStyleLst xmlns:a="http://schemas.openxmlformats.org/drawingml/2006/main" def="{5C22544A-7EE6-4342-B048-85BDC9FD1C3A}">
  <a:tblStyle styleId="{5C22544A-7EE6-4342-B048-85BDC9FD1C3A}" styleName="Srednji stil 2 - Isticanj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vijetli stil 2 - Isticanj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70944" autoAdjust="0"/>
  </p:normalViewPr>
  <p:slideViewPr>
    <p:cSldViewPr snapToGrid="0">
      <p:cViewPr varScale="1">
        <p:scale>
          <a:sx n="78" d="100"/>
          <a:sy n="78" d="100"/>
        </p:scale>
        <p:origin x="1794" y="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a:extLst>
              <a:ext uri="{FF2B5EF4-FFF2-40B4-BE49-F238E27FC236}">
                <a16:creationId xmlns:a16="http://schemas.microsoft.com/office/drawing/2014/main" id="{3106AB0D-F60F-FCD5-E1A5-BB1908ACA8C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Rezervirano mjesto datuma 2">
            <a:extLst>
              <a:ext uri="{FF2B5EF4-FFF2-40B4-BE49-F238E27FC236}">
                <a16:creationId xmlns:a16="http://schemas.microsoft.com/office/drawing/2014/main" id="{8370745F-249F-8853-2A19-898E9156F59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2D0A33-5024-4130-9F15-4778A46420D5}" type="datetimeFigureOut">
              <a:rPr lang="hr-HR" smtClean="0"/>
              <a:t>15.4.2026.</a:t>
            </a:fld>
            <a:endParaRPr lang="hr-HR"/>
          </a:p>
        </p:txBody>
      </p:sp>
      <p:sp>
        <p:nvSpPr>
          <p:cNvPr id="4" name="Rezervirano mjesto podnožja 3">
            <a:extLst>
              <a:ext uri="{FF2B5EF4-FFF2-40B4-BE49-F238E27FC236}">
                <a16:creationId xmlns:a16="http://schemas.microsoft.com/office/drawing/2014/main" id="{285708A3-8D0D-366A-CACF-D59A5AC4212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5" name="Rezervirano mjesto broja slajda 4">
            <a:extLst>
              <a:ext uri="{FF2B5EF4-FFF2-40B4-BE49-F238E27FC236}">
                <a16:creationId xmlns:a16="http://schemas.microsoft.com/office/drawing/2014/main" id="{E5543FDD-E8F5-F2BE-E86D-D7E3DBBC659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A56CC2-94DF-4D4D-8D1B-86F7B7E71D05}" type="slidenum">
              <a:rPr lang="hr-HR" smtClean="0"/>
              <a:t>‹#›</a:t>
            </a:fld>
            <a:endParaRPr lang="hr-HR"/>
          </a:p>
        </p:txBody>
      </p:sp>
    </p:spTree>
    <p:extLst>
      <p:ext uri="{BB962C8B-B14F-4D97-AF65-F5344CB8AC3E}">
        <p14:creationId xmlns:p14="http://schemas.microsoft.com/office/powerpoint/2010/main" val="43612558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3T13:58:37.041"/>
    </inkml:context>
    <inkml:brush xml:id="br0">
      <inkml:brushProperty name="width" value="0.035" units="cm"/>
      <inkml:brushProperty name="height" value="0.035" units="cm"/>
      <inkml:brushProperty name="color" value="#E71224"/>
    </inkml:brush>
  </inkml:definitions>
  <inkml:trace contextRef="#ctx0" brushRef="#br0">2342 1229 24526,'25'63'0,"-2"1"0,-1 1 0,-2 0 0,-2 0 0,-2 1 0,-1-1 0,-3 1 0,-1-1 0,-2 0 0,-3 0 0,-1 0 0,-2-1 0,-2-1 0,-2 0 0,-2-2 0,-2 0 0,-2-1 0,-1-1 0,-3-1 0,-2-2 0,-1-1 0,-2-2 0,-2-1 0,-2-1 0,-2-2 0,-1-3 0,-2 0 0,-2-3 0,-1-2 0,-2-2 0,-2-2 0,-1-2 0,-1-2 0,-2-3 0,-1-1 0,-2-4 0,0-1 0,-2-3 0,-1-2 0,0-3 0,-2-3 0,-1-2 0,0-2 0,-1-3 0,-1-3 0,-1-2 0,0-3 0,0-2 0,-1-3 0,0-3 0,-1-2 0,1-2 0,-1-3 0,1-3 0,-1-2 0,1-2 0,0-3 0,0-2 0,0-2 0,1-3 0,1-1 0,0-3 0,1-2 0,0-2 0,2-2 0,0-2 0,1-1 0,1-3 0,2-1 0,0-1 0,2-2 0,1-2 0,1-1 0,1-1 0,2-1 0,2-1 0,1-1 0,2-2 0,1 1 0,2-2 0,2 0 0,1-1 0,2 0 0,2 0 0,2-1 0,1 1 0,3-1 0,1 1 0,2 0 0,3 0 0,1 0 0,2 1 0,2 1 0,2 0 0,2 2 0,2 0 0,2 1 0,1 1 0,3 1 0,2 2 0,1 1 0,2 2 0,2 1 0,2 1 0,2 2 0,1 3 0,2 0 0,2 3 0,1 2 0,2 2 0,2 2 0,1 2 0,1 2 0,2 3 0,1 1 0,2 4 0,0 1 0,2 3 0,1 2 0,0 3 0,2 3 0,1 2 0,0 2 0,1 3 0,1 3 0,1 2 0,0 3 0,0 2 0,1 3 0,0 3 0,1 2 0,-1 2 0,1 3 0,-1 3 0,1 2 0,-1 2 0,0 3 0,0 2 0,0 2 0,-1 3 0,-1 1 0,0 3 0,-1 2 0,0 2 0,-2 2 0,0 2 0,-1 1 0,-1 3 0,-2 1 0,0 1 0,-2 2 0,-1 2 0,-1 1 0,-1 1 0,-2 1 0,-2 1 0,-1 2 0,-2 0 0,-1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3T13:58:43.444"/>
    </inkml:context>
    <inkml:brush xml:id="br0">
      <inkml:brushProperty name="width" value="0.035" units="cm"/>
      <inkml:brushProperty name="height" value="0.035" units="cm"/>
      <inkml:brushProperty name="color" value="#E71224"/>
    </inkml:brush>
  </inkml:definitions>
  <inkml:trace contextRef="#ctx0" brushRef="#br0">1 1 24575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3T14:05:16.399"/>
    </inkml:context>
    <inkml:brush xml:id="br0">
      <inkml:brushProperty name="width" value="0.35" units="cm"/>
      <inkml:brushProperty name="height" value="0.35" units="cm"/>
      <inkml:brushProperty name="color" value="#E71224"/>
    </inkml:brush>
  </inkml:definitions>
  <inkml:trace contextRef="#ctx0" brushRef="#br0">0 1 24575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3T14:05:17.892"/>
    </inkml:context>
    <inkml:brush xml:id="br0">
      <inkml:brushProperty name="width" value="0.35" units="cm"/>
      <inkml:brushProperty name="height" value="0.35" units="cm"/>
      <inkml:brushProperty name="color" value="#E71224"/>
    </inkml:brush>
  </inkml:definitions>
  <inkml:trace contextRef="#ctx0" brushRef="#br0">0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3T14:05:20.404"/>
    </inkml:context>
    <inkml:brush xml:id="br0">
      <inkml:brushProperty name="width" value="0.35" units="cm"/>
      <inkml:brushProperty name="height" value="0.35" units="cm"/>
      <inkml:brushProperty name="color" value="#E71224"/>
    </inkml:brush>
  </inkml:definitions>
  <inkml:trace contextRef="#ctx0" brushRef="#br0">1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3T14:05:21.674"/>
    </inkml:context>
    <inkml:brush xml:id="br0">
      <inkml:brushProperty name="width" value="0.35" units="cm"/>
      <inkml:brushProperty name="height" value="0.35" units="cm"/>
      <inkml:brushProperty name="color" value="#E71224"/>
    </inkml:brush>
  </inkml:definitions>
  <inkml:trace contextRef="#ctx0" brushRef="#br0">0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3T14:05:22.753"/>
    </inkml:context>
    <inkml:brush xml:id="br0">
      <inkml:brushProperty name="width" value="0.35" units="cm"/>
      <inkml:brushProperty name="height" value="0.35" units="cm"/>
      <inkml:brushProperty name="color" value="#E71224"/>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851964-0AB0-4DF2-98BB-5049D0E76C89}" type="datetimeFigureOut">
              <a:rPr lang="hr-HR" smtClean="0"/>
              <a:t>15.4.2026.</a:t>
            </a:fld>
            <a:endParaRPr lang="hr-HR"/>
          </a:p>
        </p:txBody>
      </p:sp>
      <p:sp>
        <p:nvSpPr>
          <p:cNvPr id="4" name="Rezervirano mjesto slike slajd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6" name="Rezervirano mjesto podnožj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0DE495-57CD-4979-B02F-762D7083134A}" type="slidenum">
              <a:rPr lang="hr-HR" smtClean="0"/>
              <a:t>‹#›</a:t>
            </a:fld>
            <a:endParaRPr lang="hr-HR"/>
          </a:p>
        </p:txBody>
      </p:sp>
    </p:spTree>
    <p:extLst>
      <p:ext uri="{BB962C8B-B14F-4D97-AF65-F5344CB8AC3E}">
        <p14:creationId xmlns:p14="http://schemas.microsoft.com/office/powerpoint/2010/main" val="3517120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UVOD</a:t>
            </a:r>
          </a:p>
          <a:p>
            <a:endParaRPr lang="hr-HR" dirty="0"/>
          </a:p>
          <a:p>
            <a:r>
              <a:rPr lang="hr-HR" dirty="0"/>
              <a:t>Prezentirat ćemo LIFE strateške projekte. U prvom dijelu predstavit ćemo opće karakteristike LIFE strateških projekata. </a:t>
            </a:r>
          </a:p>
          <a:p>
            <a:r>
              <a:rPr lang="hr-HR" dirty="0"/>
              <a:t>Većinom su ljudi upoznati s LIFE standardnim projektima, SAP projektima. Stoga želimo predstaviti jednu drugu vrstu LIFE projekata koja je usmjerena na provedbu okolišnih, klimatskih i propisa za zaštitu prirode</a:t>
            </a:r>
          </a:p>
        </p:txBody>
      </p:sp>
      <p:sp>
        <p:nvSpPr>
          <p:cNvPr id="4" name="Rezervirano mjesto broja slajda 3"/>
          <p:cNvSpPr>
            <a:spLocks noGrp="1"/>
          </p:cNvSpPr>
          <p:nvPr>
            <p:ph type="sldNum" sz="quarter" idx="5"/>
          </p:nvPr>
        </p:nvSpPr>
        <p:spPr/>
        <p:txBody>
          <a:bodyPr/>
          <a:lstStyle/>
          <a:p>
            <a:fld id="{AF0DE495-57CD-4979-B02F-762D7083134A}" type="slidenum">
              <a:rPr lang="hr-HR" smtClean="0"/>
              <a:t>1</a:t>
            </a:fld>
            <a:endParaRPr lang="hr-HR"/>
          </a:p>
        </p:txBody>
      </p:sp>
    </p:spTree>
    <p:extLst>
      <p:ext uri="{BB962C8B-B14F-4D97-AF65-F5344CB8AC3E}">
        <p14:creationId xmlns:p14="http://schemas.microsoft.com/office/powerpoint/2010/main" val="492880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1C39F-87CE-3128-5E62-13B3627C483A}"/>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4CAC6059-A92D-88C4-5757-30D4A95D26A0}"/>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FC52E942-46EB-6592-F206-48EB13925C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Strategic nature projects</a:t>
            </a:r>
            <a:r>
              <a:rPr lang="en-US" sz="1200" b="0" i="0" kern="1200" dirty="0">
                <a:solidFill>
                  <a:schemeClr val="tx1"/>
                </a:solidFill>
                <a:effectLst/>
                <a:latin typeface="+mn-lt"/>
                <a:ea typeface="+mn-ea"/>
                <a:cs typeface="+mn-cs"/>
              </a:rPr>
              <a:t> help EU countries mainstream their nature and biodiversity policy objectives into other policies and financing instruments.</a:t>
            </a:r>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hr-HR" dirty="0"/>
          </a:p>
          <a:p>
            <a:endParaRPr lang="hr-HR" dirty="0"/>
          </a:p>
        </p:txBody>
      </p:sp>
      <p:sp>
        <p:nvSpPr>
          <p:cNvPr id="4" name="Rezervirano mjesto broja slajda 3">
            <a:extLst>
              <a:ext uri="{FF2B5EF4-FFF2-40B4-BE49-F238E27FC236}">
                <a16:creationId xmlns:a16="http://schemas.microsoft.com/office/drawing/2014/main" id="{0B71B792-67F7-560E-E2A3-DBA8634E5491}"/>
              </a:ext>
            </a:extLst>
          </p:cNvPr>
          <p:cNvSpPr>
            <a:spLocks noGrp="1"/>
          </p:cNvSpPr>
          <p:nvPr>
            <p:ph type="sldNum" sz="quarter" idx="5"/>
          </p:nvPr>
        </p:nvSpPr>
        <p:spPr/>
        <p:txBody>
          <a:bodyPr/>
          <a:lstStyle/>
          <a:p>
            <a:fld id="{AF0DE495-57CD-4979-B02F-762D7083134A}" type="slidenum">
              <a:rPr lang="hr-HR" smtClean="0"/>
              <a:t>10</a:t>
            </a:fld>
            <a:endParaRPr lang="hr-HR"/>
          </a:p>
        </p:txBody>
      </p:sp>
    </p:spTree>
    <p:extLst>
      <p:ext uri="{BB962C8B-B14F-4D97-AF65-F5344CB8AC3E}">
        <p14:creationId xmlns:p14="http://schemas.microsoft.com/office/powerpoint/2010/main" val="2523026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DEB50-C872-456D-63EA-34B71058001B}"/>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F07B4FF2-AE63-9ABC-191B-9974AC94B63B}"/>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547DB9BD-7F6B-B186-2166-C54A14E4ED2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Strategic nature projects</a:t>
            </a:r>
            <a:r>
              <a:rPr lang="en-US" sz="1200" b="0" i="0" kern="1200" dirty="0">
                <a:solidFill>
                  <a:schemeClr val="tx1"/>
                </a:solidFill>
                <a:effectLst/>
                <a:latin typeface="+mn-lt"/>
                <a:ea typeface="+mn-ea"/>
                <a:cs typeface="+mn-cs"/>
              </a:rPr>
              <a:t> help EU countries mainstream their nature and biodiversity policy objectives into other policies and financing instruments.</a:t>
            </a:r>
            <a:endParaRPr lang="hr-H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hr-H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b="0" i="0" kern="1200" dirty="0">
                <a:solidFill>
                  <a:schemeClr val="tx1"/>
                </a:solidFill>
                <a:effectLst/>
                <a:latin typeface="+mn-lt"/>
                <a:ea typeface="+mn-ea"/>
                <a:cs typeface="+mn-cs"/>
              </a:rPr>
              <a:t>ZRAK – </a:t>
            </a:r>
            <a:r>
              <a:rPr lang="hr-HR" sz="2000" b="1" i="0" kern="1200" dirty="0">
                <a:solidFill>
                  <a:schemeClr val="tx1"/>
                </a:solidFill>
                <a:effectLst/>
                <a:highlight>
                  <a:srgbClr val="FFFF00"/>
                </a:highlight>
                <a:latin typeface="+mn-lt"/>
                <a:ea typeface="+mn-ea"/>
                <a:cs typeface="+mn-cs"/>
              </a:rPr>
              <a:t>moguće povezivanje 5 gradova za provedbu akcijskih planova za zaštitu zraka</a:t>
            </a:r>
            <a:endParaRPr lang="hr-HR" sz="2000" b="1"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hr-HR" dirty="0"/>
          </a:p>
          <a:p>
            <a:endParaRPr lang="hr-HR" dirty="0"/>
          </a:p>
        </p:txBody>
      </p:sp>
      <p:sp>
        <p:nvSpPr>
          <p:cNvPr id="4" name="Rezervirano mjesto broja slajda 3">
            <a:extLst>
              <a:ext uri="{FF2B5EF4-FFF2-40B4-BE49-F238E27FC236}">
                <a16:creationId xmlns:a16="http://schemas.microsoft.com/office/drawing/2014/main" id="{AD9C15D6-8370-F9E7-3FA4-FCD8CA6A85B8}"/>
              </a:ext>
            </a:extLst>
          </p:cNvPr>
          <p:cNvSpPr>
            <a:spLocks noGrp="1"/>
          </p:cNvSpPr>
          <p:nvPr>
            <p:ph type="sldNum" sz="quarter" idx="5"/>
          </p:nvPr>
        </p:nvSpPr>
        <p:spPr/>
        <p:txBody>
          <a:bodyPr/>
          <a:lstStyle/>
          <a:p>
            <a:fld id="{AF0DE495-57CD-4979-B02F-762D7083134A}" type="slidenum">
              <a:rPr lang="hr-HR" smtClean="0"/>
              <a:t>11</a:t>
            </a:fld>
            <a:endParaRPr lang="hr-HR"/>
          </a:p>
        </p:txBody>
      </p:sp>
    </p:spTree>
    <p:extLst>
      <p:ext uri="{BB962C8B-B14F-4D97-AF65-F5344CB8AC3E}">
        <p14:creationId xmlns:p14="http://schemas.microsoft.com/office/powerpoint/2010/main" val="3795107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13C91-1836-4F3F-121B-DCF8B298AEFE}"/>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E742DAEA-8935-89EA-F3D9-BA362B72A2D4}"/>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60E3093F-D6BB-1084-4BE3-2EBC77EC939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Strategic nature projects</a:t>
            </a:r>
            <a:r>
              <a:rPr lang="en-US" sz="1200" b="0" i="0" kern="1200" dirty="0">
                <a:solidFill>
                  <a:schemeClr val="tx1"/>
                </a:solidFill>
                <a:effectLst/>
                <a:latin typeface="+mn-lt"/>
                <a:ea typeface="+mn-ea"/>
                <a:cs typeface="+mn-cs"/>
              </a:rPr>
              <a:t> help EU countries mainstream their nature and biodiversity policy objectives into other policies and financing instruments.</a:t>
            </a:r>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hr-HR" dirty="0"/>
          </a:p>
          <a:p>
            <a:endParaRPr lang="hr-HR" dirty="0"/>
          </a:p>
        </p:txBody>
      </p:sp>
      <p:sp>
        <p:nvSpPr>
          <p:cNvPr id="4" name="Rezervirano mjesto broja slajda 3">
            <a:extLst>
              <a:ext uri="{FF2B5EF4-FFF2-40B4-BE49-F238E27FC236}">
                <a16:creationId xmlns:a16="http://schemas.microsoft.com/office/drawing/2014/main" id="{13753272-A93D-85CA-33DE-796F1C8341D4}"/>
              </a:ext>
            </a:extLst>
          </p:cNvPr>
          <p:cNvSpPr>
            <a:spLocks noGrp="1"/>
          </p:cNvSpPr>
          <p:nvPr>
            <p:ph type="sldNum" sz="quarter" idx="5"/>
          </p:nvPr>
        </p:nvSpPr>
        <p:spPr/>
        <p:txBody>
          <a:bodyPr/>
          <a:lstStyle/>
          <a:p>
            <a:fld id="{AF0DE495-57CD-4979-B02F-762D7083134A}" type="slidenum">
              <a:rPr lang="hr-HR" smtClean="0"/>
              <a:t>12</a:t>
            </a:fld>
            <a:endParaRPr lang="hr-HR"/>
          </a:p>
        </p:txBody>
      </p:sp>
    </p:spTree>
    <p:extLst>
      <p:ext uri="{BB962C8B-B14F-4D97-AF65-F5344CB8AC3E}">
        <p14:creationId xmlns:p14="http://schemas.microsoft.com/office/powerpoint/2010/main" val="166718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CDE55-DFCF-91FB-1DC8-A43DC17CC0F1}"/>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EB9143CC-22AA-FDA0-A13E-8B6D1EA541D0}"/>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DB4D828D-60C9-5E46-A90B-9D6109DC8648}"/>
              </a:ext>
            </a:extLst>
          </p:cNvPr>
          <p:cNvSpPr>
            <a:spLocks noGrp="1"/>
          </p:cNvSpPr>
          <p:nvPr>
            <p:ph type="body" idx="1"/>
          </p:nvPr>
        </p:nvSpPr>
        <p:spPr/>
        <p:txBody>
          <a:bodyPr/>
          <a:lstStyle/>
          <a:p>
            <a:r>
              <a:rPr lang="hr-HR" dirty="0"/>
              <a:t>Glavne značajke </a:t>
            </a:r>
          </a:p>
          <a:p>
            <a:endParaRPr lang="hr-HR" dirty="0"/>
          </a:p>
          <a:p>
            <a:endParaRPr lang="hr-HR" dirty="0"/>
          </a:p>
          <a:p>
            <a:r>
              <a:rPr lang="hr-HR" dirty="0"/>
              <a:t> </a:t>
            </a:r>
          </a:p>
        </p:txBody>
      </p:sp>
      <p:sp>
        <p:nvSpPr>
          <p:cNvPr id="4" name="Rezervirano mjesto broja slajda 3">
            <a:extLst>
              <a:ext uri="{FF2B5EF4-FFF2-40B4-BE49-F238E27FC236}">
                <a16:creationId xmlns:a16="http://schemas.microsoft.com/office/drawing/2014/main" id="{051672BE-D775-584D-0E02-C76AEDD626FC}"/>
              </a:ext>
            </a:extLst>
          </p:cNvPr>
          <p:cNvSpPr>
            <a:spLocks noGrp="1"/>
          </p:cNvSpPr>
          <p:nvPr>
            <p:ph type="sldNum" sz="quarter" idx="5"/>
          </p:nvPr>
        </p:nvSpPr>
        <p:spPr/>
        <p:txBody>
          <a:bodyPr/>
          <a:lstStyle/>
          <a:p>
            <a:fld id="{AF0DE495-57CD-4979-B02F-762D7083134A}" type="slidenum">
              <a:rPr lang="hr-HR" smtClean="0"/>
              <a:t>13</a:t>
            </a:fld>
            <a:endParaRPr lang="hr-HR"/>
          </a:p>
        </p:txBody>
      </p:sp>
    </p:spTree>
    <p:extLst>
      <p:ext uri="{BB962C8B-B14F-4D97-AF65-F5344CB8AC3E}">
        <p14:creationId xmlns:p14="http://schemas.microsoft.com/office/powerpoint/2010/main" val="2640818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Provode planove/</a:t>
            </a:r>
            <a:r>
              <a:rPr lang="hr-HR" dirty="0" err="1"/>
              <a:t>straegije</a:t>
            </a:r>
            <a:r>
              <a:rPr lang="hr-HR" dirty="0"/>
              <a:t> – na </a:t>
            </a:r>
            <a:r>
              <a:rPr lang="hr-HR" sz="1200" dirty="0"/>
              <a:t>Provodi se na </a:t>
            </a:r>
            <a:r>
              <a:rPr lang="hr-HR" sz="1200" b="1" dirty="0"/>
              <a:t>veliko</a:t>
            </a:r>
            <a:r>
              <a:rPr lang="en-GB" sz="1200" b="1" dirty="0"/>
              <a:t>m </a:t>
            </a:r>
            <a:r>
              <a:rPr lang="en-GB" sz="1200" b="1" dirty="0" err="1"/>
              <a:t>geografskom</a:t>
            </a:r>
            <a:r>
              <a:rPr lang="en-GB" sz="1200" b="1" dirty="0"/>
              <a:t> </a:t>
            </a:r>
            <a:r>
              <a:rPr lang="en-GB" sz="1200" b="1" dirty="0" err="1"/>
              <a:t>području</a:t>
            </a:r>
            <a:r>
              <a:rPr lang="hr-HR" sz="1200" b="1" dirty="0"/>
              <a:t> – na području države, više država, regije, ili više gradova – npr. ZRAK</a:t>
            </a: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b="1" dirty="0"/>
              <a:t>Mogu ovo isto da se postepeno otvara!!</a:t>
            </a:r>
            <a:endParaRPr lang="en-GB" sz="1200" dirty="0"/>
          </a:p>
          <a:p>
            <a:endParaRPr lang="hr-HR" dirty="0"/>
          </a:p>
          <a:p>
            <a:endParaRPr lang="hr-HR" dirty="0"/>
          </a:p>
          <a:p>
            <a:r>
              <a:rPr lang="hr-HR" dirty="0"/>
              <a:t>ZRAK – </a:t>
            </a:r>
            <a:r>
              <a:rPr lang="hr-HR" dirty="0" err="1"/>
              <a:t>Scope</a:t>
            </a:r>
            <a:r>
              <a:rPr lang="hr-HR" dirty="0"/>
              <a:t>: </a:t>
            </a:r>
            <a:r>
              <a:rPr lang="hr-HR" sz="1200" kern="1200" dirty="0">
                <a:solidFill>
                  <a:schemeClr val="tx1"/>
                </a:solidFill>
                <a:effectLst/>
                <a:latin typeface="+mn-lt"/>
                <a:ea typeface="+mn-ea"/>
                <a:cs typeface="+mn-cs"/>
              </a:rPr>
              <a:t> - staviti značku!!!</a:t>
            </a:r>
          </a:p>
          <a:p>
            <a:r>
              <a:rPr lang="hr-HR" sz="1200" b="1" kern="1200" dirty="0">
                <a:solidFill>
                  <a:schemeClr val="tx1"/>
                </a:solidFill>
                <a:effectLst/>
                <a:latin typeface="+mn-lt"/>
                <a:ea typeface="+mn-ea"/>
                <a:cs typeface="+mn-cs"/>
              </a:rPr>
              <a:t>AIR: A multi-</a:t>
            </a:r>
            <a:r>
              <a:rPr lang="hr-HR" sz="1200" b="1" kern="1200" dirty="0" err="1">
                <a:solidFill>
                  <a:schemeClr val="tx1"/>
                </a:solidFill>
                <a:effectLst/>
                <a:latin typeface="+mn-lt"/>
                <a:ea typeface="+mn-ea"/>
                <a:cs typeface="+mn-cs"/>
              </a:rPr>
              <a:t>city</a:t>
            </a:r>
            <a:r>
              <a:rPr lang="hr-HR" sz="1200" b="1" kern="1200" dirty="0">
                <a:solidFill>
                  <a:schemeClr val="tx1"/>
                </a:solidFill>
                <a:effectLst/>
                <a:latin typeface="+mn-lt"/>
                <a:ea typeface="+mn-ea"/>
                <a:cs typeface="+mn-cs"/>
              </a:rPr>
              <a:t> </a:t>
            </a:r>
            <a:r>
              <a:rPr lang="hr-HR" sz="1200" b="1" kern="1200" dirty="0" err="1">
                <a:solidFill>
                  <a:schemeClr val="tx1"/>
                </a:solidFill>
                <a:effectLst/>
                <a:latin typeface="+mn-lt"/>
                <a:ea typeface="+mn-ea"/>
                <a:cs typeface="+mn-cs"/>
              </a:rPr>
              <a:t>approach</a:t>
            </a:r>
            <a:r>
              <a:rPr lang="hr-HR" sz="1200" b="1" kern="1200" dirty="0">
                <a:solidFill>
                  <a:schemeClr val="tx1"/>
                </a:solidFill>
                <a:effectLst/>
                <a:latin typeface="+mn-lt"/>
                <a:ea typeface="+mn-ea"/>
                <a:cs typeface="+mn-cs"/>
              </a:rPr>
              <a:t> </a:t>
            </a:r>
            <a:r>
              <a:rPr lang="hr-HR" sz="1200" b="1" kern="1200" dirty="0" err="1">
                <a:solidFill>
                  <a:schemeClr val="tx1"/>
                </a:solidFill>
                <a:effectLst/>
                <a:latin typeface="+mn-lt"/>
                <a:ea typeface="+mn-ea"/>
                <a:cs typeface="+mn-cs"/>
              </a:rPr>
              <a:t>or</a:t>
            </a:r>
            <a:r>
              <a:rPr lang="hr-HR" sz="1200" b="1" kern="1200" dirty="0">
                <a:solidFill>
                  <a:schemeClr val="tx1"/>
                </a:solidFill>
                <a:effectLst/>
                <a:latin typeface="+mn-lt"/>
                <a:ea typeface="+mn-ea"/>
                <a:cs typeface="+mn-cs"/>
              </a:rPr>
              <a:t> </a:t>
            </a:r>
            <a:r>
              <a:rPr lang="hr-HR" sz="1200" b="1" kern="1200" dirty="0" err="1">
                <a:solidFill>
                  <a:schemeClr val="tx1"/>
                </a:solidFill>
                <a:effectLst/>
                <a:latin typeface="+mn-lt"/>
                <a:ea typeface="+mn-ea"/>
                <a:cs typeface="+mn-cs"/>
              </a:rPr>
              <a:t>smaller</a:t>
            </a:r>
            <a:r>
              <a:rPr lang="hr-HR" sz="1200" b="1" kern="1200" dirty="0">
                <a:solidFill>
                  <a:schemeClr val="tx1"/>
                </a:solidFill>
                <a:effectLst/>
                <a:latin typeface="+mn-lt"/>
                <a:ea typeface="+mn-ea"/>
                <a:cs typeface="+mn-cs"/>
              </a:rPr>
              <a:t> </a:t>
            </a:r>
            <a:r>
              <a:rPr lang="hr-HR" sz="1200" b="1" kern="1200" dirty="0" err="1">
                <a:solidFill>
                  <a:schemeClr val="tx1"/>
                </a:solidFill>
                <a:effectLst/>
                <a:latin typeface="+mn-lt"/>
                <a:ea typeface="+mn-ea"/>
                <a:cs typeface="+mn-cs"/>
              </a:rPr>
              <a:t>territorial</a:t>
            </a:r>
            <a:r>
              <a:rPr lang="hr-HR" sz="1200" b="1" kern="1200" dirty="0">
                <a:solidFill>
                  <a:schemeClr val="tx1"/>
                </a:solidFill>
                <a:effectLst/>
                <a:latin typeface="+mn-lt"/>
                <a:ea typeface="+mn-ea"/>
                <a:cs typeface="+mn-cs"/>
              </a:rPr>
              <a:t> </a:t>
            </a:r>
            <a:r>
              <a:rPr lang="hr-HR" sz="1200" b="1" kern="1200" dirty="0" err="1">
                <a:solidFill>
                  <a:schemeClr val="tx1"/>
                </a:solidFill>
                <a:effectLst/>
                <a:latin typeface="+mn-lt"/>
                <a:ea typeface="+mn-ea"/>
                <a:cs typeface="+mn-cs"/>
              </a:rPr>
              <a:t>scale</a:t>
            </a:r>
            <a:r>
              <a:rPr lang="hr-HR" sz="1200" b="1" kern="1200" dirty="0">
                <a:solidFill>
                  <a:schemeClr val="tx1"/>
                </a:solidFill>
                <a:effectLst/>
                <a:latin typeface="+mn-lt"/>
                <a:ea typeface="+mn-ea"/>
                <a:cs typeface="+mn-cs"/>
              </a:rPr>
              <a:t> </a:t>
            </a:r>
            <a:r>
              <a:rPr lang="hr-HR" sz="1200" b="1" kern="1200" dirty="0" err="1">
                <a:solidFill>
                  <a:schemeClr val="tx1"/>
                </a:solidFill>
                <a:effectLst/>
                <a:latin typeface="+mn-lt"/>
                <a:ea typeface="+mn-ea"/>
                <a:cs typeface="+mn-cs"/>
              </a:rPr>
              <a:t>may</a:t>
            </a:r>
            <a:r>
              <a:rPr lang="hr-HR" sz="1200" b="1" kern="1200" dirty="0">
                <a:solidFill>
                  <a:schemeClr val="tx1"/>
                </a:solidFill>
                <a:effectLst/>
                <a:latin typeface="+mn-lt"/>
                <a:ea typeface="+mn-ea"/>
                <a:cs typeface="+mn-cs"/>
              </a:rPr>
              <a:t> </a:t>
            </a:r>
            <a:r>
              <a:rPr lang="hr-HR" sz="1200" b="1" kern="1200" dirty="0" err="1">
                <a:solidFill>
                  <a:schemeClr val="tx1"/>
                </a:solidFill>
                <a:effectLst/>
                <a:latin typeface="+mn-lt"/>
                <a:ea typeface="+mn-ea"/>
                <a:cs typeface="+mn-cs"/>
              </a:rPr>
              <a:t>also</a:t>
            </a:r>
            <a:r>
              <a:rPr lang="hr-HR" sz="1200" b="1" kern="1200" dirty="0">
                <a:solidFill>
                  <a:schemeClr val="tx1"/>
                </a:solidFill>
                <a:effectLst/>
                <a:latin typeface="+mn-lt"/>
                <a:ea typeface="+mn-ea"/>
                <a:cs typeface="+mn-cs"/>
              </a:rPr>
              <a:t> </a:t>
            </a:r>
            <a:r>
              <a:rPr lang="hr-HR" sz="1200" b="1" kern="1200" dirty="0" err="1">
                <a:solidFill>
                  <a:schemeClr val="tx1"/>
                </a:solidFill>
                <a:effectLst/>
                <a:latin typeface="+mn-lt"/>
                <a:ea typeface="+mn-ea"/>
                <a:cs typeface="+mn-cs"/>
              </a:rPr>
              <a:t>be</a:t>
            </a:r>
            <a:r>
              <a:rPr lang="hr-HR" sz="1200" b="1" kern="1200" dirty="0">
                <a:solidFill>
                  <a:schemeClr val="tx1"/>
                </a:solidFill>
                <a:effectLst/>
                <a:latin typeface="+mn-lt"/>
                <a:ea typeface="+mn-ea"/>
                <a:cs typeface="+mn-cs"/>
              </a:rPr>
              <a:t> </a:t>
            </a:r>
            <a:r>
              <a:rPr lang="hr-HR" sz="1200" b="1" kern="1200" dirty="0" err="1">
                <a:solidFill>
                  <a:schemeClr val="tx1"/>
                </a:solidFill>
                <a:effectLst/>
                <a:latin typeface="+mn-lt"/>
                <a:ea typeface="+mn-ea"/>
                <a:cs typeface="+mn-cs"/>
              </a:rPr>
              <a:t>acceptable</a:t>
            </a:r>
            <a:r>
              <a:rPr lang="hr-HR" sz="1200" b="1" kern="1200" dirty="0">
                <a:solidFill>
                  <a:schemeClr val="tx1"/>
                </a:solidFill>
                <a:effectLst/>
                <a:latin typeface="+mn-lt"/>
                <a:ea typeface="+mn-ea"/>
                <a:cs typeface="+mn-cs"/>
              </a:rPr>
              <a:t> for </a:t>
            </a:r>
            <a:r>
              <a:rPr lang="hr-HR" sz="1200" b="1" kern="1200" dirty="0" err="1">
                <a:solidFill>
                  <a:schemeClr val="tx1"/>
                </a:solidFill>
                <a:effectLst/>
                <a:latin typeface="+mn-lt"/>
                <a:ea typeface="+mn-ea"/>
                <a:cs typeface="+mn-cs"/>
              </a:rPr>
              <a:t>SIPs</a:t>
            </a:r>
            <a:r>
              <a:rPr lang="hr-HR" sz="1200" b="1" kern="1200" dirty="0">
                <a:solidFill>
                  <a:schemeClr val="tx1"/>
                </a:solidFill>
                <a:effectLst/>
                <a:latin typeface="+mn-lt"/>
                <a:ea typeface="+mn-ea"/>
                <a:cs typeface="+mn-cs"/>
              </a:rPr>
              <a:t> </a:t>
            </a:r>
            <a:r>
              <a:rPr lang="hr-HR" sz="1200" b="1" kern="1200" dirty="0" err="1">
                <a:solidFill>
                  <a:schemeClr val="tx1"/>
                </a:solidFill>
                <a:effectLst/>
                <a:latin typeface="+mn-lt"/>
                <a:ea typeface="+mn-ea"/>
                <a:cs typeface="+mn-cs"/>
              </a:rPr>
              <a:t>dealing</a:t>
            </a:r>
            <a:r>
              <a:rPr lang="hr-HR" sz="1200" b="1" kern="1200" dirty="0">
                <a:solidFill>
                  <a:schemeClr val="tx1"/>
                </a:solidFill>
                <a:effectLst/>
                <a:latin typeface="+mn-lt"/>
                <a:ea typeface="+mn-ea"/>
                <a:cs typeface="+mn-cs"/>
              </a:rPr>
              <a:t> </a:t>
            </a:r>
            <a:r>
              <a:rPr lang="hr-HR" sz="1200" b="1" kern="1200" dirty="0" err="1">
                <a:solidFill>
                  <a:schemeClr val="tx1"/>
                </a:solidFill>
                <a:effectLst/>
                <a:latin typeface="+mn-lt"/>
                <a:ea typeface="+mn-ea"/>
                <a:cs typeface="+mn-cs"/>
              </a:rPr>
              <a:t>with</a:t>
            </a:r>
            <a:r>
              <a:rPr lang="hr-HR" sz="1200" b="1" kern="1200" dirty="0">
                <a:solidFill>
                  <a:schemeClr val="tx1"/>
                </a:solidFill>
                <a:effectLst/>
                <a:latin typeface="+mn-lt"/>
                <a:ea typeface="+mn-ea"/>
                <a:cs typeface="+mn-cs"/>
              </a:rPr>
              <a:t> </a:t>
            </a:r>
            <a:r>
              <a:rPr lang="hr-HR" sz="1200" b="1" kern="1200" dirty="0" err="1">
                <a:solidFill>
                  <a:schemeClr val="tx1"/>
                </a:solidFill>
                <a:effectLst/>
                <a:latin typeface="+mn-lt"/>
                <a:ea typeface="+mn-ea"/>
                <a:cs typeface="+mn-cs"/>
              </a:rPr>
              <a:t>air</a:t>
            </a:r>
            <a:r>
              <a:rPr lang="hr-HR" sz="1200" b="1" kern="1200" dirty="0">
                <a:solidFill>
                  <a:schemeClr val="tx1"/>
                </a:solidFill>
                <a:effectLst/>
                <a:latin typeface="+mn-lt"/>
                <a:ea typeface="+mn-ea"/>
                <a:cs typeface="+mn-cs"/>
              </a:rPr>
              <a:t> </a:t>
            </a:r>
            <a:r>
              <a:rPr lang="hr-HR" sz="1200" b="1" kern="1200" dirty="0" err="1">
                <a:solidFill>
                  <a:schemeClr val="tx1"/>
                </a:solidFill>
                <a:effectLst/>
                <a:latin typeface="+mn-lt"/>
                <a:ea typeface="+mn-ea"/>
                <a:cs typeface="+mn-cs"/>
              </a:rPr>
              <a:t>quality</a:t>
            </a:r>
            <a:r>
              <a:rPr lang="hr-HR" sz="1200" b="1" kern="1200" dirty="0">
                <a:solidFill>
                  <a:schemeClr val="tx1"/>
                </a:solidFill>
                <a:effectLst/>
                <a:latin typeface="+mn-lt"/>
                <a:ea typeface="+mn-ea"/>
                <a:cs typeface="+mn-cs"/>
              </a:rPr>
              <a:t> management as </a:t>
            </a:r>
            <a:r>
              <a:rPr lang="hr-HR" sz="1200" b="1" kern="1200" dirty="0" err="1">
                <a:solidFill>
                  <a:schemeClr val="tx1"/>
                </a:solidFill>
                <a:effectLst/>
                <a:latin typeface="+mn-lt"/>
                <a:ea typeface="+mn-ea"/>
                <a:cs typeface="+mn-cs"/>
              </a:rPr>
              <a:t>long</a:t>
            </a:r>
            <a:r>
              <a:rPr lang="hr-HR" sz="1200" b="1" kern="1200" dirty="0">
                <a:solidFill>
                  <a:schemeClr val="tx1"/>
                </a:solidFill>
                <a:effectLst/>
                <a:latin typeface="+mn-lt"/>
                <a:ea typeface="+mn-ea"/>
                <a:cs typeface="+mn-cs"/>
              </a:rPr>
              <a:t> as </a:t>
            </a:r>
            <a:r>
              <a:rPr lang="hr-HR" sz="1200" b="1" kern="1200" dirty="0" err="1">
                <a:solidFill>
                  <a:schemeClr val="tx1"/>
                </a:solidFill>
                <a:effectLst/>
                <a:latin typeface="+mn-lt"/>
                <a:ea typeface="+mn-ea"/>
                <a:cs typeface="+mn-cs"/>
              </a:rPr>
              <a:t>the</a:t>
            </a:r>
            <a:r>
              <a:rPr lang="hr-HR" sz="1200" b="1" kern="1200" dirty="0">
                <a:solidFill>
                  <a:schemeClr val="tx1"/>
                </a:solidFill>
                <a:effectLst/>
                <a:latin typeface="+mn-lt"/>
                <a:ea typeface="+mn-ea"/>
                <a:cs typeface="+mn-cs"/>
              </a:rPr>
              <a:t> </a:t>
            </a:r>
            <a:r>
              <a:rPr lang="hr-HR" sz="1200" b="1" kern="1200" dirty="0" err="1">
                <a:solidFill>
                  <a:schemeClr val="tx1"/>
                </a:solidFill>
                <a:effectLst/>
                <a:latin typeface="+mn-lt"/>
                <a:ea typeface="+mn-ea"/>
                <a:cs typeface="+mn-cs"/>
              </a:rPr>
              <a:t>project</a:t>
            </a:r>
            <a:r>
              <a:rPr lang="hr-HR" sz="1200" b="1" kern="1200" dirty="0">
                <a:solidFill>
                  <a:schemeClr val="tx1"/>
                </a:solidFill>
                <a:effectLst/>
                <a:latin typeface="+mn-lt"/>
                <a:ea typeface="+mn-ea"/>
                <a:cs typeface="+mn-cs"/>
              </a:rPr>
              <a:t> </a:t>
            </a:r>
            <a:r>
              <a:rPr lang="hr-HR" sz="1200" b="1" kern="1200" dirty="0" err="1">
                <a:solidFill>
                  <a:schemeClr val="tx1"/>
                </a:solidFill>
                <a:effectLst/>
                <a:latin typeface="+mn-lt"/>
                <a:ea typeface="+mn-ea"/>
                <a:cs typeface="+mn-cs"/>
              </a:rPr>
              <a:t>delivers</a:t>
            </a:r>
            <a:r>
              <a:rPr lang="hr-HR" sz="1200" b="1" kern="1200" dirty="0">
                <a:solidFill>
                  <a:schemeClr val="tx1"/>
                </a:solidFill>
                <a:effectLst/>
                <a:latin typeface="+mn-lt"/>
                <a:ea typeface="+mn-ea"/>
                <a:cs typeface="+mn-cs"/>
              </a:rPr>
              <a:t> </a:t>
            </a:r>
            <a:r>
              <a:rPr lang="hr-HR" sz="1200" b="1" kern="1200" dirty="0" err="1">
                <a:solidFill>
                  <a:schemeClr val="tx1"/>
                </a:solidFill>
                <a:effectLst/>
                <a:latin typeface="+mn-lt"/>
                <a:ea typeface="+mn-ea"/>
                <a:cs typeface="+mn-cs"/>
              </a:rPr>
              <a:t>substantial</a:t>
            </a:r>
            <a:r>
              <a:rPr lang="hr-HR" sz="1200" b="1" kern="1200" dirty="0">
                <a:solidFill>
                  <a:schemeClr val="tx1"/>
                </a:solidFill>
                <a:effectLst/>
                <a:latin typeface="+mn-lt"/>
                <a:ea typeface="+mn-ea"/>
                <a:cs typeface="+mn-cs"/>
              </a:rPr>
              <a:t> </a:t>
            </a:r>
            <a:r>
              <a:rPr lang="hr-HR" sz="1200" b="1" kern="1200" dirty="0" err="1">
                <a:solidFill>
                  <a:schemeClr val="tx1"/>
                </a:solidFill>
                <a:effectLst/>
                <a:latin typeface="+mn-lt"/>
                <a:ea typeface="+mn-ea"/>
                <a:cs typeface="+mn-cs"/>
              </a:rPr>
              <a:t>impact</a:t>
            </a:r>
            <a:r>
              <a:rPr lang="hr-HR" sz="1200" b="1" kern="1200" dirty="0">
                <a:solidFill>
                  <a:schemeClr val="tx1"/>
                </a:solidFill>
                <a:effectLst/>
                <a:latin typeface="+mn-lt"/>
                <a:ea typeface="+mn-ea"/>
                <a:cs typeface="+mn-cs"/>
              </a:rPr>
              <a:t> !!!</a:t>
            </a:r>
            <a:endParaRPr lang="hr-HR" sz="1200" kern="1200" dirty="0">
              <a:solidFill>
                <a:schemeClr val="tx1"/>
              </a:solidFill>
              <a:effectLst/>
              <a:latin typeface="+mn-lt"/>
              <a:ea typeface="+mn-ea"/>
              <a:cs typeface="+mn-cs"/>
            </a:endParaRPr>
          </a:p>
          <a:p>
            <a:endParaRPr lang="hr-HR" dirty="0"/>
          </a:p>
        </p:txBody>
      </p:sp>
      <p:sp>
        <p:nvSpPr>
          <p:cNvPr id="4" name="Rezervirano mjesto broja slajda 3"/>
          <p:cNvSpPr>
            <a:spLocks noGrp="1"/>
          </p:cNvSpPr>
          <p:nvPr>
            <p:ph type="sldNum" sz="quarter" idx="5"/>
          </p:nvPr>
        </p:nvSpPr>
        <p:spPr/>
        <p:txBody>
          <a:bodyPr/>
          <a:lstStyle/>
          <a:p>
            <a:fld id="{AF0DE495-57CD-4979-B02F-762D7083134A}" type="slidenum">
              <a:rPr lang="hr-HR" smtClean="0"/>
              <a:t>14</a:t>
            </a:fld>
            <a:endParaRPr lang="hr-HR"/>
          </a:p>
        </p:txBody>
      </p:sp>
    </p:spTree>
    <p:extLst>
      <p:ext uri="{BB962C8B-B14F-4D97-AF65-F5344CB8AC3E}">
        <p14:creationId xmlns:p14="http://schemas.microsoft.com/office/powerpoint/2010/main" val="3246879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a:p>
            <a:r>
              <a:rPr lang="hr-HR" dirty="0"/>
              <a:t>Kod </a:t>
            </a:r>
            <a:r>
              <a:rPr lang="hr-HR" b="1" dirty="0"/>
              <a:t>LIFE strateških projekata </a:t>
            </a:r>
            <a:r>
              <a:rPr lang="hr-HR" dirty="0"/>
              <a:t>ključna ideja jest </a:t>
            </a:r>
            <a:r>
              <a:rPr lang="hr-HR" b="1" dirty="0"/>
              <a:t>ukloniti prepreke koje onemogućuju provedbu već postojećih strategija ili planova</a:t>
            </a:r>
          </a:p>
          <a:p>
            <a:endParaRPr lang="hr-HR" b="1" dirty="0"/>
          </a:p>
          <a:p>
            <a:r>
              <a:rPr lang="hr-HR" b="1" dirty="0"/>
              <a:t>strategija već postoji</a:t>
            </a:r>
            <a:r>
              <a:rPr lang="hr-HR" dirty="0"/>
              <a:t>, ali se </a:t>
            </a:r>
            <a:r>
              <a:rPr lang="hr-HR" b="1" dirty="0"/>
              <a:t>ne provodi učinkovito</a:t>
            </a:r>
            <a:r>
              <a:rPr lang="hr-HR" dirty="0"/>
              <a:t>,</a:t>
            </a:r>
          </a:p>
          <a:p>
            <a:endParaRPr lang="hr-HR" dirty="0"/>
          </a:p>
          <a:p>
            <a:r>
              <a:rPr lang="hr-HR" dirty="0"/>
              <a:t>a </a:t>
            </a:r>
            <a:r>
              <a:rPr lang="hr-HR" b="1" dirty="0"/>
              <a:t>strateški projekt identificira i uklanja prepreke</a:t>
            </a:r>
            <a:r>
              <a:rPr lang="hr-HR" dirty="0"/>
              <a:t> kako bi omogućio punu provedbu te strategije</a:t>
            </a:r>
          </a:p>
          <a:p>
            <a:endParaRPr lang="hr-HR" dirty="0"/>
          </a:p>
          <a:p>
            <a:endParaRPr lang="hr-HR" dirty="0"/>
          </a:p>
          <a:p>
            <a:r>
              <a:rPr lang="hr-HR" dirty="0"/>
              <a:t>Trajanje: projekt se provodi u fazama 3 po 3 po 3 godine i nakon svake faze se mogu mijenjati aktivnosti</a:t>
            </a:r>
          </a:p>
        </p:txBody>
      </p:sp>
      <p:sp>
        <p:nvSpPr>
          <p:cNvPr id="4" name="Rezervirano mjesto broja slajda 3"/>
          <p:cNvSpPr>
            <a:spLocks noGrp="1"/>
          </p:cNvSpPr>
          <p:nvPr>
            <p:ph type="sldNum" sz="quarter" idx="5"/>
          </p:nvPr>
        </p:nvSpPr>
        <p:spPr/>
        <p:txBody>
          <a:bodyPr/>
          <a:lstStyle/>
          <a:p>
            <a:fld id="{AF0DE495-57CD-4979-B02F-762D7083134A}" type="slidenum">
              <a:rPr lang="hr-HR" smtClean="0"/>
              <a:t>15</a:t>
            </a:fld>
            <a:endParaRPr lang="hr-HR"/>
          </a:p>
        </p:txBody>
      </p:sp>
    </p:spTree>
    <p:extLst>
      <p:ext uri="{BB962C8B-B14F-4D97-AF65-F5344CB8AC3E}">
        <p14:creationId xmlns:p14="http://schemas.microsoft.com/office/powerpoint/2010/main" val="1327279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kern="1200" dirty="0">
                <a:solidFill>
                  <a:schemeClr val="tx1"/>
                </a:solidFill>
                <a:effectLst/>
                <a:latin typeface="+mn-lt"/>
                <a:ea typeface="+mn-ea"/>
                <a:cs typeface="+mn-cs"/>
              </a:rPr>
              <a:t>SIP bi trebao olakšati i rezultirati izgradnjom strateških kapaciteta nadležnih tijela i dionika kako bi se osigurala dugoročna održivost rezultata i aktivnosti projekta, te kako bi se osiguralo da će moći funkcionirati kao izvršitelji ciljanog plana ili strategije tijekom ili nakon završetka SIP-a.</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hr-H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kern="1200" dirty="0">
                <a:solidFill>
                  <a:schemeClr val="tx1"/>
                </a:solidFill>
                <a:effectLst/>
                <a:latin typeface="+mn-lt"/>
                <a:ea typeface="+mn-ea"/>
                <a:cs typeface="+mn-cs"/>
              </a:rPr>
              <a:t>LIFE Strateški projekt – cilj je maknuti prepreke, i olakšati provedbu strateškog dokumenta u realnosti i postići katalitičku funkciju za provedbu plana na terenu</a:t>
            </a:r>
            <a:endParaRPr lang="hr-HR" dirty="0"/>
          </a:p>
        </p:txBody>
      </p:sp>
      <p:sp>
        <p:nvSpPr>
          <p:cNvPr id="4" name="Rezervirano mjesto broja slajda 3"/>
          <p:cNvSpPr>
            <a:spLocks noGrp="1"/>
          </p:cNvSpPr>
          <p:nvPr>
            <p:ph type="sldNum" sz="quarter" idx="5"/>
          </p:nvPr>
        </p:nvSpPr>
        <p:spPr/>
        <p:txBody>
          <a:bodyPr/>
          <a:lstStyle/>
          <a:p>
            <a:fld id="{AF0DE495-57CD-4979-B02F-762D7083134A}" type="slidenum">
              <a:rPr lang="hr-HR" smtClean="0"/>
              <a:t>16</a:t>
            </a:fld>
            <a:endParaRPr lang="hr-HR"/>
          </a:p>
        </p:txBody>
      </p:sp>
    </p:spTree>
    <p:extLst>
      <p:ext uri="{BB962C8B-B14F-4D97-AF65-F5344CB8AC3E}">
        <p14:creationId xmlns:p14="http://schemas.microsoft.com/office/powerpoint/2010/main" val="2596104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Bitno je u </a:t>
            </a:r>
            <a:r>
              <a:rPr lang="hr-HR" dirty="0" err="1"/>
              <a:t>prpojektnom</a:t>
            </a:r>
            <a:r>
              <a:rPr lang="hr-HR" dirty="0"/>
              <a:t> </a:t>
            </a:r>
            <a:r>
              <a:rPr lang="hr-HR" dirty="0" err="1"/>
              <a:t>proijedlogu</a:t>
            </a:r>
            <a:r>
              <a:rPr lang="hr-HR" dirty="0"/>
              <a:t> o</a:t>
            </a:r>
            <a:r>
              <a:rPr lang="en-US" dirty="0" err="1"/>
              <a:t>bjasnit</a:t>
            </a:r>
            <a:r>
              <a:rPr lang="hr-HR" dirty="0"/>
              <a:t>i</a:t>
            </a:r>
            <a:r>
              <a:rPr lang="en-US" dirty="0"/>
              <a:t> </a:t>
            </a:r>
            <a:r>
              <a:rPr lang="en-US" dirty="0" err="1"/>
              <a:t>glavne</a:t>
            </a:r>
            <a:r>
              <a:rPr lang="en-US" dirty="0"/>
              <a:t> </a:t>
            </a:r>
            <a:r>
              <a:rPr lang="en-US" dirty="0" err="1"/>
              <a:t>nedostatke</a:t>
            </a:r>
            <a:r>
              <a:rPr lang="en-US" dirty="0"/>
              <a:t> </a:t>
            </a:r>
            <a:r>
              <a:rPr lang="en-US" dirty="0" err="1"/>
              <a:t>i</a:t>
            </a:r>
            <a:r>
              <a:rPr lang="en-US" dirty="0"/>
              <a:t> </a:t>
            </a:r>
            <a:r>
              <a:rPr lang="en-US" dirty="0" err="1"/>
              <a:t>prepreke</a:t>
            </a:r>
            <a:r>
              <a:rPr lang="en-US" dirty="0"/>
              <a:t> za </a:t>
            </a:r>
            <a:r>
              <a:rPr lang="en-US" dirty="0" err="1"/>
              <a:t>potpunu</a:t>
            </a:r>
            <a:r>
              <a:rPr lang="en-US" dirty="0"/>
              <a:t> </a:t>
            </a:r>
            <a:r>
              <a:rPr lang="en-US" dirty="0" err="1"/>
              <a:t>provedbu</a:t>
            </a:r>
            <a:r>
              <a:rPr lang="en-US" dirty="0"/>
              <a:t> plana/</a:t>
            </a:r>
            <a:r>
              <a:rPr lang="en-US" dirty="0" err="1"/>
              <a:t>strategije</a:t>
            </a:r>
            <a:r>
              <a:rPr lang="en-US" dirty="0"/>
              <a:t>/</a:t>
            </a:r>
            <a:r>
              <a:rPr lang="en-US" dirty="0" err="1"/>
              <a:t>akcijskog</a:t>
            </a:r>
            <a:r>
              <a:rPr lang="en-US" dirty="0"/>
              <a:t> plana </a:t>
            </a:r>
            <a:r>
              <a:rPr lang="en-US" dirty="0" err="1"/>
              <a:t>i</a:t>
            </a:r>
            <a:r>
              <a:rPr lang="en-US" dirty="0"/>
              <a:t> </a:t>
            </a:r>
            <a:r>
              <a:rPr lang="en-US" dirty="0" err="1"/>
              <a:t>glavne</a:t>
            </a:r>
            <a:r>
              <a:rPr lang="en-US" dirty="0"/>
              <a:t> </a:t>
            </a:r>
            <a:r>
              <a:rPr lang="en-US" dirty="0" err="1"/>
              <a:t>potrebe</a:t>
            </a:r>
            <a:r>
              <a:rPr lang="en-US" dirty="0"/>
              <a:t> u </a:t>
            </a:r>
            <a:r>
              <a:rPr lang="en-US" dirty="0" err="1"/>
              <a:t>smislu</a:t>
            </a:r>
            <a:r>
              <a:rPr lang="en-US" dirty="0"/>
              <a:t> </a:t>
            </a:r>
            <a:r>
              <a:rPr lang="en-US" dirty="0" err="1"/>
              <a:t>ulaganja</a:t>
            </a:r>
            <a:r>
              <a:rPr lang="en-US" dirty="0"/>
              <a:t>, </a:t>
            </a:r>
            <a:r>
              <a:rPr lang="en-US" dirty="0" err="1"/>
              <a:t>konkretnih</a:t>
            </a:r>
            <a:r>
              <a:rPr lang="en-US" dirty="0"/>
              <a:t> </a:t>
            </a:r>
            <a:r>
              <a:rPr lang="en-US" dirty="0" err="1"/>
              <a:t>mjera</a:t>
            </a:r>
            <a:r>
              <a:rPr lang="en-US" dirty="0"/>
              <a:t>, </a:t>
            </a:r>
            <a:r>
              <a:rPr lang="en-US" dirty="0" err="1"/>
              <a:t>izgradnje</a:t>
            </a:r>
            <a:r>
              <a:rPr lang="en-US" dirty="0"/>
              <a:t> </a:t>
            </a:r>
            <a:r>
              <a:rPr lang="en-US" dirty="0" err="1"/>
              <a:t>kapaciteta</a:t>
            </a:r>
            <a:endParaRPr lang="hr-HR" dirty="0"/>
          </a:p>
        </p:txBody>
      </p:sp>
      <p:sp>
        <p:nvSpPr>
          <p:cNvPr id="4" name="Rezervirano mjesto broja slajda 3"/>
          <p:cNvSpPr>
            <a:spLocks noGrp="1"/>
          </p:cNvSpPr>
          <p:nvPr>
            <p:ph type="sldNum" sz="quarter" idx="5"/>
          </p:nvPr>
        </p:nvSpPr>
        <p:spPr/>
        <p:txBody>
          <a:bodyPr/>
          <a:lstStyle/>
          <a:p>
            <a:fld id="{AF0DE495-57CD-4979-B02F-762D7083134A}" type="slidenum">
              <a:rPr lang="hr-HR" smtClean="0"/>
              <a:t>17</a:t>
            </a:fld>
            <a:endParaRPr lang="hr-HR"/>
          </a:p>
        </p:txBody>
      </p:sp>
    </p:spTree>
    <p:extLst>
      <p:ext uri="{BB962C8B-B14F-4D97-AF65-F5344CB8AC3E}">
        <p14:creationId xmlns:p14="http://schemas.microsoft.com/office/powerpoint/2010/main" val="1084236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b="0" i="0" kern="1200" dirty="0">
                <a:solidFill>
                  <a:schemeClr val="tx1"/>
                </a:solidFill>
                <a:effectLst/>
                <a:latin typeface="+mn-lt"/>
                <a:ea typeface="+mn-ea"/>
                <a:cs typeface="+mn-cs"/>
              </a:rPr>
              <a:t>Stopa EU sufinanciranja je 60 /40 %</a:t>
            </a:r>
          </a:p>
          <a:p>
            <a:endParaRPr lang="hr-HR" sz="1200" b="0" i="0" kern="1200" dirty="0">
              <a:solidFill>
                <a:schemeClr val="tx1"/>
              </a:solidFill>
              <a:effectLst/>
              <a:latin typeface="+mn-lt"/>
              <a:ea typeface="+mn-ea"/>
              <a:cs typeface="+mn-cs"/>
            </a:endParaRPr>
          </a:p>
          <a:p>
            <a:endParaRPr lang="hr-HR" sz="1200" b="0" i="0" kern="1200" dirty="0">
              <a:solidFill>
                <a:schemeClr val="tx1"/>
              </a:solidFill>
              <a:effectLst/>
              <a:latin typeface="+mn-lt"/>
              <a:ea typeface="+mn-ea"/>
              <a:cs typeface="+mn-cs"/>
            </a:endParaRPr>
          </a:p>
          <a:p>
            <a:r>
              <a:rPr lang="hr-HR" sz="1200" b="0" i="0" kern="1200" dirty="0">
                <a:solidFill>
                  <a:schemeClr val="tx1"/>
                </a:solidFill>
                <a:effectLst/>
                <a:latin typeface="+mn-lt"/>
                <a:ea typeface="+mn-ea"/>
                <a:cs typeface="+mn-cs"/>
              </a:rPr>
              <a:t>Moraju BAREM još JEDAN izvor financiranja mobilizirati – te povezati s LIFE </a:t>
            </a:r>
            <a:r>
              <a:rPr lang="hr-HR" sz="1200" b="0" i="0" kern="1200" dirty="0" err="1">
                <a:solidFill>
                  <a:schemeClr val="tx1"/>
                </a:solidFill>
                <a:effectLst/>
                <a:latin typeface="+mn-lt"/>
                <a:ea typeface="+mn-ea"/>
                <a:cs typeface="+mn-cs"/>
              </a:rPr>
              <a:t>aktivnsotima</a:t>
            </a:r>
            <a:r>
              <a:rPr lang="hr-HR" sz="1200" b="0" i="0" kern="1200" dirty="0">
                <a:solidFill>
                  <a:schemeClr val="tx1"/>
                </a:solidFill>
                <a:effectLst/>
                <a:latin typeface="+mn-lt"/>
                <a:ea typeface="+mn-ea"/>
                <a:cs typeface="+mn-cs"/>
              </a:rPr>
              <a:t> strateškog projekta</a:t>
            </a:r>
          </a:p>
          <a:p>
            <a:endParaRPr lang="hr-HR" sz="1200" b="0" i="0" kern="1200" dirty="0">
              <a:solidFill>
                <a:schemeClr val="tx1"/>
              </a:solidFill>
              <a:effectLst/>
              <a:latin typeface="+mn-lt"/>
              <a:ea typeface="+mn-ea"/>
              <a:cs typeface="+mn-cs"/>
            </a:endParaRPr>
          </a:p>
          <a:p>
            <a:r>
              <a:rPr lang="hr-HR" sz="1200" b="0" i="0" kern="1200" dirty="0">
                <a:solidFill>
                  <a:schemeClr val="tx1"/>
                </a:solidFill>
                <a:effectLst/>
                <a:latin typeface="+mn-lt"/>
                <a:ea typeface="+mn-ea"/>
                <a:cs typeface="+mn-cs"/>
              </a:rPr>
              <a:t>Imajte na umu da SIP mora biti u mogućnosti mobilizirati barem jedan relevantni izvor financiranja Unije, nacionalni ili privatni izvor financiranja osim programa LIFE za financiranje komplementarnih akcija potrebnih za provedbu ciljanog plana ili strategije.</a:t>
            </a:r>
          </a:p>
          <a:p>
            <a:endParaRPr lang="hr-HR" sz="1200" b="0" i="0" kern="1200" dirty="0">
              <a:solidFill>
                <a:schemeClr val="tx1"/>
              </a:solidFill>
              <a:effectLst/>
              <a:latin typeface="+mn-lt"/>
              <a:ea typeface="+mn-ea"/>
              <a:cs typeface="+mn-cs"/>
            </a:endParaRPr>
          </a:p>
          <a:p>
            <a:r>
              <a:rPr lang="hr-HR" sz="1200" b="0" i="0" kern="1200" dirty="0">
                <a:solidFill>
                  <a:schemeClr val="tx1"/>
                </a:solidFill>
                <a:effectLst/>
                <a:latin typeface="+mn-lt"/>
                <a:ea typeface="+mn-ea"/>
                <a:cs typeface="+mn-cs"/>
              </a:rPr>
              <a:t>SIP-ovi će promicati koordinaciju i mobilizaciju drugih relevantnih izvora financiranja Unije, nacionalnih ili privatnih izvora financiranja za provedbu komplementarnih mjera ili akcija izvan SIP-a u okviru ciljanog plana ili strategije, dajući prednost financiranju EU</a:t>
            </a:r>
          </a:p>
          <a:p>
            <a:endParaRPr lang="hr-HR" sz="1200" b="0" i="0" kern="1200" dirty="0">
              <a:solidFill>
                <a:schemeClr val="tx1"/>
              </a:solidFill>
              <a:effectLst/>
              <a:latin typeface="+mn-lt"/>
              <a:ea typeface="+mn-ea"/>
              <a:cs typeface="+mn-cs"/>
            </a:endParaRPr>
          </a:p>
          <a:p>
            <a:r>
              <a:rPr lang="hr-HR" sz="1200" b="1" i="0" kern="1200" dirty="0">
                <a:solidFill>
                  <a:schemeClr val="tx1"/>
                </a:solidFill>
                <a:effectLst/>
                <a:latin typeface="+mn-lt"/>
                <a:ea typeface="+mn-ea"/>
                <a:cs typeface="+mn-cs"/>
              </a:rPr>
              <a:t>.Međutim, unutar samog SIP-a sufinanciranje ne smije dolaziti iz drugih izvora financiranja EU.</a:t>
            </a:r>
            <a:endParaRPr lang="hr-HR" b="1" dirty="0"/>
          </a:p>
        </p:txBody>
      </p:sp>
      <p:sp>
        <p:nvSpPr>
          <p:cNvPr id="4" name="Rezervirano mjesto broja slajda 3"/>
          <p:cNvSpPr>
            <a:spLocks noGrp="1"/>
          </p:cNvSpPr>
          <p:nvPr>
            <p:ph type="sldNum" sz="quarter" idx="5"/>
          </p:nvPr>
        </p:nvSpPr>
        <p:spPr/>
        <p:txBody>
          <a:bodyPr/>
          <a:lstStyle/>
          <a:p>
            <a:fld id="{AF0DE495-57CD-4979-B02F-762D7083134A}" type="slidenum">
              <a:rPr lang="hr-HR" smtClean="0"/>
              <a:t>18</a:t>
            </a:fld>
            <a:endParaRPr lang="hr-HR"/>
          </a:p>
        </p:txBody>
      </p:sp>
    </p:spTree>
    <p:extLst>
      <p:ext uri="{BB962C8B-B14F-4D97-AF65-F5344CB8AC3E}">
        <p14:creationId xmlns:p14="http://schemas.microsoft.com/office/powerpoint/2010/main" val="2606626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C5A1E-2BF9-AA8F-05D2-5AC1ED9E57BA}"/>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058A3955-1C57-0478-C2A9-7E1F74D6243C}"/>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3000711B-2505-F004-AC2F-F98042B0F347}"/>
              </a:ext>
            </a:extLst>
          </p:cNvPr>
          <p:cNvSpPr>
            <a:spLocks noGrp="1"/>
          </p:cNvSpPr>
          <p:nvPr>
            <p:ph type="body" idx="1"/>
          </p:nvPr>
        </p:nvSpPr>
        <p:spPr/>
        <p:txBody>
          <a:bodyPr/>
          <a:lstStyle/>
          <a:p>
            <a:r>
              <a:rPr lang="hr-HR" sz="1200" b="0" i="0" kern="1200" dirty="0">
                <a:solidFill>
                  <a:schemeClr val="tx1"/>
                </a:solidFill>
                <a:effectLst/>
                <a:latin typeface="+mn-lt"/>
                <a:ea typeface="+mn-ea"/>
                <a:cs typeface="+mn-cs"/>
              </a:rPr>
              <a:t>Još jedan grafički prikaz LIFE strateškog projekta – u zelenom su aktivnosti LIFE strateškog plana – dok su u sivom sve mjere i aktivnost predviđene u određenoj strategiji – cilj je da strateški LIFE projekt mobilizira druge izvore financiranja, poput sredstva iz kohezijskih </a:t>
            </a:r>
            <a:r>
              <a:rPr lang="hr-HR" sz="1200" b="0" i="0" kern="1200" dirty="0" err="1">
                <a:solidFill>
                  <a:schemeClr val="tx1"/>
                </a:solidFill>
                <a:effectLst/>
                <a:latin typeface="+mn-lt"/>
                <a:ea typeface="+mn-ea"/>
                <a:cs typeface="+mn-cs"/>
              </a:rPr>
              <a:t>fondova,obzora</a:t>
            </a:r>
            <a:r>
              <a:rPr lang="hr-HR" sz="1200" b="0" i="0" kern="1200" dirty="0">
                <a:solidFill>
                  <a:schemeClr val="tx1"/>
                </a:solidFill>
                <a:effectLst/>
                <a:latin typeface="+mn-lt"/>
                <a:ea typeface="+mn-ea"/>
                <a:cs typeface="+mn-cs"/>
              </a:rPr>
              <a:t>, NPOO, nacionalna sredstava,  bilo koji drug EU fond, nacionalna </a:t>
            </a:r>
            <a:r>
              <a:rPr lang="hr-HR" sz="1200" b="0" i="0" kern="1200" dirty="0" err="1">
                <a:solidFill>
                  <a:schemeClr val="tx1"/>
                </a:solidFill>
                <a:effectLst/>
                <a:latin typeface="+mn-lt"/>
                <a:ea typeface="+mn-ea"/>
                <a:cs typeface="+mn-cs"/>
              </a:rPr>
              <a:t>sredtava</a:t>
            </a:r>
            <a:r>
              <a:rPr lang="hr-HR" sz="1200" b="0" i="0" kern="1200" dirty="0">
                <a:solidFill>
                  <a:schemeClr val="tx1"/>
                </a:solidFill>
                <a:effectLst/>
                <a:latin typeface="+mn-lt"/>
                <a:ea typeface="+mn-ea"/>
                <a:cs typeface="+mn-cs"/>
              </a:rPr>
              <a:t> -  koordinira ih u svrhu učinkovite provedbe strategije </a:t>
            </a:r>
            <a:r>
              <a:rPr lang="hr-HR" sz="1200" b="0" i="0" kern="1200" dirty="0" err="1">
                <a:solidFill>
                  <a:schemeClr val="tx1"/>
                </a:solidFill>
                <a:effectLst/>
                <a:latin typeface="+mn-lt"/>
                <a:ea typeface="+mn-ea"/>
                <a:cs typeface="+mn-cs"/>
              </a:rPr>
              <a:t>icilj</a:t>
            </a:r>
            <a:r>
              <a:rPr lang="hr-HR" sz="1200" b="0" i="0" kern="1200" dirty="0">
                <a:solidFill>
                  <a:schemeClr val="tx1"/>
                </a:solidFill>
                <a:effectLst/>
                <a:latin typeface="+mn-lt"/>
                <a:ea typeface="+mn-ea"/>
                <a:cs typeface="+mn-cs"/>
              </a:rPr>
              <a:t> je ostvariti pozitivnu promjenu u </a:t>
            </a:r>
            <a:r>
              <a:rPr lang="hr-HR" sz="1200" b="0" i="0" kern="1200" dirty="0" err="1">
                <a:solidFill>
                  <a:schemeClr val="tx1"/>
                </a:solidFill>
                <a:effectLst/>
                <a:latin typeface="+mn-lt"/>
                <a:ea typeface="+mn-ea"/>
                <a:cs typeface="+mn-cs"/>
              </a:rPr>
              <a:t>relanosti</a:t>
            </a:r>
            <a:r>
              <a:rPr lang="hr-HR" sz="1200" b="0" i="0" kern="1200" dirty="0">
                <a:solidFill>
                  <a:schemeClr val="tx1"/>
                </a:solidFill>
                <a:effectLst/>
                <a:latin typeface="+mn-lt"/>
                <a:ea typeface="+mn-ea"/>
                <a:cs typeface="+mn-cs"/>
              </a:rPr>
              <a:t> – poboljšati kvalitetu zraka ili </a:t>
            </a:r>
            <a:r>
              <a:rPr lang="hr-HR" sz="1200" b="0" i="0" kern="1200" dirty="0" err="1">
                <a:solidFill>
                  <a:schemeClr val="tx1"/>
                </a:solidFill>
                <a:effectLst/>
                <a:latin typeface="+mn-lt"/>
                <a:ea typeface="+mn-ea"/>
                <a:cs typeface="+mn-cs"/>
              </a:rPr>
              <a:t>povečati</a:t>
            </a:r>
            <a:r>
              <a:rPr lang="hr-HR" sz="1200" b="0" i="0" kern="1200" dirty="0">
                <a:solidFill>
                  <a:schemeClr val="tx1"/>
                </a:solidFill>
                <a:effectLst/>
                <a:latin typeface="+mn-lt"/>
                <a:ea typeface="+mn-ea"/>
                <a:cs typeface="+mn-cs"/>
              </a:rPr>
              <a:t> stope odvajanja otpada.</a:t>
            </a:r>
            <a:endParaRPr lang="hr-HR" dirty="0"/>
          </a:p>
          <a:p>
            <a:endParaRPr lang="hr-HR" dirty="0"/>
          </a:p>
          <a:p>
            <a:endParaRPr lang="hr-HR" dirty="0"/>
          </a:p>
          <a:p>
            <a:r>
              <a:rPr lang="en-US" dirty="0"/>
              <a:t>Please remember that a SIP must be able to </a:t>
            </a:r>
            <a:r>
              <a:rPr lang="en-US" dirty="0" err="1"/>
              <a:t>mobilise</a:t>
            </a:r>
            <a:r>
              <a:rPr lang="en-US" dirty="0"/>
              <a:t> at least one relevant Union, national or private funding source other than LIFE to finance complementary actions needed for the implementation of the targeted plan or strategy</a:t>
            </a:r>
            <a:endParaRPr lang="hr-HR" dirty="0"/>
          </a:p>
          <a:p>
            <a:endParaRPr lang="hr-HR"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SIPs shall promote the coordination with and </a:t>
            </a:r>
            <a:r>
              <a:rPr lang="en-US" sz="1200" b="0" i="0" kern="1200" dirty="0" err="1">
                <a:solidFill>
                  <a:schemeClr val="tx1"/>
                </a:solidFill>
                <a:effectLst/>
                <a:latin typeface="+mn-lt"/>
                <a:ea typeface="+mn-ea"/>
                <a:cs typeface="+mn-cs"/>
              </a:rPr>
              <a:t>mobilisation</a:t>
            </a:r>
            <a:r>
              <a:rPr lang="en-US" sz="1200" b="0" i="0" kern="1200" dirty="0">
                <a:solidFill>
                  <a:schemeClr val="tx1"/>
                </a:solidFill>
                <a:effectLst/>
                <a:latin typeface="+mn-lt"/>
                <a:ea typeface="+mn-ea"/>
                <a:cs typeface="+mn-cs"/>
              </a:rPr>
              <a:t> of other relevant Union, national or private funding sources for the implementation of the complementary measures or actions outside of the SIP in the framework of the targeted plan or strategy, giving preference to EU funding.</a:t>
            </a:r>
            <a:endParaRPr lang="hr-HR" sz="1200" b="0" i="0" kern="1200" dirty="0">
              <a:solidFill>
                <a:schemeClr val="tx1"/>
              </a:solidFill>
              <a:effectLst/>
              <a:latin typeface="+mn-lt"/>
              <a:ea typeface="+mn-ea"/>
              <a:cs typeface="+mn-cs"/>
            </a:endParaRPr>
          </a:p>
          <a:p>
            <a:endParaRPr lang="hr-HR" sz="1200" b="0" i="0" kern="1200" dirty="0">
              <a:solidFill>
                <a:schemeClr val="tx1"/>
              </a:solidFill>
              <a:effectLst/>
              <a:latin typeface="+mn-lt"/>
              <a:ea typeface="+mn-ea"/>
              <a:cs typeface="+mn-cs"/>
            </a:endParaRPr>
          </a:p>
        </p:txBody>
      </p:sp>
      <p:sp>
        <p:nvSpPr>
          <p:cNvPr id="4" name="Rezervirano mjesto broja slajda 3">
            <a:extLst>
              <a:ext uri="{FF2B5EF4-FFF2-40B4-BE49-F238E27FC236}">
                <a16:creationId xmlns:a16="http://schemas.microsoft.com/office/drawing/2014/main" id="{CF6BB129-C25F-897E-AE24-DDA0CC4358AE}"/>
              </a:ext>
            </a:extLst>
          </p:cNvPr>
          <p:cNvSpPr>
            <a:spLocks noGrp="1"/>
          </p:cNvSpPr>
          <p:nvPr>
            <p:ph type="sldNum" sz="quarter" idx="5"/>
          </p:nvPr>
        </p:nvSpPr>
        <p:spPr/>
        <p:txBody>
          <a:bodyPr/>
          <a:lstStyle/>
          <a:p>
            <a:fld id="{AF0DE495-57CD-4979-B02F-762D7083134A}" type="slidenum">
              <a:rPr lang="hr-HR" smtClean="0"/>
              <a:t>19</a:t>
            </a:fld>
            <a:endParaRPr lang="hr-HR"/>
          </a:p>
        </p:txBody>
      </p:sp>
    </p:spTree>
    <p:extLst>
      <p:ext uri="{BB962C8B-B14F-4D97-AF65-F5344CB8AC3E}">
        <p14:creationId xmlns:p14="http://schemas.microsoft.com/office/powerpoint/2010/main" val="1107900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ZA one koji dosad nisu upoznati s Programom LIFE. Natječaj se otvara svake godine, ove godine 21.4. i traje do druge polovice rujna 2026.</a:t>
            </a:r>
          </a:p>
        </p:txBody>
      </p:sp>
      <p:sp>
        <p:nvSpPr>
          <p:cNvPr id="4" name="Slide Number Placeholder 3"/>
          <p:cNvSpPr>
            <a:spLocks noGrp="1"/>
          </p:cNvSpPr>
          <p:nvPr>
            <p:ph type="sldNum" sz="quarter" idx="5"/>
          </p:nvPr>
        </p:nvSpPr>
        <p:spPr/>
        <p:txBody>
          <a:bodyPr/>
          <a:lstStyle/>
          <a:p>
            <a:fld id="{64469247-C781-4701-9EF9-D261F2A7D668}" type="slidenum">
              <a:rPr lang="hr-HR" smtClean="0"/>
              <a:t>2</a:t>
            </a:fld>
            <a:endParaRPr lang="hr-HR"/>
          </a:p>
        </p:txBody>
      </p:sp>
    </p:spTree>
    <p:extLst>
      <p:ext uri="{BB962C8B-B14F-4D97-AF65-F5344CB8AC3E}">
        <p14:creationId xmlns:p14="http://schemas.microsoft.com/office/powerpoint/2010/main" val="1986441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a:t>Pitaju nas koliko partnera. Ovisi o vašim aktivnostima. Onoliko koliko </a:t>
            </a:r>
            <a:r>
              <a:rPr lang="hr-HR" err="1"/>
              <a:t>vma</a:t>
            </a:r>
            <a:r>
              <a:rPr lang="hr-HR"/>
              <a:t> treba za provedbu nekog projekta.</a:t>
            </a:r>
          </a:p>
        </p:txBody>
      </p:sp>
      <p:sp>
        <p:nvSpPr>
          <p:cNvPr id="4" name="Slide Number Placeholder 3"/>
          <p:cNvSpPr>
            <a:spLocks noGrp="1"/>
          </p:cNvSpPr>
          <p:nvPr>
            <p:ph type="sldNum" sz="quarter" idx="5"/>
          </p:nvPr>
        </p:nvSpPr>
        <p:spPr/>
        <p:txBody>
          <a:bodyPr/>
          <a:lstStyle/>
          <a:p>
            <a:fld id="{64469247-C781-4701-9EF9-D261F2A7D668}" type="slidenum">
              <a:rPr lang="hr-HR" smtClean="0"/>
              <a:t>20</a:t>
            </a:fld>
            <a:endParaRPr lang="hr-HR"/>
          </a:p>
        </p:txBody>
      </p:sp>
    </p:spTree>
    <p:extLst>
      <p:ext uri="{BB962C8B-B14F-4D97-AF65-F5344CB8AC3E}">
        <p14:creationId xmlns:p14="http://schemas.microsoft.com/office/powerpoint/2010/main" val="3158827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US" dirty="0"/>
              <a:t>SIPs should typically be coordinated by the authorities responsible for the approval and implementation of the action plan(s) and must involve the stakeholders that are instrumental for its successful implementation</a:t>
            </a:r>
            <a:endParaRPr lang="hr-HR" dirty="0"/>
          </a:p>
        </p:txBody>
      </p:sp>
      <p:sp>
        <p:nvSpPr>
          <p:cNvPr id="4" name="Rezervirano mjesto broja slajda 3"/>
          <p:cNvSpPr>
            <a:spLocks noGrp="1"/>
          </p:cNvSpPr>
          <p:nvPr>
            <p:ph type="sldNum" sz="quarter" idx="5"/>
          </p:nvPr>
        </p:nvSpPr>
        <p:spPr/>
        <p:txBody>
          <a:bodyPr/>
          <a:lstStyle/>
          <a:p>
            <a:fld id="{AF0DE495-57CD-4979-B02F-762D7083134A}" type="slidenum">
              <a:rPr lang="hr-HR" smtClean="0"/>
              <a:t>21</a:t>
            </a:fld>
            <a:endParaRPr lang="hr-HR"/>
          </a:p>
        </p:txBody>
      </p:sp>
    </p:spTree>
    <p:extLst>
      <p:ext uri="{BB962C8B-B14F-4D97-AF65-F5344CB8AC3E}">
        <p14:creationId xmlns:p14="http://schemas.microsoft.com/office/powerpoint/2010/main" val="24792311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b="1" dirty="0"/>
              <a:t>Mobilizacija komplementarnih izvora sredstava – za financiranje komplementarnih aktivnosti</a:t>
            </a:r>
          </a:p>
          <a:p>
            <a:endParaRPr lang="hr-HR" dirty="0"/>
          </a:p>
          <a:p>
            <a:r>
              <a:rPr lang="hr-HR" b="1" dirty="0"/>
              <a:t>SIP/SNAP projekt nije “investicijski projekt”, nego “projekt koji pokreće investicije”.</a:t>
            </a:r>
            <a:endParaRPr lang="hr-HR" dirty="0"/>
          </a:p>
        </p:txBody>
      </p:sp>
      <p:sp>
        <p:nvSpPr>
          <p:cNvPr id="4" name="Rezervirano mjesto broja slajda 3"/>
          <p:cNvSpPr>
            <a:spLocks noGrp="1"/>
          </p:cNvSpPr>
          <p:nvPr>
            <p:ph type="sldNum" sz="quarter" idx="5"/>
          </p:nvPr>
        </p:nvSpPr>
        <p:spPr/>
        <p:txBody>
          <a:bodyPr/>
          <a:lstStyle/>
          <a:p>
            <a:fld id="{AF0DE495-57CD-4979-B02F-762D7083134A}" type="slidenum">
              <a:rPr lang="hr-HR" smtClean="0"/>
              <a:t>22</a:t>
            </a:fld>
            <a:endParaRPr lang="hr-HR"/>
          </a:p>
        </p:txBody>
      </p:sp>
    </p:spTree>
    <p:extLst>
      <p:ext uri="{BB962C8B-B14F-4D97-AF65-F5344CB8AC3E}">
        <p14:creationId xmlns:p14="http://schemas.microsoft.com/office/powerpoint/2010/main" val="3164368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kern="1200" dirty="0">
                <a:solidFill>
                  <a:schemeClr val="tx1"/>
                </a:solidFill>
                <a:effectLst/>
                <a:latin typeface="+mn-lt"/>
                <a:ea typeface="+mn-ea"/>
                <a:cs typeface="+mn-cs"/>
              </a:rPr>
              <a:t>Koordinacijske aktivnosti jedna od </a:t>
            </a:r>
            <a:r>
              <a:rPr lang="hr-HR" sz="1200" b="1" kern="1200" dirty="0">
                <a:solidFill>
                  <a:schemeClr val="tx1"/>
                </a:solidFill>
                <a:effectLst/>
                <a:latin typeface="+mn-lt"/>
                <a:ea typeface="+mn-ea"/>
                <a:cs typeface="+mn-cs"/>
              </a:rPr>
              <a:t>ključnih aktivnosti u gotovo svakom strateškom projektu</a:t>
            </a:r>
            <a:r>
              <a:rPr lang="hr-HR" sz="1200" kern="1200" dirty="0">
                <a:solidFill>
                  <a:schemeClr val="tx1"/>
                </a:solidFill>
                <a:effectLst/>
                <a:latin typeface="+mn-lt"/>
                <a:ea typeface="+mn-ea"/>
                <a:cs typeface="+mn-cs"/>
              </a:rPr>
              <a:t> jer projekti implementiraju velike nacionalne ili regionalne planove.</a:t>
            </a: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kern="1200" dirty="0">
                <a:solidFill>
                  <a:schemeClr val="tx1"/>
                </a:solidFill>
                <a:effectLst/>
                <a:latin typeface="+mn-lt"/>
                <a:ea typeface="+mn-ea"/>
                <a:cs typeface="+mn-cs"/>
              </a:rPr>
              <a:t>Koordinacija - </a:t>
            </a:r>
            <a:r>
              <a:rPr lang="hr-HR" sz="1200" b="1" kern="1200" dirty="0">
                <a:solidFill>
                  <a:schemeClr val="tx1"/>
                </a:solidFill>
                <a:effectLst/>
                <a:latin typeface="+mn-lt"/>
                <a:ea typeface="+mn-ea"/>
                <a:cs typeface="+mn-cs"/>
              </a:rPr>
              <a:t>ključna komponenta provedbe politika</a:t>
            </a:r>
            <a:r>
              <a:rPr lang="hr-HR" sz="1200" kern="1200" dirty="0">
                <a:solidFill>
                  <a:schemeClr val="tx1"/>
                </a:solidFill>
                <a:effectLst/>
                <a:latin typeface="+mn-lt"/>
                <a:ea typeface="+mn-ea"/>
                <a:cs typeface="+mn-cs"/>
              </a:rPr>
              <a:t>. </a:t>
            </a:r>
          </a:p>
          <a:p>
            <a:endParaRPr lang="hr-HR" dirty="0"/>
          </a:p>
          <a:p>
            <a:pPr marL="285750" lvl="0" indent="-285750">
              <a:buFont typeface="Arial" panose="020B0604020202020204" pitchFamily="34" charset="0"/>
              <a:buChar char="•"/>
            </a:pPr>
            <a:r>
              <a:rPr lang="hr-HR" sz="1200" dirty="0"/>
              <a:t>formalna tijela (odbori, radne skupine)</a:t>
            </a:r>
          </a:p>
          <a:p>
            <a:pPr marL="285750" lvl="0" indent="-285750">
              <a:buFont typeface="Arial" panose="020B0604020202020204" pitchFamily="34" charset="0"/>
              <a:buChar char="•"/>
            </a:pPr>
            <a:r>
              <a:rPr lang="hr-HR" sz="1200" dirty="0"/>
              <a:t>digitalne platforme</a:t>
            </a:r>
          </a:p>
          <a:p>
            <a:pPr marL="285750" lvl="0" indent="-285750">
              <a:buFont typeface="Arial" panose="020B0604020202020204" pitchFamily="34" charset="0"/>
              <a:buChar char="•"/>
            </a:pPr>
            <a:r>
              <a:rPr lang="hr-HR" sz="1200" dirty="0"/>
              <a:t>mreže dionika</a:t>
            </a:r>
          </a:p>
          <a:p>
            <a:pPr marL="285750" lvl="0" indent="-285750">
              <a:buFont typeface="Arial" panose="020B0604020202020204" pitchFamily="34" charset="0"/>
              <a:buChar char="•"/>
            </a:pPr>
            <a:r>
              <a:rPr lang="hr-HR" sz="1200" dirty="0"/>
              <a:t>financijske koordinacijske mehanizme</a:t>
            </a:r>
          </a:p>
          <a:p>
            <a:endParaRPr lang="hr-HR" dirty="0"/>
          </a:p>
        </p:txBody>
      </p:sp>
      <p:sp>
        <p:nvSpPr>
          <p:cNvPr id="4" name="Rezervirano mjesto broja slajda 3"/>
          <p:cNvSpPr>
            <a:spLocks noGrp="1"/>
          </p:cNvSpPr>
          <p:nvPr>
            <p:ph type="sldNum" sz="quarter" idx="5"/>
          </p:nvPr>
        </p:nvSpPr>
        <p:spPr/>
        <p:txBody>
          <a:bodyPr/>
          <a:lstStyle/>
          <a:p>
            <a:fld id="{AF0DE495-57CD-4979-B02F-762D7083134A}" type="slidenum">
              <a:rPr lang="hr-HR" smtClean="0"/>
              <a:t>23</a:t>
            </a:fld>
            <a:endParaRPr lang="hr-HR"/>
          </a:p>
        </p:txBody>
      </p:sp>
    </p:spTree>
    <p:extLst>
      <p:ext uri="{BB962C8B-B14F-4D97-AF65-F5344CB8AC3E}">
        <p14:creationId xmlns:p14="http://schemas.microsoft.com/office/powerpoint/2010/main" val="171845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b="1" kern="1200" dirty="0">
                <a:solidFill>
                  <a:schemeClr val="tx1"/>
                </a:solidFill>
                <a:effectLst/>
                <a:latin typeface="+mn-lt"/>
                <a:ea typeface="+mn-ea"/>
                <a:cs typeface="+mn-cs"/>
              </a:rPr>
              <a:t>Ključna logika </a:t>
            </a:r>
            <a:r>
              <a:rPr lang="hr-HR" sz="1200" b="1" kern="1200" dirty="0" err="1">
                <a:solidFill>
                  <a:schemeClr val="tx1"/>
                </a:solidFill>
                <a:effectLst/>
                <a:latin typeface="+mn-lt"/>
                <a:ea typeface="+mn-ea"/>
                <a:cs typeface="+mn-cs"/>
              </a:rPr>
              <a:t>capacity</a:t>
            </a:r>
            <a:r>
              <a:rPr lang="hr-HR" sz="1200" b="1" kern="1200" dirty="0">
                <a:solidFill>
                  <a:schemeClr val="tx1"/>
                </a:solidFill>
                <a:effectLst/>
                <a:latin typeface="+mn-lt"/>
                <a:ea typeface="+mn-ea"/>
                <a:cs typeface="+mn-cs"/>
              </a:rPr>
              <a:t> </a:t>
            </a:r>
            <a:r>
              <a:rPr lang="hr-HR" sz="1200" b="1" kern="1200" dirty="0" err="1">
                <a:solidFill>
                  <a:schemeClr val="tx1"/>
                </a:solidFill>
                <a:effectLst/>
                <a:latin typeface="+mn-lt"/>
                <a:ea typeface="+mn-ea"/>
                <a:cs typeface="+mn-cs"/>
              </a:rPr>
              <a:t>buildinga</a:t>
            </a:r>
            <a:r>
              <a:rPr lang="hr-HR" sz="1200" b="1" kern="1200" dirty="0">
                <a:solidFill>
                  <a:schemeClr val="tx1"/>
                </a:solidFill>
                <a:effectLst/>
                <a:latin typeface="+mn-lt"/>
                <a:ea typeface="+mn-ea"/>
                <a:cs typeface="+mn-cs"/>
              </a:rPr>
              <a:t> u LIFE projektima </a:t>
            </a:r>
            <a:r>
              <a:rPr lang="hr-HR" sz="1200" kern="1200" dirty="0">
                <a:solidFill>
                  <a:schemeClr val="tx1"/>
                </a:solidFill>
                <a:effectLst/>
                <a:latin typeface="+mn-lt"/>
                <a:ea typeface="+mn-ea"/>
                <a:cs typeface="+mn-cs"/>
              </a:rPr>
              <a:t>cilj je:</a:t>
            </a:r>
          </a:p>
          <a:p>
            <a:pPr lvl="0"/>
            <a:r>
              <a:rPr lang="hr-HR" sz="1200" kern="1200" dirty="0">
                <a:solidFill>
                  <a:schemeClr val="tx1"/>
                </a:solidFill>
                <a:effectLst/>
                <a:latin typeface="+mn-lt"/>
                <a:ea typeface="+mn-ea"/>
                <a:cs typeface="+mn-cs"/>
              </a:rPr>
              <a:t>institucionalizirati znanje</a:t>
            </a:r>
          </a:p>
          <a:p>
            <a:pPr lvl="0"/>
            <a:r>
              <a:rPr lang="hr-HR" sz="1200" kern="1200" dirty="0">
                <a:solidFill>
                  <a:schemeClr val="tx1"/>
                </a:solidFill>
                <a:effectLst/>
                <a:latin typeface="+mn-lt"/>
                <a:ea typeface="+mn-ea"/>
                <a:cs typeface="+mn-cs"/>
              </a:rPr>
              <a:t>omogućiti dugoročnu provedbu politika</a:t>
            </a:r>
          </a:p>
          <a:p>
            <a:pPr lvl="0"/>
            <a:endParaRPr lang="hr-HR" sz="1200" kern="1200" dirty="0">
              <a:solidFill>
                <a:schemeClr val="tx1"/>
              </a:solidFill>
              <a:effectLst/>
              <a:latin typeface="+mn-lt"/>
              <a:ea typeface="+mn-ea"/>
              <a:cs typeface="+mn-cs"/>
            </a:endParaRPr>
          </a:p>
          <a:p>
            <a:pPr lvl="0"/>
            <a:r>
              <a:rPr lang="en-US" sz="1200" b="0" i="0" kern="1200" dirty="0">
                <a:solidFill>
                  <a:schemeClr val="tx1"/>
                </a:solidFill>
                <a:effectLst/>
                <a:latin typeface="+mn-lt"/>
                <a:ea typeface="+mn-ea"/>
                <a:cs typeface="+mn-cs"/>
              </a:rPr>
              <a:t>SIPs should facilitate and result in the building up of strategic capacities among the competent authorities and stakeholders to ensure a long-term sustainability of project results and actions, and to ensure that they will be able to function as co-deliverers of the targeted plan or strategy during or after the end of the SIP.</a:t>
            </a:r>
            <a:endParaRPr lang="hr-HR" sz="1200" kern="1200" dirty="0">
              <a:solidFill>
                <a:schemeClr val="tx1"/>
              </a:solidFill>
              <a:effectLst/>
              <a:latin typeface="+mn-lt"/>
              <a:ea typeface="+mn-ea"/>
              <a:cs typeface="+mn-cs"/>
            </a:endParaRPr>
          </a:p>
          <a:p>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energetski savjetnici koji pružaju podršku stanovnicima u odabiru čistih izvora grijanja i prijavi za financiranje</a:t>
            </a:r>
          </a:p>
          <a:p>
            <a:endParaRPr lang="hr-HR" sz="1200" kern="1200" dirty="0">
              <a:solidFill>
                <a:schemeClr val="tx1"/>
              </a:solidFill>
              <a:effectLst/>
              <a:latin typeface="+mn-lt"/>
              <a:ea typeface="+mn-ea"/>
              <a:cs typeface="+mn-cs"/>
            </a:endParaRPr>
          </a:p>
          <a:p>
            <a:r>
              <a:rPr lang="en-US" dirty="0"/>
              <a:t>Capacity building Projects should envisage to develop, if not already present, a training </a:t>
            </a:r>
            <a:r>
              <a:rPr lang="en-US" dirty="0" err="1"/>
              <a:t>programme</a:t>
            </a:r>
            <a:r>
              <a:rPr lang="en-US" dirty="0"/>
              <a:t> to relevant stakeholders within and/or outside the public administration to build capacity to manage the complementary funding mobilized and bring the target plan/strategy to full implementation. Projects are mandated to deliver a capacity building plan. Such plan must encompass a structure, both human and digital, that can retain and store the knowledge disseminated via the training </a:t>
            </a:r>
            <a:r>
              <a:rPr lang="en-US" dirty="0" err="1"/>
              <a:t>programme</a:t>
            </a:r>
            <a:r>
              <a:rPr lang="en-US" dirty="0"/>
              <a:t>, as well as a structure capable to continue training additional personnel when necessary and keep updated the knowledge created</a:t>
            </a:r>
            <a:endParaRPr lang="hr-HR" dirty="0"/>
          </a:p>
        </p:txBody>
      </p:sp>
      <p:sp>
        <p:nvSpPr>
          <p:cNvPr id="4" name="Rezervirano mjesto broja slajda 3"/>
          <p:cNvSpPr>
            <a:spLocks noGrp="1"/>
          </p:cNvSpPr>
          <p:nvPr>
            <p:ph type="sldNum" sz="quarter" idx="5"/>
          </p:nvPr>
        </p:nvSpPr>
        <p:spPr/>
        <p:txBody>
          <a:bodyPr/>
          <a:lstStyle/>
          <a:p>
            <a:fld id="{AF0DE495-57CD-4979-B02F-762D7083134A}" type="slidenum">
              <a:rPr lang="hr-HR" smtClean="0"/>
              <a:t>25</a:t>
            </a:fld>
            <a:endParaRPr lang="hr-HR"/>
          </a:p>
        </p:txBody>
      </p:sp>
    </p:spTree>
    <p:extLst>
      <p:ext uri="{BB962C8B-B14F-4D97-AF65-F5344CB8AC3E}">
        <p14:creationId xmlns:p14="http://schemas.microsoft.com/office/powerpoint/2010/main" val="919906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b="1" dirty="0">
                <a:highlight>
                  <a:srgbClr val="FFFF00"/>
                </a:highlight>
              </a:rPr>
              <a:t>NAVESTI koje su to TOČNO mjere!!!</a:t>
            </a:r>
          </a:p>
        </p:txBody>
      </p:sp>
      <p:sp>
        <p:nvSpPr>
          <p:cNvPr id="4" name="Rezervirano mjesto broja slajda 3"/>
          <p:cNvSpPr>
            <a:spLocks noGrp="1"/>
          </p:cNvSpPr>
          <p:nvPr>
            <p:ph type="sldNum" sz="quarter" idx="5"/>
          </p:nvPr>
        </p:nvSpPr>
        <p:spPr/>
        <p:txBody>
          <a:bodyPr/>
          <a:lstStyle/>
          <a:p>
            <a:fld id="{AF0DE495-57CD-4979-B02F-762D7083134A}" type="slidenum">
              <a:rPr lang="hr-HR" smtClean="0"/>
              <a:t>27</a:t>
            </a:fld>
            <a:endParaRPr lang="hr-HR"/>
          </a:p>
        </p:txBody>
      </p:sp>
    </p:spTree>
    <p:extLst>
      <p:ext uri="{BB962C8B-B14F-4D97-AF65-F5344CB8AC3E}">
        <p14:creationId xmlns:p14="http://schemas.microsoft.com/office/powerpoint/2010/main" val="13160663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11789-18BE-562E-024F-E0E091969CB4}"/>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7DA0F1F6-CF47-ECB7-55E3-3DB77F2666F7}"/>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BAC9647D-EF77-9019-AB68-99B9BC7FE7F1}"/>
              </a:ext>
            </a:extLst>
          </p:cNvPr>
          <p:cNvSpPr>
            <a:spLocks noGrp="1"/>
          </p:cNvSpPr>
          <p:nvPr>
            <p:ph type="body" idx="1"/>
          </p:nvPr>
        </p:nvSpPr>
        <p:spPr/>
        <p:txBody>
          <a:bodyPr/>
          <a:lstStyle/>
          <a:p>
            <a:r>
              <a:rPr lang="hr-HR" sz="1200" kern="1200" dirty="0" err="1">
                <a:solidFill>
                  <a:schemeClr val="tx1"/>
                </a:solidFill>
                <a:effectLst/>
                <a:highlight>
                  <a:srgbClr val="FFFF00"/>
                </a:highlight>
                <a:latin typeface="+mn-lt"/>
                <a:ea typeface="+mn-ea"/>
                <a:cs typeface="+mn-cs"/>
              </a:rPr>
              <a:t>associated</a:t>
            </a:r>
            <a:r>
              <a:rPr lang="hr-HR" sz="1200" kern="1200" dirty="0">
                <a:solidFill>
                  <a:schemeClr val="tx1"/>
                </a:solidFill>
                <a:effectLst/>
                <a:highlight>
                  <a:srgbClr val="FFFF00"/>
                </a:highlight>
                <a:latin typeface="+mn-lt"/>
                <a:ea typeface="+mn-ea"/>
                <a:cs typeface="+mn-cs"/>
              </a:rPr>
              <a:t> </a:t>
            </a:r>
            <a:r>
              <a:rPr lang="hr-HR" sz="1200" kern="1200" dirty="0" err="1">
                <a:solidFill>
                  <a:schemeClr val="tx1"/>
                </a:solidFill>
                <a:effectLst/>
                <a:highlight>
                  <a:srgbClr val="FFFF00"/>
                </a:highlight>
                <a:latin typeface="+mn-lt"/>
                <a:ea typeface="+mn-ea"/>
                <a:cs typeface="+mn-cs"/>
              </a:rPr>
              <a:t>air</a:t>
            </a:r>
            <a:r>
              <a:rPr lang="hr-HR" sz="1200" kern="1200" dirty="0">
                <a:solidFill>
                  <a:schemeClr val="tx1"/>
                </a:solidFill>
                <a:effectLst/>
                <a:highlight>
                  <a:srgbClr val="FFFF00"/>
                </a:highlight>
                <a:latin typeface="+mn-lt"/>
                <a:ea typeface="+mn-ea"/>
                <a:cs typeface="+mn-cs"/>
              </a:rPr>
              <a:t> </a:t>
            </a:r>
            <a:r>
              <a:rPr lang="hr-HR" sz="1200" kern="1200" dirty="0" err="1">
                <a:solidFill>
                  <a:schemeClr val="tx1"/>
                </a:solidFill>
                <a:effectLst/>
                <a:highlight>
                  <a:srgbClr val="FFFF00"/>
                </a:highlight>
                <a:latin typeface="+mn-lt"/>
                <a:ea typeface="+mn-ea"/>
                <a:cs typeface="+mn-cs"/>
              </a:rPr>
              <a:t>quality</a:t>
            </a:r>
            <a:r>
              <a:rPr lang="hr-HR" sz="1200" kern="1200" dirty="0">
                <a:solidFill>
                  <a:schemeClr val="tx1"/>
                </a:solidFill>
                <a:effectLst/>
                <a:highlight>
                  <a:srgbClr val="FFFF00"/>
                </a:highlight>
                <a:latin typeface="+mn-lt"/>
                <a:ea typeface="+mn-ea"/>
                <a:cs typeface="+mn-cs"/>
              </a:rPr>
              <a:t> </a:t>
            </a:r>
            <a:r>
              <a:rPr lang="hr-HR" sz="1200" kern="1200" dirty="0" err="1">
                <a:solidFill>
                  <a:schemeClr val="tx1"/>
                </a:solidFill>
                <a:effectLst/>
                <a:highlight>
                  <a:srgbClr val="FFFF00"/>
                </a:highlight>
                <a:latin typeface="+mn-lt"/>
                <a:ea typeface="+mn-ea"/>
                <a:cs typeface="+mn-cs"/>
              </a:rPr>
              <a:t>improvements</a:t>
            </a:r>
            <a:r>
              <a:rPr lang="hr-HR" sz="1200" kern="1200" dirty="0">
                <a:solidFill>
                  <a:schemeClr val="tx1"/>
                </a:solidFill>
                <a:effectLst/>
                <a:highlight>
                  <a:srgbClr val="FFFF00"/>
                </a:highlight>
                <a:latin typeface="+mn-lt"/>
                <a:ea typeface="+mn-ea"/>
                <a:cs typeface="+mn-cs"/>
              </a:rPr>
              <a:t>  i koja razina primjene </a:t>
            </a:r>
            <a:r>
              <a:rPr lang="hr-HR" sz="1200" kern="1200" dirty="0" err="1">
                <a:solidFill>
                  <a:schemeClr val="tx1"/>
                </a:solidFill>
                <a:effectLst/>
                <a:highlight>
                  <a:srgbClr val="FFFF00"/>
                </a:highlight>
                <a:latin typeface="+mn-lt"/>
                <a:ea typeface="+mn-ea"/>
                <a:cs typeface="+mn-cs"/>
              </a:rPr>
              <a:t>Straegije</a:t>
            </a:r>
            <a:r>
              <a:rPr lang="hr-HR" sz="1200" kern="1200" dirty="0">
                <a:solidFill>
                  <a:schemeClr val="tx1"/>
                </a:solidFill>
                <a:effectLst/>
                <a:highlight>
                  <a:srgbClr val="FFFF00"/>
                </a:highlight>
                <a:latin typeface="+mn-lt"/>
                <a:ea typeface="+mn-ea"/>
                <a:cs typeface="+mn-cs"/>
              </a:rPr>
              <a:t> će biti </a:t>
            </a:r>
            <a:r>
              <a:rPr lang="hr-HR" sz="1200" kern="1200" dirty="0" err="1">
                <a:solidFill>
                  <a:schemeClr val="tx1"/>
                </a:solidFill>
                <a:effectLst/>
                <a:highlight>
                  <a:srgbClr val="FFFF00"/>
                </a:highlight>
                <a:latin typeface="+mn-lt"/>
                <a:ea typeface="+mn-ea"/>
                <a:cs typeface="+mn-cs"/>
              </a:rPr>
              <a:t>ostavrena</a:t>
            </a:r>
            <a:endParaRPr lang="hr-HR" b="1" dirty="0">
              <a:highlight>
                <a:srgbClr val="FFFF00"/>
              </a:highlight>
            </a:endParaRPr>
          </a:p>
        </p:txBody>
      </p:sp>
      <p:sp>
        <p:nvSpPr>
          <p:cNvPr id="4" name="Rezervirano mjesto broja slajda 3">
            <a:extLst>
              <a:ext uri="{FF2B5EF4-FFF2-40B4-BE49-F238E27FC236}">
                <a16:creationId xmlns:a16="http://schemas.microsoft.com/office/drawing/2014/main" id="{D58A0616-9F11-55C6-0CB5-4BA5B55240BC}"/>
              </a:ext>
            </a:extLst>
          </p:cNvPr>
          <p:cNvSpPr>
            <a:spLocks noGrp="1"/>
          </p:cNvSpPr>
          <p:nvPr>
            <p:ph type="sldNum" sz="quarter" idx="5"/>
          </p:nvPr>
        </p:nvSpPr>
        <p:spPr/>
        <p:txBody>
          <a:bodyPr/>
          <a:lstStyle/>
          <a:p>
            <a:fld id="{AF0DE495-57CD-4979-B02F-762D7083134A}" type="slidenum">
              <a:rPr lang="hr-HR" smtClean="0"/>
              <a:t>28</a:t>
            </a:fld>
            <a:endParaRPr lang="hr-HR"/>
          </a:p>
        </p:txBody>
      </p:sp>
    </p:spTree>
    <p:extLst>
      <p:ext uri="{BB962C8B-B14F-4D97-AF65-F5344CB8AC3E}">
        <p14:creationId xmlns:p14="http://schemas.microsoft.com/office/powerpoint/2010/main" val="1518901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dirty="0">
                <a:solidFill>
                  <a:schemeClr val="tx1"/>
                </a:solidFill>
                <a:effectLst/>
                <a:latin typeface="+mn-lt"/>
                <a:ea typeface="+mn-ea"/>
                <a:cs typeface="+mn-cs"/>
              </a:rPr>
              <a:t>UČINAK: očekivana razina provedbe i povezana poboljšanja kvalitete zraka AQP-a ili NAPCP-a kao izravna posljedica mjera predviđenih u SIP-u ili putem komplementarnih mjera</a:t>
            </a:r>
          </a:p>
          <a:p>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osmogodišnji projekt ima za cilj poboljšanje nepovoljne kvalitete zraka u 10 mađarskih općina u 8 regija zemlje. Ostvaruje se razvojem baza podataka o emisijama, sveobuhvatnim aktivnostima podizanja svijesti i uspostavom nacionalne mreže stručnjaka i konzultanata.</a:t>
            </a:r>
          </a:p>
          <a:p>
            <a:endParaRPr lang="hr-HR" sz="1200" kern="1200" dirty="0">
              <a:solidFill>
                <a:schemeClr val="tx1"/>
              </a:solidFill>
              <a:effectLst/>
              <a:latin typeface="+mn-lt"/>
              <a:ea typeface="+mn-ea"/>
              <a:cs typeface="+mn-cs"/>
            </a:endParaRPr>
          </a:p>
          <a:p>
            <a:r>
              <a:rPr lang="hr-HR" sz="1200" b="1" kern="1200" dirty="0">
                <a:solidFill>
                  <a:schemeClr val="tx1"/>
                </a:solidFill>
                <a:effectLst/>
                <a:latin typeface="+mn-lt"/>
                <a:ea typeface="+mn-ea"/>
                <a:cs typeface="+mn-cs"/>
              </a:rPr>
              <a:t>Postavljanje novih stanica za praćenje kvalitete zraka</a:t>
            </a:r>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nove automatske stanice za praćenje instalirane su u dva partnerska naselja koja još nisu imala takve stanice za praćenje.</a:t>
            </a:r>
          </a:p>
          <a:p>
            <a:r>
              <a:rPr lang="hr-HR" sz="1200" b="1" kern="1200" dirty="0">
                <a:solidFill>
                  <a:schemeClr val="tx1"/>
                </a:solidFill>
                <a:effectLst/>
                <a:latin typeface="+mn-lt"/>
                <a:ea typeface="+mn-ea"/>
                <a:cs typeface="+mn-cs"/>
              </a:rPr>
              <a:t>Uspostava mreže eko-menadžera</a:t>
            </a:r>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uspostavljanje konzultantske mreže za eko-menadžment za zaštitu zraka. Zadaci stručnjaka mreže uključuju koordinaciju lokalnih projektnih aktivnosti u navedenim općinama, sudjelovanje u aktivnostima podizanja svijesti, aktivan doprinos razvoju općinskih planova mobilnosti i planova putovanja na radno mjesto, te smjernice za olakšavanje podnošenja uspješnih prijava financiranih iz lokalnih i EU izvora za poboljšanje kvalitete zraka.</a:t>
            </a:r>
          </a:p>
          <a:p>
            <a:r>
              <a:rPr lang="hr-HR" sz="1200" b="1" kern="1200" dirty="0">
                <a:solidFill>
                  <a:schemeClr val="tx1"/>
                </a:solidFill>
                <a:effectLst/>
                <a:latin typeface="+mn-lt"/>
                <a:ea typeface="+mn-ea"/>
                <a:cs typeface="+mn-cs"/>
              </a:rPr>
              <a:t>Promicanje ekološki prihvatljivih načina prijevoza</a:t>
            </a:r>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Kako bi se smanjilo onečišćenje zraka uzrokovano prometom, pokreću se razne aktivnosti podizanja svijesti i lokalne pilot akcije, poput implementacije sustava javnih bicikala i razvoja inteligentnih sustava gradskog prijevoza.</a:t>
            </a:r>
          </a:p>
          <a:p>
            <a:r>
              <a:rPr lang="hr-HR" sz="1200" b="1" kern="1200" dirty="0">
                <a:solidFill>
                  <a:schemeClr val="tx1"/>
                </a:solidFill>
                <a:effectLst/>
                <a:latin typeface="+mn-lt"/>
                <a:ea typeface="+mn-ea"/>
                <a:cs typeface="+mn-cs"/>
              </a:rPr>
              <a:t>Razvoj alata za modeliranje kvalitete zraka koji podržava donošenje odluka</a:t>
            </a:r>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razvit će se GIS baza podataka i alat za modeliranje kvalitete zraka visoke rezolucije kako bi se podržao dvogodišnji pregled općinskih planova kvalitete zraka. </a:t>
            </a:r>
          </a:p>
          <a:p>
            <a:r>
              <a:rPr lang="hr-HR" sz="1200" kern="1200" dirty="0">
                <a:solidFill>
                  <a:schemeClr val="tx1"/>
                </a:solidFill>
                <a:effectLst/>
                <a:latin typeface="+mn-lt"/>
                <a:ea typeface="+mn-ea"/>
                <a:cs typeface="+mn-cs"/>
              </a:rPr>
              <a:t>Sustav za podršku donošenju odluka omogućuje procjenu utjecaja različitih mjera i identificiranje ključnih područja u kojima se mogu poduzeti učinkovite mjere.</a:t>
            </a:r>
          </a:p>
          <a:p>
            <a:r>
              <a:rPr lang="hr-HR" sz="1200" b="1" kern="1200" dirty="0">
                <a:solidFill>
                  <a:schemeClr val="tx1"/>
                </a:solidFill>
                <a:effectLst/>
                <a:latin typeface="+mn-lt"/>
                <a:ea typeface="+mn-ea"/>
                <a:cs typeface="+mn-cs"/>
              </a:rPr>
              <a:t>Podizanje svijesti i prijenos znanja</a:t>
            </a:r>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Općine uključene u projekt pokreću kampanje podizanja svijesti kako bi širile mjere za poboljšanje kvalitete zraka u regiji. </a:t>
            </a:r>
          </a:p>
          <a:p>
            <a:r>
              <a:rPr lang="hr-HR" sz="1200" kern="1200" dirty="0">
                <a:solidFill>
                  <a:schemeClr val="tx1"/>
                </a:solidFill>
                <a:effectLst/>
                <a:latin typeface="+mn-lt"/>
                <a:ea typeface="+mn-ea"/>
                <a:cs typeface="+mn-cs"/>
              </a:rPr>
              <a:t>Ključni elementi su demonstracija dobrih tehnika izgaranja krutih goriva i ekološki prihvatljivih metoda izgaranja, promicanje ekološki prihvatljivih metoda prijevoza.</a:t>
            </a:r>
          </a:p>
          <a:p>
            <a:r>
              <a:rPr lang="hr-HR" sz="1200" b="1" kern="1200" dirty="0">
                <a:solidFill>
                  <a:schemeClr val="tx1"/>
                </a:solidFill>
                <a:effectLst/>
                <a:latin typeface="+mn-lt"/>
                <a:ea typeface="+mn-ea"/>
                <a:cs typeface="+mn-cs"/>
              </a:rPr>
              <a:t>Smanjenje emisija iz stambenog sektora</a:t>
            </a:r>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U sklopu projekta, pokrenut će se sveobuhvatne aktivnosti podizanja svijesti i lokalne pilot akcije za smanjenje onečišćenja zraka uzrokovanog grijanjem stambenih objekata, </a:t>
            </a:r>
          </a:p>
          <a:p>
            <a:r>
              <a:rPr lang="hr-HR" sz="1200" b="1" kern="1200" dirty="0">
                <a:solidFill>
                  <a:schemeClr val="tx1"/>
                </a:solidFill>
                <a:effectLst/>
                <a:latin typeface="+mn-lt"/>
                <a:ea typeface="+mn-ea"/>
                <a:cs typeface="+mn-cs"/>
              </a:rPr>
              <a:t>primjeri pilot akcija</a:t>
            </a:r>
            <a:r>
              <a:rPr lang="hr-HR" sz="1200" kern="1200" dirty="0">
                <a:solidFill>
                  <a:schemeClr val="tx1"/>
                </a:solidFill>
                <a:effectLst/>
                <a:latin typeface="+mn-lt"/>
                <a:ea typeface="+mn-ea"/>
                <a:cs typeface="+mn-cs"/>
              </a:rPr>
              <a:t> su promicanje daljinskog grijanja, kompostiranje, optimizacija opskrbe krutim gorivom i razvoj zelenih površina u središtima gradova.</a:t>
            </a:r>
          </a:p>
          <a:p>
            <a:r>
              <a:rPr lang="hr-HR" sz="1200" b="1" kern="1200" dirty="0">
                <a:solidFill>
                  <a:schemeClr val="tx1"/>
                </a:solidFill>
                <a:effectLst/>
                <a:latin typeface="+mn-lt"/>
                <a:ea typeface="+mn-ea"/>
                <a:cs typeface="+mn-cs"/>
              </a:rPr>
              <a:t>Primjena ekološki prihvatljivih poljoprivrednih tehnologija</a:t>
            </a:r>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Projekt će također prik</a:t>
            </a:r>
            <a:r>
              <a:rPr lang="hr-HR" sz="1200" b="1" kern="1200" dirty="0">
                <a:solidFill>
                  <a:schemeClr val="tx1"/>
                </a:solidFill>
                <a:effectLst/>
                <a:latin typeface="+mn-lt"/>
                <a:ea typeface="+mn-ea"/>
                <a:cs typeface="+mn-cs"/>
              </a:rPr>
              <a:t>upljati dobre prakse za smanjenje onečišćenja zraka iz poljoprivrednih izvora</a:t>
            </a:r>
            <a:r>
              <a:rPr lang="hr-HR" sz="1200" kern="1200" dirty="0">
                <a:solidFill>
                  <a:schemeClr val="tx1"/>
                </a:solidFill>
                <a:effectLst/>
                <a:latin typeface="+mn-lt"/>
                <a:ea typeface="+mn-ea"/>
                <a:cs typeface="+mn-cs"/>
              </a:rPr>
              <a:t> te podržati osposobljavanje poljoprivrednika i uvođenje ekološki prihvatljivih tehnologija.</a:t>
            </a:r>
          </a:p>
          <a:p>
            <a:endParaRPr lang="hr-HR" dirty="0"/>
          </a:p>
        </p:txBody>
      </p:sp>
      <p:sp>
        <p:nvSpPr>
          <p:cNvPr id="4" name="Rezervirano mjesto broja slajda 3"/>
          <p:cNvSpPr>
            <a:spLocks noGrp="1"/>
          </p:cNvSpPr>
          <p:nvPr>
            <p:ph type="sldNum" sz="quarter" idx="5"/>
          </p:nvPr>
        </p:nvSpPr>
        <p:spPr/>
        <p:txBody>
          <a:bodyPr/>
          <a:lstStyle/>
          <a:p>
            <a:fld id="{AF0DE495-57CD-4979-B02F-762D7083134A}" type="slidenum">
              <a:rPr lang="hr-HR" smtClean="0"/>
              <a:t>29</a:t>
            </a:fld>
            <a:endParaRPr lang="hr-HR"/>
          </a:p>
        </p:txBody>
      </p:sp>
    </p:spTree>
    <p:extLst>
      <p:ext uri="{BB962C8B-B14F-4D97-AF65-F5344CB8AC3E}">
        <p14:creationId xmlns:p14="http://schemas.microsoft.com/office/powerpoint/2010/main" val="16616445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5"/>
          </p:nvPr>
        </p:nvSpPr>
        <p:spPr/>
        <p:txBody>
          <a:bodyPr/>
          <a:lstStyle/>
          <a:p>
            <a:fld id="{AF0DE495-57CD-4979-B02F-762D7083134A}" type="slidenum">
              <a:rPr lang="hr-HR" smtClean="0"/>
              <a:t>30</a:t>
            </a:fld>
            <a:endParaRPr lang="hr-HR"/>
          </a:p>
        </p:txBody>
      </p:sp>
    </p:spTree>
    <p:extLst>
      <p:ext uri="{BB962C8B-B14F-4D97-AF65-F5344CB8AC3E}">
        <p14:creationId xmlns:p14="http://schemas.microsoft.com/office/powerpoint/2010/main" val="570812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Concept note must meet all four criteria for the applicant to be invited to present a full</a:t>
            </a:r>
          </a:p>
          <a:p>
            <a:r>
              <a:rPr lang="hr-HR" sz="1200" b="0" i="0" u="none" strike="noStrike" kern="1200" baseline="0" dirty="0" err="1">
                <a:solidFill>
                  <a:schemeClr val="tx1"/>
                </a:solidFill>
                <a:latin typeface="+mn-lt"/>
                <a:ea typeface="+mn-ea"/>
                <a:cs typeface="+mn-cs"/>
              </a:rPr>
              <a:t>proposal</a:t>
            </a:r>
            <a:r>
              <a:rPr lang="hr-HR" sz="1200" b="0" i="0" u="none" strike="noStrike" kern="1200" baseline="0" dirty="0">
                <a:solidFill>
                  <a:schemeClr val="tx1"/>
                </a:solidFill>
                <a:latin typeface="+mn-lt"/>
                <a:ea typeface="+mn-ea"/>
                <a:cs typeface="+mn-cs"/>
              </a:rPr>
              <a:t>.</a:t>
            </a:r>
            <a:endParaRPr lang="hr-HR" dirty="0"/>
          </a:p>
        </p:txBody>
      </p:sp>
      <p:sp>
        <p:nvSpPr>
          <p:cNvPr id="4" name="Rezervirano mjesto broja slajda 3"/>
          <p:cNvSpPr>
            <a:spLocks noGrp="1"/>
          </p:cNvSpPr>
          <p:nvPr>
            <p:ph type="sldNum" sz="quarter" idx="5"/>
          </p:nvPr>
        </p:nvSpPr>
        <p:spPr/>
        <p:txBody>
          <a:bodyPr/>
          <a:lstStyle/>
          <a:p>
            <a:fld id="{AF0DE495-57CD-4979-B02F-762D7083134A}" type="slidenum">
              <a:rPr lang="hr-HR" smtClean="0"/>
              <a:t>31</a:t>
            </a:fld>
            <a:endParaRPr lang="hr-HR"/>
          </a:p>
        </p:txBody>
      </p:sp>
    </p:spTree>
    <p:extLst>
      <p:ext uri="{BB962C8B-B14F-4D97-AF65-F5344CB8AC3E}">
        <p14:creationId xmlns:p14="http://schemas.microsoft.com/office/powerpoint/2010/main" val="1089136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a:solidFill>
                  <a:schemeClr val="tx1"/>
                </a:solidFill>
                <a:effectLst/>
                <a:latin typeface="+mn-lt"/>
                <a:ea typeface="+mn-ea"/>
                <a:cs typeface="+mn-cs"/>
              </a:rPr>
              <a:t>financiraju projekti kojima se podupiru politike EU-a u području okoliša, prirode i klime </a:t>
            </a:r>
          </a:p>
          <a:p>
            <a:r>
              <a:rPr lang="hr-HR" sz="1200" kern="1200" dirty="0">
                <a:solidFill>
                  <a:schemeClr val="tx1"/>
                </a:solidFill>
                <a:effectLst/>
                <a:latin typeface="+mn-lt"/>
                <a:ea typeface="+mn-ea"/>
                <a:cs typeface="+mn-cs"/>
              </a:rPr>
              <a:t>Glavni instrument provedbe europskog zelenog plana</a:t>
            </a:r>
          </a:p>
        </p:txBody>
      </p:sp>
      <p:sp>
        <p:nvSpPr>
          <p:cNvPr id="4" name="Slide Number Placeholder 3"/>
          <p:cNvSpPr>
            <a:spLocks noGrp="1"/>
          </p:cNvSpPr>
          <p:nvPr>
            <p:ph type="sldNum" sz="quarter" idx="5"/>
          </p:nvPr>
        </p:nvSpPr>
        <p:spPr/>
        <p:txBody>
          <a:bodyPr/>
          <a:lstStyle/>
          <a:p>
            <a:fld id="{64469247-C781-4701-9EF9-D261F2A7D668}" type="slidenum">
              <a:rPr lang="hr-HR" smtClean="0"/>
              <a:t>3</a:t>
            </a:fld>
            <a:endParaRPr lang="hr-HR"/>
          </a:p>
        </p:txBody>
      </p:sp>
    </p:spTree>
    <p:extLst>
      <p:ext uri="{BB962C8B-B14F-4D97-AF65-F5344CB8AC3E}">
        <p14:creationId xmlns:p14="http://schemas.microsoft.com/office/powerpoint/2010/main" val="3117392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94AD7-03DE-F0ED-0980-E0EBDDAB5751}"/>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2E62D256-9882-EA52-4A41-F53A941A63BF}"/>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061245C6-01B3-DAA3-8740-A02F470E0A41}"/>
              </a:ext>
            </a:extLst>
          </p:cNvPr>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Concept note must meet all four criteria for the applicant to be invited to present a full</a:t>
            </a:r>
          </a:p>
          <a:p>
            <a:r>
              <a:rPr lang="hr-HR" sz="1200" b="0" i="0" u="none" strike="noStrike" kern="1200" baseline="0" dirty="0" err="1">
                <a:solidFill>
                  <a:schemeClr val="tx1"/>
                </a:solidFill>
                <a:latin typeface="+mn-lt"/>
                <a:ea typeface="+mn-ea"/>
                <a:cs typeface="+mn-cs"/>
              </a:rPr>
              <a:t>proposal</a:t>
            </a:r>
            <a:r>
              <a:rPr lang="hr-HR" sz="1200" b="0" i="0" u="none" strike="noStrike" kern="1200" baseline="0" dirty="0">
                <a:solidFill>
                  <a:schemeClr val="tx1"/>
                </a:solidFill>
                <a:latin typeface="+mn-lt"/>
                <a:ea typeface="+mn-ea"/>
                <a:cs typeface="+mn-cs"/>
              </a:rPr>
              <a:t>.</a:t>
            </a:r>
          </a:p>
          <a:p>
            <a:endParaRPr lang="hr-HR" sz="1200" b="0" i="0" u="none" strike="noStrike" kern="1200" baseline="0" dirty="0">
              <a:solidFill>
                <a:schemeClr val="tx1"/>
              </a:solidFill>
              <a:latin typeface="+mn-lt"/>
              <a:ea typeface="+mn-ea"/>
              <a:cs typeface="+mn-cs"/>
            </a:endParaRPr>
          </a:p>
          <a:p>
            <a:r>
              <a:rPr lang="hr-HR" sz="1200" b="1" kern="1200" dirty="0">
                <a:solidFill>
                  <a:schemeClr val="tx1"/>
                </a:solidFill>
                <a:effectLst/>
                <a:latin typeface="+mn-lt"/>
                <a:ea typeface="+mn-ea"/>
                <a:cs typeface="+mn-cs"/>
              </a:rPr>
              <a:t>PREDNOST zemljama bez </a:t>
            </a:r>
            <a:r>
              <a:rPr lang="hr-HR" sz="1200" b="1" kern="1200" dirty="0" err="1">
                <a:solidFill>
                  <a:schemeClr val="tx1"/>
                </a:solidFill>
                <a:effectLst/>
                <a:latin typeface="+mn-lt"/>
                <a:ea typeface="+mn-ea"/>
                <a:cs typeface="+mn-cs"/>
              </a:rPr>
              <a:t>SIPa</a:t>
            </a:r>
            <a:r>
              <a:rPr lang="hr-HR" sz="1200" b="1" kern="1200" dirty="0">
                <a:solidFill>
                  <a:schemeClr val="tx1"/>
                </a:solidFill>
                <a:effectLst/>
                <a:latin typeface="+mn-lt"/>
                <a:ea typeface="+mn-ea"/>
                <a:cs typeface="+mn-cs"/>
              </a:rPr>
              <a:t>:</a:t>
            </a:r>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For SIP/</a:t>
            </a:r>
            <a:r>
              <a:rPr lang="hr-HR" sz="1200" kern="1200" dirty="0" err="1">
                <a:solidFill>
                  <a:schemeClr val="tx1"/>
                </a:solidFill>
                <a:effectLst/>
                <a:latin typeface="+mn-lt"/>
                <a:ea typeface="+mn-ea"/>
                <a:cs typeface="+mn-cs"/>
              </a:rPr>
              <a:t>SNaP</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calls</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in</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case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of</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lack</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of</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budget</a:t>
            </a:r>
            <a:r>
              <a:rPr lang="hr-HR" sz="1200" kern="1200" dirty="0">
                <a:solidFill>
                  <a:schemeClr val="tx1"/>
                </a:solidFill>
                <a:effectLst/>
                <a:latin typeface="+mn-lt"/>
                <a:ea typeface="+mn-ea"/>
                <a:cs typeface="+mn-cs"/>
              </a:rPr>
              <a:t> to </a:t>
            </a:r>
            <a:r>
              <a:rPr lang="hr-HR" sz="1200" kern="1200" dirty="0" err="1">
                <a:solidFill>
                  <a:schemeClr val="tx1"/>
                </a:solidFill>
                <a:effectLst/>
                <a:latin typeface="+mn-lt"/>
                <a:ea typeface="+mn-ea"/>
                <a:cs typeface="+mn-cs"/>
              </a:rPr>
              <a:t>finance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all</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the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proposals</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that</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reached</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the</a:t>
            </a:r>
            <a:r>
              <a:rPr lang="hr-HR" sz="1200" kern="1200" dirty="0">
                <a:solidFill>
                  <a:schemeClr val="tx1"/>
                </a:solidFill>
                <a:effectLst/>
                <a:latin typeface="+mn-lt"/>
                <a:ea typeface="+mn-ea"/>
                <a:cs typeface="+mn-cs"/>
              </a:rPr>
              <a:t> minimum </a:t>
            </a:r>
            <a:r>
              <a:rPr lang="hr-HR" sz="1200" kern="1200" dirty="0" err="1">
                <a:solidFill>
                  <a:schemeClr val="tx1"/>
                </a:solidFill>
                <a:effectLst/>
                <a:latin typeface="+mn-lt"/>
                <a:ea typeface="+mn-ea"/>
                <a:cs typeface="+mn-cs"/>
              </a:rPr>
              <a:t>threshold</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priority</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will</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be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given</a:t>
            </a:r>
            <a:r>
              <a:rPr lang="hr-HR" sz="1200" kern="1200" dirty="0">
                <a:solidFill>
                  <a:schemeClr val="tx1"/>
                </a:solidFill>
                <a:effectLst/>
                <a:latin typeface="+mn-lt"/>
                <a:ea typeface="+mn-ea"/>
                <a:cs typeface="+mn-cs"/>
              </a:rPr>
              <a:t> to </a:t>
            </a:r>
            <a:r>
              <a:rPr lang="hr-HR" sz="1200" kern="1200" dirty="0" err="1">
                <a:solidFill>
                  <a:schemeClr val="tx1"/>
                </a:solidFill>
                <a:effectLst/>
                <a:latin typeface="+mn-lt"/>
                <a:ea typeface="+mn-ea"/>
                <a:cs typeface="+mn-cs"/>
              </a:rPr>
              <a:t>the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proposals</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from</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Member</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States</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which</a:t>
            </a:r>
            <a:r>
              <a:rPr lang="hr-HR" sz="1200" kern="1200" dirty="0">
                <a:solidFill>
                  <a:schemeClr val="tx1"/>
                </a:solidFill>
                <a:effectLst/>
                <a:latin typeface="+mn-lt"/>
                <a:ea typeface="+mn-ea"/>
                <a:cs typeface="+mn-cs"/>
              </a:rPr>
              <a:t> do </a:t>
            </a:r>
            <a:r>
              <a:rPr lang="hr-HR" sz="1200" kern="1200" dirty="0" err="1">
                <a:solidFill>
                  <a:schemeClr val="tx1"/>
                </a:solidFill>
                <a:effectLst/>
                <a:latin typeface="+mn-lt"/>
                <a:ea typeface="+mn-ea"/>
                <a:cs typeface="+mn-cs"/>
              </a:rPr>
              <a:t>not</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have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yet</a:t>
            </a:r>
            <a:r>
              <a:rPr lang="hr-HR" sz="1200" kern="1200" dirty="0">
                <a:solidFill>
                  <a:schemeClr val="tx1"/>
                </a:solidFill>
                <a:effectLst/>
                <a:latin typeface="+mn-lt"/>
                <a:ea typeface="+mn-ea"/>
                <a:cs typeface="+mn-cs"/>
              </a:rPr>
              <a:t> a SIP </a:t>
            </a:r>
            <a:r>
              <a:rPr lang="hr-HR" sz="1200" kern="1200" dirty="0" err="1">
                <a:solidFill>
                  <a:schemeClr val="tx1"/>
                </a:solidFill>
                <a:effectLst/>
                <a:latin typeface="+mn-lt"/>
                <a:ea typeface="+mn-ea"/>
                <a:cs typeface="+mn-cs"/>
              </a:rPr>
              <a:t>or</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SNaP</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project</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financed</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under</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the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specific</a:t>
            </a:r>
            <a:r>
              <a:rPr lang="hr-HR" sz="1200" kern="1200" dirty="0">
                <a:solidFill>
                  <a:schemeClr val="tx1"/>
                </a:solidFill>
                <a:effectLst/>
                <a:latin typeface="+mn-lt"/>
                <a:ea typeface="+mn-ea"/>
                <a:cs typeface="+mn-cs"/>
              </a:rPr>
              <a:t> sub- </a:t>
            </a:r>
            <a:r>
              <a:rPr lang="hr-HR" sz="1200" kern="1200" dirty="0" err="1">
                <a:solidFill>
                  <a:schemeClr val="tx1"/>
                </a:solidFill>
                <a:effectLst/>
                <a:latin typeface="+mn-lt"/>
                <a:ea typeface="+mn-ea"/>
                <a:cs typeface="+mn-cs"/>
              </a:rPr>
              <a:t>programme</a:t>
            </a:r>
            <a:endParaRPr lang="hr-HR" sz="1200" kern="1200" dirty="0">
              <a:solidFill>
                <a:schemeClr val="tx1"/>
              </a:solidFill>
              <a:effectLst/>
              <a:latin typeface="+mn-lt"/>
              <a:ea typeface="+mn-ea"/>
              <a:cs typeface="+mn-cs"/>
            </a:endParaRPr>
          </a:p>
          <a:p>
            <a:endParaRPr lang="hr-HR" dirty="0"/>
          </a:p>
        </p:txBody>
      </p:sp>
      <p:sp>
        <p:nvSpPr>
          <p:cNvPr id="4" name="Rezervirano mjesto broja slajda 3">
            <a:extLst>
              <a:ext uri="{FF2B5EF4-FFF2-40B4-BE49-F238E27FC236}">
                <a16:creationId xmlns:a16="http://schemas.microsoft.com/office/drawing/2014/main" id="{E46AE60A-E211-AC25-9323-5DC5A938D14D}"/>
              </a:ext>
            </a:extLst>
          </p:cNvPr>
          <p:cNvSpPr>
            <a:spLocks noGrp="1"/>
          </p:cNvSpPr>
          <p:nvPr>
            <p:ph type="sldNum" sz="quarter" idx="5"/>
          </p:nvPr>
        </p:nvSpPr>
        <p:spPr/>
        <p:txBody>
          <a:bodyPr/>
          <a:lstStyle/>
          <a:p>
            <a:fld id="{AF0DE495-57CD-4979-B02F-762D7083134A}" type="slidenum">
              <a:rPr lang="hr-HR" smtClean="0"/>
              <a:t>32</a:t>
            </a:fld>
            <a:endParaRPr lang="hr-HR"/>
          </a:p>
        </p:txBody>
      </p:sp>
    </p:spTree>
    <p:extLst>
      <p:ext uri="{BB962C8B-B14F-4D97-AF65-F5344CB8AC3E}">
        <p14:creationId xmlns:p14="http://schemas.microsoft.com/office/powerpoint/2010/main" val="4204654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6FDC7-7F77-7CBA-3411-15ED734DA686}"/>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D04F1D27-5A8E-1230-1F17-68A363FF31A7}"/>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4F212CC0-A343-DF24-CB35-C3D16ACAEEA8}"/>
              </a:ext>
            </a:extLst>
          </p:cNvPr>
          <p:cNvSpPr>
            <a:spLocks noGrp="1"/>
          </p:cNvSpPr>
          <p:nvPr>
            <p:ph type="body" idx="1"/>
          </p:nvPr>
        </p:nvSpPr>
        <p:spPr/>
        <p:txBody>
          <a:bodyPr/>
          <a:lstStyle/>
          <a:p>
            <a:endParaRPr lang="hr-HR" sz="1200" b="0" i="0" kern="1200" dirty="0">
              <a:solidFill>
                <a:schemeClr val="tx1"/>
              </a:solidFill>
              <a:effectLst/>
              <a:latin typeface="+mn-lt"/>
              <a:ea typeface="+mn-ea"/>
              <a:cs typeface="+mn-cs"/>
            </a:endParaRPr>
          </a:p>
          <a:p>
            <a:r>
              <a:rPr lang="en-US" dirty="0"/>
              <a:t>Please remember that a SIP must be able to </a:t>
            </a:r>
            <a:r>
              <a:rPr lang="en-US" dirty="0" err="1"/>
              <a:t>mobilise</a:t>
            </a:r>
            <a:r>
              <a:rPr lang="en-US" dirty="0"/>
              <a:t> at least one relevant Union, national or private funding source other than LIFE to finance complementary actions needed for the implementation of the targeted plan or strategy</a:t>
            </a:r>
            <a:endParaRPr lang="hr-HR" dirty="0"/>
          </a:p>
          <a:p>
            <a:endParaRPr lang="hr-HR"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SIPs shall promote the coordination with and </a:t>
            </a:r>
            <a:r>
              <a:rPr lang="en-US" sz="1200" b="0" i="0" kern="1200" dirty="0" err="1">
                <a:solidFill>
                  <a:schemeClr val="tx1"/>
                </a:solidFill>
                <a:effectLst/>
                <a:latin typeface="+mn-lt"/>
                <a:ea typeface="+mn-ea"/>
                <a:cs typeface="+mn-cs"/>
              </a:rPr>
              <a:t>mobilisation</a:t>
            </a:r>
            <a:r>
              <a:rPr lang="en-US" sz="1200" b="0" i="0" kern="1200" dirty="0">
                <a:solidFill>
                  <a:schemeClr val="tx1"/>
                </a:solidFill>
                <a:effectLst/>
                <a:latin typeface="+mn-lt"/>
                <a:ea typeface="+mn-ea"/>
                <a:cs typeface="+mn-cs"/>
              </a:rPr>
              <a:t> of other relevant Union, national or private funding sources for the implementation of the complementary measures or actions outside of the SIP in the framework of the targeted plan or strategy, giving preference to EU funding.</a:t>
            </a:r>
            <a:endParaRPr lang="hr-HR" sz="1200" b="0" i="0" kern="1200" dirty="0">
              <a:solidFill>
                <a:schemeClr val="tx1"/>
              </a:solidFill>
              <a:effectLst/>
              <a:latin typeface="+mn-lt"/>
              <a:ea typeface="+mn-ea"/>
              <a:cs typeface="+mn-cs"/>
            </a:endParaRPr>
          </a:p>
          <a:p>
            <a:endParaRPr lang="hr-HR"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Within the SIP itself, </a:t>
            </a:r>
            <a:r>
              <a:rPr lang="en-US" sz="1200" b="1" i="0" kern="1200" dirty="0">
                <a:solidFill>
                  <a:schemeClr val="tx1"/>
                </a:solidFill>
                <a:effectLst/>
                <a:latin typeface="+mn-lt"/>
                <a:ea typeface="+mn-ea"/>
                <a:cs typeface="+mn-cs"/>
              </a:rPr>
              <a:t>however, co-funding may not come from other EU funding sources.</a:t>
            </a:r>
            <a:endParaRPr lang="hr-HR" b="1" dirty="0"/>
          </a:p>
        </p:txBody>
      </p:sp>
      <p:sp>
        <p:nvSpPr>
          <p:cNvPr id="4" name="Rezervirano mjesto broja slajda 3">
            <a:extLst>
              <a:ext uri="{FF2B5EF4-FFF2-40B4-BE49-F238E27FC236}">
                <a16:creationId xmlns:a16="http://schemas.microsoft.com/office/drawing/2014/main" id="{F3872774-9DAC-8D85-C09B-BAFE9EEA1BB5}"/>
              </a:ext>
            </a:extLst>
          </p:cNvPr>
          <p:cNvSpPr>
            <a:spLocks noGrp="1"/>
          </p:cNvSpPr>
          <p:nvPr>
            <p:ph type="sldNum" sz="quarter" idx="5"/>
          </p:nvPr>
        </p:nvSpPr>
        <p:spPr/>
        <p:txBody>
          <a:bodyPr/>
          <a:lstStyle/>
          <a:p>
            <a:fld id="{AF0DE495-57CD-4979-B02F-762D7083134A}" type="slidenum">
              <a:rPr lang="hr-HR" smtClean="0"/>
              <a:t>33</a:t>
            </a:fld>
            <a:endParaRPr lang="hr-HR"/>
          </a:p>
        </p:txBody>
      </p:sp>
    </p:spTree>
    <p:extLst>
      <p:ext uri="{BB962C8B-B14F-4D97-AF65-F5344CB8AC3E}">
        <p14:creationId xmlns:p14="http://schemas.microsoft.com/office/powerpoint/2010/main" val="37508198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KOJE sve aktivnosti se mogu prijaviti u </a:t>
            </a:r>
            <a:r>
              <a:rPr lang="hr-HR" dirty="0" err="1"/>
              <a:t>proijektu</a:t>
            </a:r>
            <a:r>
              <a:rPr lang="hr-HR" dirty="0"/>
              <a:t> tehničke pomoči? </a:t>
            </a:r>
          </a:p>
        </p:txBody>
      </p:sp>
      <p:sp>
        <p:nvSpPr>
          <p:cNvPr id="4" name="Rezervirano mjesto broja slajda 3"/>
          <p:cNvSpPr>
            <a:spLocks noGrp="1"/>
          </p:cNvSpPr>
          <p:nvPr>
            <p:ph type="sldNum" sz="quarter" idx="5"/>
          </p:nvPr>
        </p:nvSpPr>
        <p:spPr/>
        <p:txBody>
          <a:bodyPr/>
          <a:lstStyle/>
          <a:p>
            <a:fld id="{AF0DE495-57CD-4979-B02F-762D7083134A}" type="slidenum">
              <a:rPr lang="hr-HR" smtClean="0"/>
              <a:t>34</a:t>
            </a:fld>
            <a:endParaRPr lang="hr-HR"/>
          </a:p>
        </p:txBody>
      </p:sp>
    </p:spTree>
    <p:extLst>
      <p:ext uri="{BB962C8B-B14F-4D97-AF65-F5344CB8AC3E}">
        <p14:creationId xmlns:p14="http://schemas.microsoft.com/office/powerpoint/2010/main" val="30546358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b="1" dirty="0"/>
              <a:t>TA-PP </a:t>
            </a:r>
            <a:r>
              <a:rPr lang="hr-HR" b="1" dirty="0" err="1"/>
              <a:t>project</a:t>
            </a:r>
            <a:r>
              <a:rPr lang="hr-HR" b="1" dirty="0"/>
              <a:t> </a:t>
            </a:r>
            <a:r>
              <a:rPr lang="hr-HR" b="1" dirty="0" err="1"/>
              <a:t>has</a:t>
            </a:r>
            <a:r>
              <a:rPr lang="hr-HR" b="1" dirty="0"/>
              <a:t> to </a:t>
            </a:r>
            <a:r>
              <a:rPr lang="hr-HR" b="1" dirty="0" err="1"/>
              <a:t>be</a:t>
            </a:r>
            <a:r>
              <a:rPr lang="hr-HR" b="1" dirty="0"/>
              <a:t> </a:t>
            </a:r>
            <a:r>
              <a:rPr lang="hr-HR" b="1" dirty="0" err="1"/>
              <a:t>of</a:t>
            </a:r>
            <a:r>
              <a:rPr lang="hr-HR" b="1" dirty="0"/>
              <a:t> </a:t>
            </a:r>
            <a:r>
              <a:rPr lang="hr-HR" b="1" dirty="0" err="1"/>
              <a:t>good</a:t>
            </a:r>
            <a:r>
              <a:rPr lang="hr-HR" b="1" dirty="0"/>
              <a:t> </a:t>
            </a:r>
            <a:r>
              <a:rPr lang="hr-HR" b="1" dirty="0" err="1"/>
              <a:t>quality</a:t>
            </a:r>
            <a:r>
              <a:rPr lang="hr-HR" b="1" dirty="0"/>
              <a:t> </a:t>
            </a:r>
            <a:r>
              <a:rPr lang="hr-HR" b="1" dirty="0" err="1"/>
              <a:t>and</a:t>
            </a:r>
            <a:r>
              <a:rPr lang="hr-HR" b="1" dirty="0"/>
              <a:t> </a:t>
            </a:r>
            <a:r>
              <a:rPr lang="hr-HR" b="1" dirty="0" err="1"/>
              <a:t>has</a:t>
            </a:r>
            <a:r>
              <a:rPr lang="hr-HR" b="1" dirty="0"/>
              <a:t> to </a:t>
            </a:r>
            <a:r>
              <a:rPr lang="hr-HR" b="1" dirty="0" err="1"/>
              <a:t>be</a:t>
            </a:r>
            <a:r>
              <a:rPr lang="hr-HR" b="1" dirty="0"/>
              <a:t> </a:t>
            </a:r>
            <a:r>
              <a:rPr lang="hr-HR" b="1" dirty="0" err="1"/>
              <a:t>eligible</a:t>
            </a:r>
            <a:r>
              <a:rPr lang="hr-HR" b="1" dirty="0"/>
              <a:t> for LIFE </a:t>
            </a:r>
            <a:r>
              <a:rPr lang="hr-HR" b="1" dirty="0" err="1"/>
              <a:t>funding</a:t>
            </a:r>
            <a:endParaRPr lang="hr-HR" dirty="0"/>
          </a:p>
          <a:p>
            <a:endParaRPr lang="hr-HR" dirty="0"/>
          </a:p>
        </p:txBody>
      </p:sp>
      <p:sp>
        <p:nvSpPr>
          <p:cNvPr id="4" name="Rezervirano mjesto broja slajda 3"/>
          <p:cNvSpPr>
            <a:spLocks noGrp="1"/>
          </p:cNvSpPr>
          <p:nvPr>
            <p:ph type="sldNum" sz="quarter" idx="5"/>
          </p:nvPr>
        </p:nvSpPr>
        <p:spPr/>
        <p:txBody>
          <a:bodyPr/>
          <a:lstStyle/>
          <a:p>
            <a:fld id="{AF0DE495-57CD-4979-B02F-762D7083134A}" type="slidenum">
              <a:rPr lang="hr-HR" smtClean="0"/>
              <a:t>35</a:t>
            </a:fld>
            <a:endParaRPr lang="hr-HR"/>
          </a:p>
        </p:txBody>
      </p:sp>
    </p:spTree>
    <p:extLst>
      <p:ext uri="{BB962C8B-B14F-4D97-AF65-F5344CB8AC3E}">
        <p14:creationId xmlns:p14="http://schemas.microsoft.com/office/powerpoint/2010/main" val="2229814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LIFE pokriva – područja zaštite prirode, klimatskih aktivnosti – aktivnosti smanjenja </a:t>
            </a:r>
            <a:r>
              <a:rPr lang="hr-HR" dirty="0" err="1"/>
              <a:t>emsija</a:t>
            </a:r>
            <a:r>
              <a:rPr lang="hr-HR" dirty="0"/>
              <a:t>, prilagodbe na klimatske promjene , kružnog gospodarstva i zaštite okoliša, kao i područje prijelaza na čistu energiju</a:t>
            </a:r>
          </a:p>
        </p:txBody>
      </p:sp>
      <p:sp>
        <p:nvSpPr>
          <p:cNvPr id="4" name="Rezervirano mjesto broja slajda 3"/>
          <p:cNvSpPr>
            <a:spLocks noGrp="1"/>
          </p:cNvSpPr>
          <p:nvPr>
            <p:ph type="sldNum" sz="quarter" idx="5"/>
          </p:nvPr>
        </p:nvSpPr>
        <p:spPr/>
        <p:txBody>
          <a:bodyPr/>
          <a:lstStyle/>
          <a:p>
            <a:fld id="{AF0DE495-57CD-4979-B02F-762D7083134A}" type="slidenum">
              <a:rPr lang="hr-HR" smtClean="0"/>
              <a:t>4</a:t>
            </a:fld>
            <a:endParaRPr lang="hr-HR"/>
          </a:p>
        </p:txBody>
      </p:sp>
    </p:spTree>
    <p:extLst>
      <p:ext uri="{BB962C8B-B14F-4D97-AF65-F5344CB8AC3E}">
        <p14:creationId xmlns:p14="http://schemas.microsoft.com/office/powerpoint/2010/main" val="1783245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Radi se o centraliziranom programu – prijave se podnose CINEA europskoj agencije, te CINEA ocjenjuje i dodjeljuje sredstava</a:t>
            </a:r>
          </a:p>
          <a:p>
            <a:endParaRPr lang="hr-HR" dirty="0"/>
          </a:p>
          <a:p>
            <a:r>
              <a:rPr lang="hr-HR" dirty="0"/>
              <a:t>LIFE HR NCP – savjetuje, konzultira i dijeli informacije</a:t>
            </a:r>
          </a:p>
        </p:txBody>
      </p:sp>
      <p:sp>
        <p:nvSpPr>
          <p:cNvPr id="4" name="Rezervirano mjesto broja slajda 3"/>
          <p:cNvSpPr>
            <a:spLocks noGrp="1"/>
          </p:cNvSpPr>
          <p:nvPr>
            <p:ph type="sldNum" sz="quarter" idx="5"/>
          </p:nvPr>
        </p:nvSpPr>
        <p:spPr/>
        <p:txBody>
          <a:bodyPr/>
          <a:lstStyle/>
          <a:p>
            <a:fld id="{AF0DE495-57CD-4979-B02F-762D7083134A}" type="slidenum">
              <a:rPr lang="hr-HR" smtClean="0"/>
              <a:t>5</a:t>
            </a:fld>
            <a:endParaRPr lang="hr-HR"/>
          </a:p>
        </p:txBody>
      </p:sp>
    </p:spTree>
    <p:extLst>
      <p:ext uri="{BB962C8B-B14F-4D97-AF65-F5344CB8AC3E}">
        <p14:creationId xmlns:p14="http://schemas.microsoft.com/office/powerpoint/2010/main" val="1664873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SNAP-</a:t>
            </a:r>
            <a:r>
              <a:rPr lang="en-US" sz="1200" b="0" i="0" u="none" strike="noStrike" kern="1200" baseline="0" dirty="0" err="1">
                <a:solidFill>
                  <a:schemeClr val="tx1"/>
                </a:solidFill>
                <a:latin typeface="+mn-lt"/>
                <a:ea typeface="+mn-ea"/>
                <a:cs typeface="+mn-cs"/>
              </a:rPr>
              <a:t>ovi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podržavaju</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ciljeve</a:t>
            </a:r>
            <a:r>
              <a:rPr lang="en-US" sz="1200" b="0" i="0" u="none" strike="noStrike" kern="1200" baseline="0" dirty="0">
                <a:solidFill>
                  <a:schemeClr val="tx1"/>
                </a:solidFill>
                <a:latin typeface="+mn-lt"/>
                <a:ea typeface="+mn-ea"/>
                <a:cs typeface="+mn-cs"/>
              </a:rPr>
              <a:t> EU-a u </a:t>
            </a:r>
            <a:r>
              <a:rPr lang="en-US" sz="1200" b="0" i="0" u="none" strike="noStrike" kern="1200" baseline="0" dirty="0" err="1">
                <a:solidFill>
                  <a:schemeClr val="tx1"/>
                </a:solidFill>
                <a:latin typeface="+mn-lt"/>
                <a:ea typeface="+mn-ea"/>
                <a:cs typeface="+mn-cs"/>
              </a:rPr>
              <a:t>području</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prirode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bioraznolikosti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provedbom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akcijskih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programa</a:t>
            </a:r>
            <a:r>
              <a:rPr lang="en-US" sz="1200" b="0" i="0" u="none" strike="noStrike" kern="1200" baseline="0" dirty="0">
                <a:solidFill>
                  <a:schemeClr val="tx1"/>
                </a:solidFill>
                <a:latin typeface="+mn-lt"/>
                <a:ea typeface="+mn-ea"/>
                <a:cs typeface="+mn-cs"/>
              </a:rPr>
              <a:t> koji </a:t>
            </a:r>
            <a:r>
              <a:rPr lang="en-US" sz="1200" b="0" i="0" u="none" strike="noStrike" kern="1200" baseline="0" dirty="0" err="1">
                <a:solidFill>
                  <a:schemeClr val="tx1"/>
                </a:solidFill>
                <a:latin typeface="+mn-lt"/>
                <a:ea typeface="+mn-ea"/>
                <a:cs typeface="+mn-cs"/>
              </a:rPr>
              <a:t>pomažu</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zemljama</a:t>
            </a:r>
            <a:r>
              <a:rPr lang="en-US" sz="1200" b="0" i="0" u="none" strike="noStrike" kern="1200" baseline="0" dirty="0">
                <a:solidFill>
                  <a:schemeClr val="tx1"/>
                </a:solidFill>
                <a:latin typeface="+mn-lt"/>
                <a:ea typeface="+mn-ea"/>
                <a:cs typeface="+mn-cs"/>
              </a:rPr>
              <a:t> EU-a da </a:t>
            </a:r>
            <a:r>
              <a:rPr lang="en-US" sz="1200" b="0" i="0" u="none" strike="noStrike" kern="1200" baseline="0" dirty="0" err="1">
                <a:solidFill>
                  <a:schemeClr val="tx1"/>
                </a:solidFill>
                <a:latin typeface="+mn-lt"/>
                <a:ea typeface="+mn-ea"/>
                <a:cs typeface="+mn-cs"/>
              </a:rPr>
              <a:t>integriraju</a:t>
            </a:r>
            <a:r>
              <a:rPr lang="hr-HR"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ciljeve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politike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prirode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bioraznolikosti</a:t>
            </a:r>
            <a:r>
              <a:rPr lang="en-US" sz="1200" b="0" i="0" u="none" strike="noStrike" kern="1200" baseline="0" dirty="0">
                <a:solidFill>
                  <a:schemeClr val="tx1"/>
                </a:solidFill>
                <a:latin typeface="+mn-lt"/>
                <a:ea typeface="+mn-ea"/>
                <a:cs typeface="+mn-cs"/>
              </a:rPr>
              <a:t> u </a:t>
            </a:r>
            <a:r>
              <a:rPr lang="en-US" sz="1200" b="0" i="0" u="none" strike="noStrike" kern="1200" baseline="0" dirty="0" err="1">
                <a:solidFill>
                  <a:schemeClr val="tx1"/>
                </a:solidFill>
                <a:latin typeface="+mn-lt"/>
                <a:ea typeface="+mn-ea"/>
                <a:cs typeface="+mn-cs"/>
              </a:rPr>
              <a:t>druge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politike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iinstrumente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financiranja</a:t>
            </a:r>
            <a:r>
              <a:rPr lang="en-US" sz="1200" b="0" i="0" u="none" strike="noStrike" kern="1200" baseline="0" dirty="0">
                <a:solidFill>
                  <a:schemeClr val="tx1"/>
                </a:solidFill>
                <a:latin typeface="+mn-lt"/>
                <a:ea typeface="+mn-ea"/>
                <a:cs typeface="+mn-cs"/>
              </a:rPr>
              <a:t>.</a:t>
            </a:r>
            <a:endParaRPr lang="hr-HR" sz="1200" b="0" i="0" u="none" strike="noStrike" kern="1200" baseline="0" dirty="0">
              <a:solidFill>
                <a:schemeClr val="tx1"/>
              </a:solidFill>
              <a:latin typeface="+mn-lt"/>
              <a:ea typeface="+mn-ea"/>
              <a:cs typeface="+mn-cs"/>
            </a:endParaRPr>
          </a:p>
          <a:p>
            <a:endParaRPr lang="hr-HR"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SIP-</a:t>
            </a:r>
            <a:r>
              <a:rPr lang="en-US" sz="1200" b="0" i="0" u="none" strike="noStrike" kern="1200" baseline="0" dirty="0" err="1">
                <a:solidFill>
                  <a:schemeClr val="tx1"/>
                </a:solidFill>
                <a:latin typeface="+mn-lt"/>
                <a:ea typeface="+mn-ea"/>
                <a:cs typeface="+mn-cs"/>
              </a:rPr>
              <a:t>ovi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imaju</a:t>
            </a:r>
            <a:r>
              <a:rPr lang="en-US" sz="1200" b="0" i="0" u="none" strike="noStrike" kern="1200" baseline="0" dirty="0">
                <a:solidFill>
                  <a:schemeClr val="tx1"/>
                </a:solidFill>
                <a:latin typeface="+mn-lt"/>
                <a:ea typeface="+mn-ea"/>
                <a:cs typeface="+mn-cs"/>
              </a:rPr>
              <a:t> za </a:t>
            </a:r>
            <a:r>
              <a:rPr lang="en-US" sz="1200" b="0" i="0" u="none" strike="noStrike" kern="1200" baseline="0" dirty="0" err="1">
                <a:solidFill>
                  <a:schemeClr val="tx1"/>
                </a:solidFill>
                <a:latin typeface="+mn-lt"/>
                <a:ea typeface="+mn-ea"/>
                <a:cs typeface="+mn-cs"/>
              </a:rPr>
              <a:t>cilj</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provedbu</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strategija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ili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akcijskih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planova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zaštite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okoliša</a:t>
            </a:r>
            <a:r>
              <a:rPr lang="hr-HR"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ili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klime</a:t>
            </a:r>
            <a:r>
              <a:rPr lang="hr-HR"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koje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su</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razvila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tijela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država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članicana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regionalnoj</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multiregionalnoj</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nacionalnoj</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ili</a:t>
            </a:r>
            <a:r>
              <a:rPr lang="hr-HR"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transnacionalnoj</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razini</a:t>
            </a:r>
            <a:r>
              <a:rPr lang="en-US" sz="1200" b="0" i="0" u="none" strike="noStrike" kern="1200" baseline="0" dirty="0">
                <a:solidFill>
                  <a:schemeClr val="tx1"/>
                </a:solidFill>
                <a:latin typeface="+mn-lt"/>
                <a:ea typeface="+mn-ea"/>
                <a:cs typeface="+mn-cs"/>
              </a:rPr>
              <a:t>.</a:t>
            </a:r>
            <a:endParaRPr lang="hr-HR"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269DE-45A3-421A-B3A4-A7FFA6672D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786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Olakšavaju provedbu strategije, akcijskog plana i programa. Iz područja okoliša, klime i zaštite prirode</a:t>
            </a:r>
          </a:p>
          <a:p>
            <a:endParaRPr lang="hr-HR" dirty="0"/>
          </a:p>
          <a:p>
            <a:r>
              <a:rPr lang="hr-HR" dirty="0"/>
              <a:t>Radi se o bilo kojem akcijskom planu, strategiji, programu - </a:t>
            </a:r>
          </a:p>
          <a:p>
            <a:r>
              <a:rPr lang="hr-HR" dirty="0"/>
              <a:t>Bitno je da ciljani strateški dokument uključuju specifične i mjerljive akcije ili ciljeve s jasnim vremenskim okvirom i da je u skladu s propisima EU</a:t>
            </a:r>
          </a:p>
          <a:p>
            <a:endParaRPr lang="hr-HR" dirty="0"/>
          </a:p>
          <a:p>
            <a:endParaRPr lang="hr-HR" dirty="0"/>
          </a:p>
          <a:p>
            <a:r>
              <a:rPr lang="hr-HR" dirty="0"/>
              <a:t>Dok LIFE SAP (standardni) projekti su pilot/projekti na nekom pilot/model području te su često fokusirani na inovaciju, LIFE strateškim projektima cilj JE PROVEDBA strategije na većem teritorijalnom području</a:t>
            </a:r>
          </a:p>
          <a:p>
            <a:endParaRPr lang="hr-HR" dirty="0"/>
          </a:p>
          <a:p>
            <a:r>
              <a:rPr lang="hr-HR" dirty="0"/>
              <a:t>Imajte na umu da u fazi punog prijedloga (</a:t>
            </a:r>
            <a:r>
              <a:rPr lang="hr-HR" dirty="0" err="1"/>
              <a:t>nakasnije</a:t>
            </a:r>
            <a:r>
              <a:rPr lang="hr-HR" dirty="0"/>
              <a:t> do trenutka podnošenja punog prijedloga), ciljani plan/strategiju/akcijski plan trebaju odobriti nadležna tijela u vašoj zemlji.</a:t>
            </a:r>
          </a:p>
        </p:txBody>
      </p:sp>
      <p:sp>
        <p:nvSpPr>
          <p:cNvPr id="4" name="Rezervirano mjesto broja slajda 3"/>
          <p:cNvSpPr>
            <a:spLocks noGrp="1"/>
          </p:cNvSpPr>
          <p:nvPr>
            <p:ph type="sldNum" sz="quarter" idx="5"/>
          </p:nvPr>
        </p:nvSpPr>
        <p:spPr/>
        <p:txBody>
          <a:bodyPr/>
          <a:lstStyle/>
          <a:p>
            <a:fld id="{AF0DE495-57CD-4979-B02F-762D7083134A}" type="slidenum">
              <a:rPr lang="hr-HR" smtClean="0"/>
              <a:t>7</a:t>
            </a:fld>
            <a:endParaRPr lang="hr-HR"/>
          </a:p>
        </p:txBody>
      </p:sp>
    </p:spTree>
    <p:extLst>
      <p:ext uri="{BB962C8B-B14F-4D97-AF65-F5344CB8AC3E}">
        <p14:creationId xmlns:p14="http://schemas.microsoft.com/office/powerpoint/2010/main" val="4022811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Strategic nature projects</a:t>
            </a:r>
            <a:r>
              <a:rPr lang="en-US" sz="1200" b="0" i="0" kern="1200" dirty="0">
                <a:solidFill>
                  <a:schemeClr val="tx1"/>
                </a:solidFill>
                <a:effectLst/>
                <a:latin typeface="+mn-lt"/>
                <a:ea typeface="+mn-ea"/>
                <a:cs typeface="+mn-cs"/>
              </a:rPr>
              <a:t> help EU countries mainstream their nature and biodiversity policy objectives into other policies and financing instruments.</a:t>
            </a:r>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hr-HR" dirty="0"/>
          </a:p>
          <a:p>
            <a:endParaRPr lang="hr-HR" dirty="0"/>
          </a:p>
        </p:txBody>
      </p:sp>
      <p:sp>
        <p:nvSpPr>
          <p:cNvPr id="4" name="Rezervirano mjesto broja slajda 3"/>
          <p:cNvSpPr>
            <a:spLocks noGrp="1"/>
          </p:cNvSpPr>
          <p:nvPr>
            <p:ph type="sldNum" sz="quarter" idx="5"/>
          </p:nvPr>
        </p:nvSpPr>
        <p:spPr/>
        <p:txBody>
          <a:bodyPr/>
          <a:lstStyle/>
          <a:p>
            <a:fld id="{AF0DE495-57CD-4979-B02F-762D7083134A}" type="slidenum">
              <a:rPr lang="hr-HR" smtClean="0"/>
              <a:t>8</a:t>
            </a:fld>
            <a:endParaRPr lang="hr-HR"/>
          </a:p>
        </p:txBody>
      </p:sp>
    </p:spTree>
    <p:extLst>
      <p:ext uri="{BB962C8B-B14F-4D97-AF65-F5344CB8AC3E}">
        <p14:creationId xmlns:p14="http://schemas.microsoft.com/office/powerpoint/2010/main" val="4032544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16F92-32A2-F04C-0A31-524567FC7AE1}"/>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536A2C3D-A46B-6EBA-0B40-A2AB812CBACC}"/>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C8F76DAE-252E-D764-8481-8748A3B7F2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Strategic nature projects</a:t>
            </a:r>
            <a:r>
              <a:rPr lang="en-US" sz="1200" b="0" i="0" kern="1200" dirty="0">
                <a:solidFill>
                  <a:schemeClr val="tx1"/>
                </a:solidFill>
                <a:effectLst/>
                <a:latin typeface="+mn-lt"/>
                <a:ea typeface="+mn-ea"/>
                <a:cs typeface="+mn-cs"/>
              </a:rPr>
              <a:t> help EU countries mainstream their nature and biodiversity policy objectives into other policies and financing instruments.</a:t>
            </a:r>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hr-HR" dirty="0"/>
          </a:p>
          <a:p>
            <a:endParaRPr lang="hr-HR" dirty="0"/>
          </a:p>
        </p:txBody>
      </p:sp>
      <p:sp>
        <p:nvSpPr>
          <p:cNvPr id="4" name="Rezervirano mjesto broja slajda 3">
            <a:extLst>
              <a:ext uri="{FF2B5EF4-FFF2-40B4-BE49-F238E27FC236}">
                <a16:creationId xmlns:a16="http://schemas.microsoft.com/office/drawing/2014/main" id="{9A0E0837-DB90-32E6-32BE-3EE9D6399128}"/>
              </a:ext>
            </a:extLst>
          </p:cNvPr>
          <p:cNvSpPr>
            <a:spLocks noGrp="1"/>
          </p:cNvSpPr>
          <p:nvPr>
            <p:ph type="sldNum" sz="quarter" idx="5"/>
          </p:nvPr>
        </p:nvSpPr>
        <p:spPr/>
        <p:txBody>
          <a:bodyPr/>
          <a:lstStyle/>
          <a:p>
            <a:fld id="{AF0DE495-57CD-4979-B02F-762D7083134A}" type="slidenum">
              <a:rPr lang="hr-HR" smtClean="0"/>
              <a:t>9</a:t>
            </a:fld>
            <a:endParaRPr lang="hr-HR"/>
          </a:p>
        </p:txBody>
      </p:sp>
    </p:spTree>
    <p:extLst>
      <p:ext uri="{BB962C8B-B14F-4D97-AF65-F5344CB8AC3E}">
        <p14:creationId xmlns:p14="http://schemas.microsoft.com/office/powerpoint/2010/main" val="213678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3650A8B-62A8-6EFE-47ED-23DC58B65A9C}"/>
              </a:ext>
            </a:extLst>
          </p:cNvPr>
          <p:cNvSpPr>
            <a:spLocks noGrp="1"/>
          </p:cNvSpPr>
          <p:nvPr>
            <p:ph type="ctrTitle"/>
          </p:nvPr>
        </p:nvSpPr>
        <p:spPr>
          <a:xfrm>
            <a:off x="1524000" y="1122363"/>
            <a:ext cx="9144000" cy="2387600"/>
          </a:xfrm>
        </p:spPr>
        <p:txBody>
          <a:bodyPr anchor="b"/>
          <a:lstStyle>
            <a:lvl1pPr algn="ctr">
              <a:defRPr sz="6000"/>
            </a:lvl1pPr>
          </a:lstStyle>
          <a:p>
            <a:r>
              <a:rPr lang="hr-HR"/>
              <a:t>Kliknite da biste uredili stil naslova matrice</a:t>
            </a:r>
          </a:p>
        </p:txBody>
      </p:sp>
      <p:sp>
        <p:nvSpPr>
          <p:cNvPr id="3" name="Podnaslov 2">
            <a:extLst>
              <a:ext uri="{FF2B5EF4-FFF2-40B4-BE49-F238E27FC236}">
                <a16:creationId xmlns:a16="http://schemas.microsoft.com/office/drawing/2014/main" id="{A7E4CFFF-F47F-0665-B99A-6B8FCB9C73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p>
        </p:txBody>
      </p:sp>
      <p:sp>
        <p:nvSpPr>
          <p:cNvPr id="4" name="Rezervirano mjesto datuma 3">
            <a:extLst>
              <a:ext uri="{FF2B5EF4-FFF2-40B4-BE49-F238E27FC236}">
                <a16:creationId xmlns:a16="http://schemas.microsoft.com/office/drawing/2014/main" id="{4355BCAB-A3F0-CCA0-8800-0BFE32D97848}"/>
              </a:ext>
            </a:extLst>
          </p:cNvPr>
          <p:cNvSpPr>
            <a:spLocks noGrp="1"/>
          </p:cNvSpPr>
          <p:nvPr>
            <p:ph type="dt" sz="half" idx="10"/>
          </p:nvPr>
        </p:nvSpPr>
        <p:spPr/>
        <p:txBody>
          <a:bodyPr/>
          <a:lstStyle/>
          <a:p>
            <a:fld id="{65334994-E556-436B-90ED-2A4E12F28AB6}" type="datetimeFigureOut">
              <a:rPr lang="hr-HR" smtClean="0"/>
              <a:t>15.4.2026.</a:t>
            </a:fld>
            <a:endParaRPr lang="hr-HR"/>
          </a:p>
        </p:txBody>
      </p:sp>
      <p:sp>
        <p:nvSpPr>
          <p:cNvPr id="5" name="Rezervirano mjesto podnožja 4">
            <a:extLst>
              <a:ext uri="{FF2B5EF4-FFF2-40B4-BE49-F238E27FC236}">
                <a16:creationId xmlns:a16="http://schemas.microsoft.com/office/drawing/2014/main" id="{24CF062B-378D-0380-293D-5DECBAC12CEB}"/>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9E78CCE8-F0BF-9076-E5F1-28BA091D2CBF}"/>
              </a:ext>
            </a:extLst>
          </p:cNvPr>
          <p:cNvSpPr>
            <a:spLocks noGrp="1"/>
          </p:cNvSpPr>
          <p:nvPr>
            <p:ph type="sldNum" sz="quarter" idx="12"/>
          </p:nvPr>
        </p:nvSpPr>
        <p:spPr/>
        <p:txBody>
          <a:bodyPr/>
          <a:lstStyle/>
          <a:p>
            <a:fld id="{B5D2C52F-FF81-4D4C-92FD-7504299D1229}" type="slidenum">
              <a:rPr lang="hr-HR" smtClean="0"/>
              <a:t>‹#›</a:t>
            </a:fld>
            <a:endParaRPr lang="hr-HR"/>
          </a:p>
        </p:txBody>
      </p:sp>
    </p:spTree>
    <p:extLst>
      <p:ext uri="{BB962C8B-B14F-4D97-AF65-F5344CB8AC3E}">
        <p14:creationId xmlns:p14="http://schemas.microsoft.com/office/powerpoint/2010/main" val="3670193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2129439-93FC-4FE2-AB3C-8C3439943282}"/>
              </a:ext>
            </a:extLst>
          </p:cNvPr>
          <p:cNvSpPr>
            <a:spLocks noGrp="1"/>
          </p:cNvSpPr>
          <p:nvPr>
            <p:ph type="title"/>
          </p:nvPr>
        </p:nvSpPr>
        <p:spPr/>
        <p:txBody>
          <a:bodyPr/>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215445E3-CC85-241F-8A10-37E08F0DB2D2}"/>
              </a:ext>
            </a:extLst>
          </p:cNvPr>
          <p:cNvSpPr>
            <a:spLocks noGrp="1"/>
          </p:cNvSpPr>
          <p:nvPr>
            <p:ph type="body" orient="vert" idx="1"/>
          </p:nvPr>
        </p:nvSpPr>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85E9D68B-FA0D-ABA3-4FC4-1BD60191EB9A}"/>
              </a:ext>
            </a:extLst>
          </p:cNvPr>
          <p:cNvSpPr>
            <a:spLocks noGrp="1"/>
          </p:cNvSpPr>
          <p:nvPr>
            <p:ph type="dt" sz="half" idx="10"/>
          </p:nvPr>
        </p:nvSpPr>
        <p:spPr/>
        <p:txBody>
          <a:bodyPr/>
          <a:lstStyle/>
          <a:p>
            <a:fld id="{65334994-E556-436B-90ED-2A4E12F28AB6}" type="datetimeFigureOut">
              <a:rPr lang="hr-HR" smtClean="0"/>
              <a:t>15.4.2026.</a:t>
            </a:fld>
            <a:endParaRPr lang="hr-HR"/>
          </a:p>
        </p:txBody>
      </p:sp>
      <p:sp>
        <p:nvSpPr>
          <p:cNvPr id="5" name="Rezervirano mjesto podnožja 4">
            <a:extLst>
              <a:ext uri="{FF2B5EF4-FFF2-40B4-BE49-F238E27FC236}">
                <a16:creationId xmlns:a16="http://schemas.microsoft.com/office/drawing/2014/main" id="{5E94E162-460E-F61A-D612-0C26149373A8}"/>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5E634E01-5234-63B2-49D2-482AC6428051}"/>
              </a:ext>
            </a:extLst>
          </p:cNvPr>
          <p:cNvSpPr>
            <a:spLocks noGrp="1"/>
          </p:cNvSpPr>
          <p:nvPr>
            <p:ph type="sldNum" sz="quarter" idx="12"/>
          </p:nvPr>
        </p:nvSpPr>
        <p:spPr/>
        <p:txBody>
          <a:bodyPr/>
          <a:lstStyle/>
          <a:p>
            <a:fld id="{B5D2C52F-FF81-4D4C-92FD-7504299D1229}" type="slidenum">
              <a:rPr lang="hr-HR" smtClean="0"/>
              <a:t>‹#›</a:t>
            </a:fld>
            <a:endParaRPr lang="hr-HR"/>
          </a:p>
        </p:txBody>
      </p:sp>
    </p:spTree>
    <p:extLst>
      <p:ext uri="{BB962C8B-B14F-4D97-AF65-F5344CB8AC3E}">
        <p14:creationId xmlns:p14="http://schemas.microsoft.com/office/powerpoint/2010/main" val="4097763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a:extLst>
              <a:ext uri="{FF2B5EF4-FFF2-40B4-BE49-F238E27FC236}">
                <a16:creationId xmlns:a16="http://schemas.microsoft.com/office/drawing/2014/main" id="{60B1D2DD-0143-7557-3BE2-0AEA979C9525}"/>
              </a:ext>
            </a:extLst>
          </p:cNvPr>
          <p:cNvSpPr>
            <a:spLocks noGrp="1"/>
          </p:cNvSpPr>
          <p:nvPr>
            <p:ph type="title" orient="vert"/>
          </p:nvPr>
        </p:nvSpPr>
        <p:spPr>
          <a:xfrm>
            <a:off x="8724900" y="365125"/>
            <a:ext cx="2628900" cy="5811838"/>
          </a:xfrm>
        </p:spPr>
        <p:txBody>
          <a:bodyPr vert="eaVert"/>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D81919D5-97A3-6664-A20C-B6A8CB3B4C36}"/>
              </a:ext>
            </a:extLst>
          </p:cNvPr>
          <p:cNvSpPr>
            <a:spLocks noGrp="1"/>
          </p:cNvSpPr>
          <p:nvPr>
            <p:ph type="body" orient="vert" idx="1"/>
          </p:nvPr>
        </p:nvSpPr>
        <p:spPr>
          <a:xfrm>
            <a:off x="838200" y="365125"/>
            <a:ext cx="7734300" cy="5811838"/>
          </a:xfrm>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BCCA8296-83B0-895A-B7C4-EB5A9C34C249}"/>
              </a:ext>
            </a:extLst>
          </p:cNvPr>
          <p:cNvSpPr>
            <a:spLocks noGrp="1"/>
          </p:cNvSpPr>
          <p:nvPr>
            <p:ph type="dt" sz="half" idx="10"/>
          </p:nvPr>
        </p:nvSpPr>
        <p:spPr/>
        <p:txBody>
          <a:bodyPr/>
          <a:lstStyle/>
          <a:p>
            <a:fld id="{65334994-E556-436B-90ED-2A4E12F28AB6}" type="datetimeFigureOut">
              <a:rPr lang="hr-HR" smtClean="0"/>
              <a:t>15.4.2026.</a:t>
            </a:fld>
            <a:endParaRPr lang="hr-HR"/>
          </a:p>
        </p:txBody>
      </p:sp>
      <p:sp>
        <p:nvSpPr>
          <p:cNvPr id="5" name="Rezervirano mjesto podnožja 4">
            <a:extLst>
              <a:ext uri="{FF2B5EF4-FFF2-40B4-BE49-F238E27FC236}">
                <a16:creationId xmlns:a16="http://schemas.microsoft.com/office/drawing/2014/main" id="{DC71FDE4-6FA8-08CD-5287-A1B2A6C54FC6}"/>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1118BA04-BA85-F324-B0E5-048D9149EB53}"/>
              </a:ext>
            </a:extLst>
          </p:cNvPr>
          <p:cNvSpPr>
            <a:spLocks noGrp="1"/>
          </p:cNvSpPr>
          <p:nvPr>
            <p:ph type="sldNum" sz="quarter" idx="12"/>
          </p:nvPr>
        </p:nvSpPr>
        <p:spPr/>
        <p:txBody>
          <a:bodyPr/>
          <a:lstStyle/>
          <a:p>
            <a:fld id="{B5D2C52F-FF81-4D4C-92FD-7504299D1229}" type="slidenum">
              <a:rPr lang="hr-HR" smtClean="0"/>
              <a:t>‹#›</a:t>
            </a:fld>
            <a:endParaRPr lang="hr-HR"/>
          </a:p>
        </p:txBody>
      </p:sp>
    </p:spTree>
    <p:extLst>
      <p:ext uri="{BB962C8B-B14F-4D97-AF65-F5344CB8AC3E}">
        <p14:creationId xmlns:p14="http://schemas.microsoft.com/office/powerpoint/2010/main" val="1954058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ext Placeholder 7"/>
          <p:cNvSpPr>
            <a:spLocks noGrp="1"/>
          </p:cNvSpPr>
          <p:nvPr>
            <p:ph type="body" sz="quarter" idx="17"/>
          </p:nvPr>
        </p:nvSpPr>
        <p:spPr>
          <a:xfrm>
            <a:off x="866930" y="1368000"/>
            <a:ext cx="10486869" cy="4103410"/>
          </a:xfrm>
        </p:spPr>
        <p:txBody>
          <a:bodyPr/>
          <a:lstStyle>
            <a:lvl1pPr marL="0" indent="0" algn="l">
              <a:buNone/>
              <a:defRPr sz="2000">
                <a:solidFill>
                  <a:schemeClr val="tx1"/>
                </a:solidFill>
              </a:defRPr>
            </a:lvl1pPr>
          </a:lstStyle>
          <a:p>
            <a:endParaRPr lang="en-GB"/>
          </a:p>
        </p:txBody>
      </p:sp>
      <p:sp>
        <p:nvSpPr>
          <p:cNvPr id="7" name="Title Placeholder 1"/>
          <p:cNvSpPr>
            <a:spLocks noGrp="1"/>
          </p:cNvSpPr>
          <p:nvPr>
            <p:ph type="title"/>
          </p:nvPr>
        </p:nvSpPr>
        <p:spPr>
          <a:xfrm>
            <a:off x="838200" y="468000"/>
            <a:ext cx="10515600" cy="473104"/>
          </a:xfrm>
          <a:prstGeom prst="rect">
            <a:avLst/>
          </a:prstGeom>
        </p:spPr>
        <p:txBody>
          <a:bodyPr vert="horz" lIns="91440" tIns="45720" rIns="91440" bIns="0" rtlCol="0" anchor="b" anchorCtr="0">
            <a:noAutofit/>
          </a:bodyPr>
          <a:lstStyle>
            <a:lvl1pPr>
              <a:defRPr sz="3600" b="1">
                <a:solidFill>
                  <a:schemeClr val="accent2"/>
                </a:solidFill>
              </a:defRPr>
            </a:lvl1pPr>
          </a:lstStyle>
          <a:p>
            <a:r>
              <a:rPr lang="en-US"/>
              <a:t>Click to edit Master title style</a:t>
            </a:r>
            <a:endParaRPr lang="en-GB"/>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3852" y="6044693"/>
            <a:ext cx="1716200" cy="451718"/>
          </a:xfrm>
          <a:prstGeom prst="rect">
            <a:avLst/>
          </a:prstGeom>
        </p:spPr>
      </p:pic>
      <p:sp>
        <p:nvSpPr>
          <p:cNvPr id="6" name="Slide Number Placeholder 5"/>
          <p:cNvSpPr>
            <a:spLocks noGrp="1"/>
          </p:cNvSpPr>
          <p:nvPr>
            <p:ph type="sldNum" sz="quarter" idx="12"/>
          </p:nvPr>
        </p:nvSpPr>
        <p:spPr>
          <a:xfrm>
            <a:off x="838200" y="6131286"/>
            <a:ext cx="2743200" cy="365125"/>
          </a:xfrm>
        </p:spPr>
        <p:txBody>
          <a:bodyPr>
            <a:noAutofit/>
          </a:bodyPr>
          <a:lstStyle/>
          <a:p>
            <a:fld id="{F46C79FD-C571-418B-AB0F-5EE936C85276}" type="slidenum">
              <a:rPr lang="en-GB" smtClean="0"/>
              <a:t>‹#›</a:t>
            </a:fld>
            <a:endParaRPr lang="en-GB"/>
          </a:p>
        </p:txBody>
      </p:sp>
    </p:spTree>
    <p:extLst>
      <p:ext uri="{BB962C8B-B14F-4D97-AF65-F5344CB8AC3E}">
        <p14:creationId xmlns:p14="http://schemas.microsoft.com/office/powerpoint/2010/main" val="506941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DD6BD3C-8384-38B3-ABDD-43E028E8DC9D}"/>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69F6C11C-CA5A-055A-DD23-F7041194CD35}"/>
              </a:ext>
            </a:extLst>
          </p:cNvPr>
          <p:cNvSpPr>
            <a:spLocks noGrp="1"/>
          </p:cNvSpPr>
          <p:nvPr>
            <p:ph idx="1"/>
          </p:nvPr>
        </p:nvSpPr>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9513BEE8-4A39-6E41-3A9A-0C213B8AA498}"/>
              </a:ext>
            </a:extLst>
          </p:cNvPr>
          <p:cNvSpPr>
            <a:spLocks noGrp="1"/>
          </p:cNvSpPr>
          <p:nvPr>
            <p:ph type="dt" sz="half" idx="10"/>
          </p:nvPr>
        </p:nvSpPr>
        <p:spPr/>
        <p:txBody>
          <a:bodyPr/>
          <a:lstStyle/>
          <a:p>
            <a:fld id="{65334994-E556-436B-90ED-2A4E12F28AB6}" type="datetimeFigureOut">
              <a:rPr lang="hr-HR" smtClean="0"/>
              <a:t>15.4.2026.</a:t>
            </a:fld>
            <a:endParaRPr lang="hr-HR"/>
          </a:p>
        </p:txBody>
      </p:sp>
      <p:sp>
        <p:nvSpPr>
          <p:cNvPr id="5" name="Rezervirano mjesto podnožja 4">
            <a:extLst>
              <a:ext uri="{FF2B5EF4-FFF2-40B4-BE49-F238E27FC236}">
                <a16:creationId xmlns:a16="http://schemas.microsoft.com/office/drawing/2014/main" id="{9EB6DDB9-3261-EAAA-B0B9-F01FEDFD58D3}"/>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24C9A4A4-108D-02C6-5F2A-5F20621663DE}"/>
              </a:ext>
            </a:extLst>
          </p:cNvPr>
          <p:cNvSpPr>
            <a:spLocks noGrp="1"/>
          </p:cNvSpPr>
          <p:nvPr>
            <p:ph type="sldNum" sz="quarter" idx="12"/>
          </p:nvPr>
        </p:nvSpPr>
        <p:spPr/>
        <p:txBody>
          <a:bodyPr/>
          <a:lstStyle/>
          <a:p>
            <a:fld id="{B5D2C52F-FF81-4D4C-92FD-7504299D1229}" type="slidenum">
              <a:rPr lang="hr-HR" smtClean="0"/>
              <a:t>‹#›</a:t>
            </a:fld>
            <a:endParaRPr lang="hr-HR"/>
          </a:p>
        </p:txBody>
      </p:sp>
      <p:pic>
        <p:nvPicPr>
          <p:cNvPr id="7" name="Slika 6">
            <a:extLst>
              <a:ext uri="{FF2B5EF4-FFF2-40B4-BE49-F238E27FC236}">
                <a16:creationId xmlns:a16="http://schemas.microsoft.com/office/drawing/2014/main" id="{94DB117C-B280-8CE1-688B-55F6EA5676D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172" y="6245596"/>
            <a:ext cx="846846" cy="6124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logo with a red green and blue design&#10;&#10;Description automatically generated">
            <a:extLst>
              <a:ext uri="{FF2B5EF4-FFF2-40B4-BE49-F238E27FC236}">
                <a16:creationId xmlns:a16="http://schemas.microsoft.com/office/drawing/2014/main" id="{DF32A377-8866-7A48-EA70-F63478915A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98477" y="6248771"/>
            <a:ext cx="595046" cy="609229"/>
          </a:xfrm>
          <a:prstGeom prst="rect">
            <a:avLst/>
          </a:prstGeom>
        </p:spPr>
      </p:pic>
      <p:pic>
        <p:nvPicPr>
          <p:cNvPr id="9" name="Picture 8" descr="A close-up of a sign&#10;&#10;AI-generated content may be incorrect.">
            <a:extLst>
              <a:ext uri="{FF2B5EF4-FFF2-40B4-BE49-F238E27FC236}">
                <a16:creationId xmlns:a16="http://schemas.microsoft.com/office/drawing/2014/main" id="{D495AD5A-E8A0-B5C8-D5B4-D13B56DA23CC}"/>
              </a:ext>
            </a:extLst>
          </p:cNvPr>
          <p:cNvPicPr>
            <a:picLocks noChangeAspect="1"/>
          </p:cNvPicPr>
          <p:nvPr userDrawn="1"/>
        </p:nvPicPr>
        <p:blipFill>
          <a:blip r:embed="rId4">
            <a:extLst>
              <a:ext uri="{28A0092B-C50C-407E-A947-70E740481C1C}">
                <a14:useLocalDpi xmlns:a14="http://schemas.microsoft.com/office/drawing/2010/main" val="0"/>
              </a:ext>
            </a:extLst>
          </a:blip>
          <a:srcRect l="8771" t="26788" r="5973" b="25930"/>
          <a:stretch/>
        </p:blipFill>
        <p:spPr>
          <a:xfrm>
            <a:off x="9607638" y="6208536"/>
            <a:ext cx="2584361" cy="609229"/>
          </a:xfrm>
          <a:prstGeom prst="rect">
            <a:avLst/>
          </a:prstGeom>
        </p:spPr>
      </p:pic>
    </p:spTree>
    <p:extLst>
      <p:ext uri="{BB962C8B-B14F-4D97-AF65-F5344CB8AC3E}">
        <p14:creationId xmlns:p14="http://schemas.microsoft.com/office/powerpoint/2010/main" val="2597280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A1CABEE-36D2-AC40-D439-061DEB72F0AD}"/>
              </a:ext>
            </a:extLst>
          </p:cNvPr>
          <p:cNvSpPr>
            <a:spLocks noGrp="1"/>
          </p:cNvSpPr>
          <p:nvPr>
            <p:ph type="title"/>
          </p:nvPr>
        </p:nvSpPr>
        <p:spPr>
          <a:xfrm>
            <a:off x="831850" y="1709738"/>
            <a:ext cx="10515600" cy="2852737"/>
          </a:xfrm>
        </p:spPr>
        <p:txBody>
          <a:bodyPr anchor="b"/>
          <a:lstStyle>
            <a:lvl1pPr>
              <a:defRPr sz="6000"/>
            </a:lvl1pPr>
          </a:lstStyle>
          <a:p>
            <a:r>
              <a:rPr lang="hr-HR"/>
              <a:t>Kliknite da biste uredili stil naslova matrice</a:t>
            </a:r>
          </a:p>
        </p:txBody>
      </p:sp>
      <p:sp>
        <p:nvSpPr>
          <p:cNvPr id="3" name="Rezervirano mjesto teksta 2">
            <a:extLst>
              <a:ext uri="{FF2B5EF4-FFF2-40B4-BE49-F238E27FC236}">
                <a16:creationId xmlns:a16="http://schemas.microsoft.com/office/drawing/2014/main" id="{F64601F6-5D51-3AB3-59F0-FE9A30292E2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r-HR"/>
              <a:t>Kliknite da biste uredili matrice</a:t>
            </a:r>
          </a:p>
        </p:txBody>
      </p:sp>
      <p:sp>
        <p:nvSpPr>
          <p:cNvPr id="4" name="Rezervirano mjesto datuma 3">
            <a:extLst>
              <a:ext uri="{FF2B5EF4-FFF2-40B4-BE49-F238E27FC236}">
                <a16:creationId xmlns:a16="http://schemas.microsoft.com/office/drawing/2014/main" id="{027A33A9-0178-8219-C6FB-1678E5CF7F68}"/>
              </a:ext>
            </a:extLst>
          </p:cNvPr>
          <p:cNvSpPr>
            <a:spLocks noGrp="1"/>
          </p:cNvSpPr>
          <p:nvPr>
            <p:ph type="dt" sz="half" idx="10"/>
          </p:nvPr>
        </p:nvSpPr>
        <p:spPr/>
        <p:txBody>
          <a:bodyPr/>
          <a:lstStyle/>
          <a:p>
            <a:fld id="{65334994-E556-436B-90ED-2A4E12F28AB6}" type="datetimeFigureOut">
              <a:rPr lang="hr-HR" smtClean="0"/>
              <a:t>15.4.2026.</a:t>
            </a:fld>
            <a:endParaRPr lang="hr-HR"/>
          </a:p>
        </p:txBody>
      </p:sp>
      <p:sp>
        <p:nvSpPr>
          <p:cNvPr id="5" name="Rezervirano mjesto podnožja 4">
            <a:extLst>
              <a:ext uri="{FF2B5EF4-FFF2-40B4-BE49-F238E27FC236}">
                <a16:creationId xmlns:a16="http://schemas.microsoft.com/office/drawing/2014/main" id="{0969EB36-B4D1-D83A-7730-CE7106805B0D}"/>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CEC6F037-AD04-DB15-B14F-2004F8DAB00B}"/>
              </a:ext>
            </a:extLst>
          </p:cNvPr>
          <p:cNvSpPr>
            <a:spLocks noGrp="1"/>
          </p:cNvSpPr>
          <p:nvPr>
            <p:ph type="sldNum" sz="quarter" idx="12"/>
          </p:nvPr>
        </p:nvSpPr>
        <p:spPr/>
        <p:txBody>
          <a:bodyPr/>
          <a:lstStyle/>
          <a:p>
            <a:fld id="{B5D2C52F-FF81-4D4C-92FD-7504299D1229}" type="slidenum">
              <a:rPr lang="hr-HR" smtClean="0"/>
              <a:t>‹#›</a:t>
            </a:fld>
            <a:endParaRPr lang="hr-HR"/>
          </a:p>
        </p:txBody>
      </p:sp>
    </p:spTree>
    <p:extLst>
      <p:ext uri="{BB962C8B-B14F-4D97-AF65-F5344CB8AC3E}">
        <p14:creationId xmlns:p14="http://schemas.microsoft.com/office/powerpoint/2010/main" val="3462519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2ADA425-F9FE-154D-B5F0-05107ACE5053}"/>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4EAB7F85-8808-28CB-95D7-BD23C19550E1}"/>
              </a:ext>
            </a:extLst>
          </p:cNvPr>
          <p:cNvSpPr>
            <a:spLocks noGrp="1"/>
          </p:cNvSpPr>
          <p:nvPr>
            <p:ph sz="half" idx="1"/>
          </p:nvPr>
        </p:nvSpPr>
        <p:spPr>
          <a:xfrm>
            <a:off x="838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sadržaja 3">
            <a:extLst>
              <a:ext uri="{FF2B5EF4-FFF2-40B4-BE49-F238E27FC236}">
                <a16:creationId xmlns:a16="http://schemas.microsoft.com/office/drawing/2014/main" id="{03A007A4-4C63-8017-1812-AE52A8DDA3F0}"/>
              </a:ext>
            </a:extLst>
          </p:cNvPr>
          <p:cNvSpPr>
            <a:spLocks noGrp="1"/>
          </p:cNvSpPr>
          <p:nvPr>
            <p:ph sz="half" idx="2"/>
          </p:nvPr>
        </p:nvSpPr>
        <p:spPr>
          <a:xfrm>
            <a:off x="6172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5" name="Rezervirano mjesto datuma 4">
            <a:extLst>
              <a:ext uri="{FF2B5EF4-FFF2-40B4-BE49-F238E27FC236}">
                <a16:creationId xmlns:a16="http://schemas.microsoft.com/office/drawing/2014/main" id="{B552D18B-9975-E3F8-7057-69D28A602711}"/>
              </a:ext>
            </a:extLst>
          </p:cNvPr>
          <p:cNvSpPr>
            <a:spLocks noGrp="1"/>
          </p:cNvSpPr>
          <p:nvPr>
            <p:ph type="dt" sz="half" idx="10"/>
          </p:nvPr>
        </p:nvSpPr>
        <p:spPr/>
        <p:txBody>
          <a:bodyPr/>
          <a:lstStyle/>
          <a:p>
            <a:fld id="{65334994-E556-436B-90ED-2A4E12F28AB6}" type="datetimeFigureOut">
              <a:rPr lang="hr-HR" smtClean="0"/>
              <a:t>15.4.2026.</a:t>
            </a:fld>
            <a:endParaRPr lang="hr-HR"/>
          </a:p>
        </p:txBody>
      </p:sp>
      <p:sp>
        <p:nvSpPr>
          <p:cNvPr id="6" name="Rezervirano mjesto podnožja 5">
            <a:extLst>
              <a:ext uri="{FF2B5EF4-FFF2-40B4-BE49-F238E27FC236}">
                <a16:creationId xmlns:a16="http://schemas.microsoft.com/office/drawing/2014/main" id="{109029CC-90DD-8BDC-8590-9CBE17769F4F}"/>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1251979C-6DAC-3BD7-1D0E-A70DA5A908E7}"/>
              </a:ext>
            </a:extLst>
          </p:cNvPr>
          <p:cNvSpPr>
            <a:spLocks noGrp="1"/>
          </p:cNvSpPr>
          <p:nvPr>
            <p:ph type="sldNum" sz="quarter" idx="12"/>
          </p:nvPr>
        </p:nvSpPr>
        <p:spPr/>
        <p:txBody>
          <a:bodyPr/>
          <a:lstStyle/>
          <a:p>
            <a:fld id="{B5D2C52F-FF81-4D4C-92FD-7504299D1229}" type="slidenum">
              <a:rPr lang="hr-HR" smtClean="0"/>
              <a:t>‹#›</a:t>
            </a:fld>
            <a:endParaRPr lang="hr-HR"/>
          </a:p>
        </p:txBody>
      </p:sp>
    </p:spTree>
    <p:extLst>
      <p:ext uri="{BB962C8B-B14F-4D97-AF65-F5344CB8AC3E}">
        <p14:creationId xmlns:p14="http://schemas.microsoft.com/office/powerpoint/2010/main" val="2454445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922D3AF-2110-B163-C909-B635D8ADD077}"/>
              </a:ext>
            </a:extLst>
          </p:cNvPr>
          <p:cNvSpPr>
            <a:spLocks noGrp="1"/>
          </p:cNvSpPr>
          <p:nvPr>
            <p:ph type="title"/>
          </p:nvPr>
        </p:nvSpPr>
        <p:spPr>
          <a:xfrm>
            <a:off x="839788" y="365125"/>
            <a:ext cx="10515600" cy="1325563"/>
          </a:xfrm>
        </p:spPr>
        <p:txBody>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83930DF7-13DA-BB4D-F063-58B6B8EAAE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4" name="Rezervirano mjesto sadržaja 3">
            <a:extLst>
              <a:ext uri="{FF2B5EF4-FFF2-40B4-BE49-F238E27FC236}">
                <a16:creationId xmlns:a16="http://schemas.microsoft.com/office/drawing/2014/main" id="{F2AFFE26-98A3-8B7C-95F2-2B5BC12EA9E0}"/>
              </a:ext>
            </a:extLst>
          </p:cNvPr>
          <p:cNvSpPr>
            <a:spLocks noGrp="1"/>
          </p:cNvSpPr>
          <p:nvPr>
            <p:ph sz="half" idx="2"/>
          </p:nvPr>
        </p:nvSpPr>
        <p:spPr>
          <a:xfrm>
            <a:off x="839788" y="2505075"/>
            <a:ext cx="5157787"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5" name="Rezervirano mjesto teksta 4">
            <a:extLst>
              <a:ext uri="{FF2B5EF4-FFF2-40B4-BE49-F238E27FC236}">
                <a16:creationId xmlns:a16="http://schemas.microsoft.com/office/drawing/2014/main" id="{C6F96600-A119-745C-D79F-2A419E12E5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6" name="Rezervirano mjesto sadržaja 5">
            <a:extLst>
              <a:ext uri="{FF2B5EF4-FFF2-40B4-BE49-F238E27FC236}">
                <a16:creationId xmlns:a16="http://schemas.microsoft.com/office/drawing/2014/main" id="{ED4FA523-8B52-CCC6-2668-489D32EE8971}"/>
              </a:ext>
            </a:extLst>
          </p:cNvPr>
          <p:cNvSpPr>
            <a:spLocks noGrp="1"/>
          </p:cNvSpPr>
          <p:nvPr>
            <p:ph sz="quarter" idx="4"/>
          </p:nvPr>
        </p:nvSpPr>
        <p:spPr>
          <a:xfrm>
            <a:off x="6172200" y="2505075"/>
            <a:ext cx="5183188"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7" name="Rezervirano mjesto datuma 6">
            <a:extLst>
              <a:ext uri="{FF2B5EF4-FFF2-40B4-BE49-F238E27FC236}">
                <a16:creationId xmlns:a16="http://schemas.microsoft.com/office/drawing/2014/main" id="{31AE4B8D-CC4D-4E8D-8E2B-7032007F16DE}"/>
              </a:ext>
            </a:extLst>
          </p:cNvPr>
          <p:cNvSpPr>
            <a:spLocks noGrp="1"/>
          </p:cNvSpPr>
          <p:nvPr>
            <p:ph type="dt" sz="half" idx="10"/>
          </p:nvPr>
        </p:nvSpPr>
        <p:spPr/>
        <p:txBody>
          <a:bodyPr/>
          <a:lstStyle/>
          <a:p>
            <a:fld id="{65334994-E556-436B-90ED-2A4E12F28AB6}" type="datetimeFigureOut">
              <a:rPr lang="hr-HR" smtClean="0"/>
              <a:t>15.4.2026.</a:t>
            </a:fld>
            <a:endParaRPr lang="hr-HR"/>
          </a:p>
        </p:txBody>
      </p:sp>
      <p:sp>
        <p:nvSpPr>
          <p:cNvPr id="8" name="Rezervirano mjesto podnožja 7">
            <a:extLst>
              <a:ext uri="{FF2B5EF4-FFF2-40B4-BE49-F238E27FC236}">
                <a16:creationId xmlns:a16="http://schemas.microsoft.com/office/drawing/2014/main" id="{03CF4366-8DA0-C724-2E53-C6268CB9A79C}"/>
              </a:ext>
            </a:extLst>
          </p:cNvPr>
          <p:cNvSpPr>
            <a:spLocks noGrp="1"/>
          </p:cNvSpPr>
          <p:nvPr>
            <p:ph type="ftr" sz="quarter" idx="11"/>
          </p:nvPr>
        </p:nvSpPr>
        <p:spPr/>
        <p:txBody>
          <a:bodyPr/>
          <a:lstStyle/>
          <a:p>
            <a:endParaRPr lang="hr-HR"/>
          </a:p>
        </p:txBody>
      </p:sp>
      <p:sp>
        <p:nvSpPr>
          <p:cNvPr id="9" name="Rezervirano mjesto broja slajda 8">
            <a:extLst>
              <a:ext uri="{FF2B5EF4-FFF2-40B4-BE49-F238E27FC236}">
                <a16:creationId xmlns:a16="http://schemas.microsoft.com/office/drawing/2014/main" id="{0ACCE8E8-4C44-A3F9-5000-8C54A161CFB6}"/>
              </a:ext>
            </a:extLst>
          </p:cNvPr>
          <p:cNvSpPr>
            <a:spLocks noGrp="1"/>
          </p:cNvSpPr>
          <p:nvPr>
            <p:ph type="sldNum" sz="quarter" idx="12"/>
          </p:nvPr>
        </p:nvSpPr>
        <p:spPr/>
        <p:txBody>
          <a:bodyPr/>
          <a:lstStyle/>
          <a:p>
            <a:fld id="{B5D2C52F-FF81-4D4C-92FD-7504299D1229}" type="slidenum">
              <a:rPr lang="hr-HR" smtClean="0"/>
              <a:t>‹#›</a:t>
            </a:fld>
            <a:endParaRPr lang="hr-HR"/>
          </a:p>
        </p:txBody>
      </p:sp>
    </p:spTree>
    <p:extLst>
      <p:ext uri="{BB962C8B-B14F-4D97-AF65-F5344CB8AC3E}">
        <p14:creationId xmlns:p14="http://schemas.microsoft.com/office/powerpoint/2010/main" val="4181630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3EE0816-4B0B-E444-8390-7FD8720DDA34}"/>
              </a:ext>
            </a:extLst>
          </p:cNvPr>
          <p:cNvSpPr>
            <a:spLocks noGrp="1"/>
          </p:cNvSpPr>
          <p:nvPr>
            <p:ph type="title"/>
          </p:nvPr>
        </p:nvSpPr>
        <p:spPr/>
        <p:txBody>
          <a:bodyPr/>
          <a:lstStyle/>
          <a:p>
            <a:r>
              <a:rPr lang="hr-HR"/>
              <a:t>Kliknite da biste uredili stil naslova matrice</a:t>
            </a:r>
          </a:p>
        </p:txBody>
      </p:sp>
      <p:sp>
        <p:nvSpPr>
          <p:cNvPr id="3" name="Rezervirano mjesto datuma 2">
            <a:extLst>
              <a:ext uri="{FF2B5EF4-FFF2-40B4-BE49-F238E27FC236}">
                <a16:creationId xmlns:a16="http://schemas.microsoft.com/office/drawing/2014/main" id="{08690490-E648-3082-B849-9568837B30CF}"/>
              </a:ext>
            </a:extLst>
          </p:cNvPr>
          <p:cNvSpPr>
            <a:spLocks noGrp="1"/>
          </p:cNvSpPr>
          <p:nvPr>
            <p:ph type="dt" sz="half" idx="10"/>
          </p:nvPr>
        </p:nvSpPr>
        <p:spPr/>
        <p:txBody>
          <a:bodyPr/>
          <a:lstStyle/>
          <a:p>
            <a:fld id="{65334994-E556-436B-90ED-2A4E12F28AB6}" type="datetimeFigureOut">
              <a:rPr lang="hr-HR" smtClean="0"/>
              <a:t>15.4.2026.</a:t>
            </a:fld>
            <a:endParaRPr lang="hr-HR"/>
          </a:p>
        </p:txBody>
      </p:sp>
      <p:sp>
        <p:nvSpPr>
          <p:cNvPr id="4" name="Rezervirano mjesto podnožja 3">
            <a:extLst>
              <a:ext uri="{FF2B5EF4-FFF2-40B4-BE49-F238E27FC236}">
                <a16:creationId xmlns:a16="http://schemas.microsoft.com/office/drawing/2014/main" id="{25C281F4-A03F-0F99-ED68-965DE503819E}"/>
              </a:ext>
            </a:extLst>
          </p:cNvPr>
          <p:cNvSpPr>
            <a:spLocks noGrp="1"/>
          </p:cNvSpPr>
          <p:nvPr>
            <p:ph type="ftr" sz="quarter" idx="11"/>
          </p:nvPr>
        </p:nvSpPr>
        <p:spPr/>
        <p:txBody>
          <a:bodyPr/>
          <a:lstStyle/>
          <a:p>
            <a:endParaRPr lang="hr-HR"/>
          </a:p>
        </p:txBody>
      </p:sp>
      <p:sp>
        <p:nvSpPr>
          <p:cNvPr id="5" name="Rezervirano mjesto broja slajda 4">
            <a:extLst>
              <a:ext uri="{FF2B5EF4-FFF2-40B4-BE49-F238E27FC236}">
                <a16:creationId xmlns:a16="http://schemas.microsoft.com/office/drawing/2014/main" id="{7F7B8A73-95D5-93CB-7C6F-B351318C94B6}"/>
              </a:ext>
            </a:extLst>
          </p:cNvPr>
          <p:cNvSpPr>
            <a:spLocks noGrp="1"/>
          </p:cNvSpPr>
          <p:nvPr>
            <p:ph type="sldNum" sz="quarter" idx="12"/>
          </p:nvPr>
        </p:nvSpPr>
        <p:spPr/>
        <p:txBody>
          <a:bodyPr/>
          <a:lstStyle/>
          <a:p>
            <a:fld id="{B5D2C52F-FF81-4D4C-92FD-7504299D1229}" type="slidenum">
              <a:rPr lang="hr-HR" smtClean="0"/>
              <a:t>‹#›</a:t>
            </a:fld>
            <a:endParaRPr lang="hr-HR"/>
          </a:p>
        </p:txBody>
      </p:sp>
    </p:spTree>
    <p:extLst>
      <p:ext uri="{BB962C8B-B14F-4D97-AF65-F5344CB8AC3E}">
        <p14:creationId xmlns:p14="http://schemas.microsoft.com/office/powerpoint/2010/main" val="4084871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EA70910C-39F9-132F-154C-6598ADB06D79}"/>
              </a:ext>
            </a:extLst>
          </p:cNvPr>
          <p:cNvSpPr>
            <a:spLocks noGrp="1"/>
          </p:cNvSpPr>
          <p:nvPr>
            <p:ph type="dt" sz="half" idx="10"/>
          </p:nvPr>
        </p:nvSpPr>
        <p:spPr/>
        <p:txBody>
          <a:bodyPr/>
          <a:lstStyle/>
          <a:p>
            <a:fld id="{65334994-E556-436B-90ED-2A4E12F28AB6}" type="datetimeFigureOut">
              <a:rPr lang="hr-HR" smtClean="0"/>
              <a:t>15.4.2026.</a:t>
            </a:fld>
            <a:endParaRPr lang="hr-HR"/>
          </a:p>
        </p:txBody>
      </p:sp>
      <p:sp>
        <p:nvSpPr>
          <p:cNvPr id="3" name="Rezervirano mjesto podnožja 2">
            <a:extLst>
              <a:ext uri="{FF2B5EF4-FFF2-40B4-BE49-F238E27FC236}">
                <a16:creationId xmlns:a16="http://schemas.microsoft.com/office/drawing/2014/main" id="{DC90971E-1581-4B91-95BF-E156A4406B82}"/>
              </a:ext>
            </a:extLst>
          </p:cNvPr>
          <p:cNvSpPr>
            <a:spLocks noGrp="1"/>
          </p:cNvSpPr>
          <p:nvPr>
            <p:ph type="ftr" sz="quarter" idx="11"/>
          </p:nvPr>
        </p:nvSpPr>
        <p:spPr/>
        <p:txBody>
          <a:bodyPr/>
          <a:lstStyle/>
          <a:p>
            <a:endParaRPr lang="hr-HR"/>
          </a:p>
        </p:txBody>
      </p:sp>
      <p:sp>
        <p:nvSpPr>
          <p:cNvPr id="4" name="Rezervirano mjesto broja slajda 3">
            <a:extLst>
              <a:ext uri="{FF2B5EF4-FFF2-40B4-BE49-F238E27FC236}">
                <a16:creationId xmlns:a16="http://schemas.microsoft.com/office/drawing/2014/main" id="{241AE7FC-A2D8-FFE0-E1DB-7336A5560572}"/>
              </a:ext>
            </a:extLst>
          </p:cNvPr>
          <p:cNvSpPr>
            <a:spLocks noGrp="1"/>
          </p:cNvSpPr>
          <p:nvPr>
            <p:ph type="sldNum" sz="quarter" idx="12"/>
          </p:nvPr>
        </p:nvSpPr>
        <p:spPr/>
        <p:txBody>
          <a:bodyPr/>
          <a:lstStyle/>
          <a:p>
            <a:fld id="{B5D2C52F-FF81-4D4C-92FD-7504299D1229}" type="slidenum">
              <a:rPr lang="hr-HR" smtClean="0"/>
              <a:t>‹#›</a:t>
            </a:fld>
            <a:endParaRPr lang="hr-HR"/>
          </a:p>
        </p:txBody>
      </p:sp>
    </p:spTree>
    <p:extLst>
      <p:ext uri="{BB962C8B-B14F-4D97-AF65-F5344CB8AC3E}">
        <p14:creationId xmlns:p14="http://schemas.microsoft.com/office/powerpoint/2010/main" val="170273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6ACA041-CE2C-9F28-6348-9862089EEA11}"/>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adržaja 2">
            <a:extLst>
              <a:ext uri="{FF2B5EF4-FFF2-40B4-BE49-F238E27FC236}">
                <a16:creationId xmlns:a16="http://schemas.microsoft.com/office/drawing/2014/main" id="{8D63A39E-DE03-52A0-7012-0556907575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teksta 3">
            <a:extLst>
              <a:ext uri="{FF2B5EF4-FFF2-40B4-BE49-F238E27FC236}">
                <a16:creationId xmlns:a16="http://schemas.microsoft.com/office/drawing/2014/main" id="{645A5044-3F1E-0820-2FA2-01D55C82E6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Rezervirano mjesto datuma 4">
            <a:extLst>
              <a:ext uri="{FF2B5EF4-FFF2-40B4-BE49-F238E27FC236}">
                <a16:creationId xmlns:a16="http://schemas.microsoft.com/office/drawing/2014/main" id="{1CAB16AD-83F0-1725-C3E2-0379E8EC8CCF}"/>
              </a:ext>
            </a:extLst>
          </p:cNvPr>
          <p:cNvSpPr>
            <a:spLocks noGrp="1"/>
          </p:cNvSpPr>
          <p:nvPr>
            <p:ph type="dt" sz="half" idx="10"/>
          </p:nvPr>
        </p:nvSpPr>
        <p:spPr/>
        <p:txBody>
          <a:bodyPr/>
          <a:lstStyle/>
          <a:p>
            <a:fld id="{65334994-E556-436B-90ED-2A4E12F28AB6}" type="datetimeFigureOut">
              <a:rPr lang="hr-HR" smtClean="0"/>
              <a:t>15.4.2026.</a:t>
            </a:fld>
            <a:endParaRPr lang="hr-HR"/>
          </a:p>
        </p:txBody>
      </p:sp>
      <p:sp>
        <p:nvSpPr>
          <p:cNvPr id="6" name="Rezervirano mjesto podnožja 5">
            <a:extLst>
              <a:ext uri="{FF2B5EF4-FFF2-40B4-BE49-F238E27FC236}">
                <a16:creationId xmlns:a16="http://schemas.microsoft.com/office/drawing/2014/main" id="{071FD376-0CD9-2EF7-7742-FB478054C525}"/>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79B4D440-16A4-7589-9288-7B76B5A2E411}"/>
              </a:ext>
            </a:extLst>
          </p:cNvPr>
          <p:cNvSpPr>
            <a:spLocks noGrp="1"/>
          </p:cNvSpPr>
          <p:nvPr>
            <p:ph type="sldNum" sz="quarter" idx="12"/>
          </p:nvPr>
        </p:nvSpPr>
        <p:spPr/>
        <p:txBody>
          <a:bodyPr/>
          <a:lstStyle/>
          <a:p>
            <a:fld id="{B5D2C52F-FF81-4D4C-92FD-7504299D1229}" type="slidenum">
              <a:rPr lang="hr-HR" smtClean="0"/>
              <a:t>‹#›</a:t>
            </a:fld>
            <a:endParaRPr lang="hr-HR"/>
          </a:p>
        </p:txBody>
      </p:sp>
    </p:spTree>
    <p:extLst>
      <p:ext uri="{BB962C8B-B14F-4D97-AF65-F5344CB8AC3E}">
        <p14:creationId xmlns:p14="http://schemas.microsoft.com/office/powerpoint/2010/main" val="3203482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E2C5A78-8FB5-546B-1481-28E8948F7183}"/>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like 2">
            <a:extLst>
              <a:ext uri="{FF2B5EF4-FFF2-40B4-BE49-F238E27FC236}">
                <a16:creationId xmlns:a16="http://schemas.microsoft.com/office/drawing/2014/main" id="{FCACEA66-F803-EFBC-DC37-D01DB470F8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a:extLst>
              <a:ext uri="{FF2B5EF4-FFF2-40B4-BE49-F238E27FC236}">
                <a16:creationId xmlns:a16="http://schemas.microsoft.com/office/drawing/2014/main" id="{DC4F5ECA-F65C-F4FB-402E-E9F6CE58D4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Rezervirano mjesto datuma 4">
            <a:extLst>
              <a:ext uri="{FF2B5EF4-FFF2-40B4-BE49-F238E27FC236}">
                <a16:creationId xmlns:a16="http://schemas.microsoft.com/office/drawing/2014/main" id="{CFEEF1DF-45B8-424A-5BF1-3F5E76A8D371}"/>
              </a:ext>
            </a:extLst>
          </p:cNvPr>
          <p:cNvSpPr>
            <a:spLocks noGrp="1"/>
          </p:cNvSpPr>
          <p:nvPr>
            <p:ph type="dt" sz="half" idx="10"/>
          </p:nvPr>
        </p:nvSpPr>
        <p:spPr/>
        <p:txBody>
          <a:bodyPr/>
          <a:lstStyle/>
          <a:p>
            <a:fld id="{65334994-E556-436B-90ED-2A4E12F28AB6}" type="datetimeFigureOut">
              <a:rPr lang="hr-HR" smtClean="0"/>
              <a:t>15.4.2026.</a:t>
            </a:fld>
            <a:endParaRPr lang="hr-HR"/>
          </a:p>
        </p:txBody>
      </p:sp>
      <p:sp>
        <p:nvSpPr>
          <p:cNvPr id="6" name="Rezervirano mjesto podnožja 5">
            <a:extLst>
              <a:ext uri="{FF2B5EF4-FFF2-40B4-BE49-F238E27FC236}">
                <a16:creationId xmlns:a16="http://schemas.microsoft.com/office/drawing/2014/main" id="{A1130FBB-BB1C-7B2F-3D33-00C14F2AD52B}"/>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17F042DF-04D7-F829-2C9D-808CF38CB72F}"/>
              </a:ext>
            </a:extLst>
          </p:cNvPr>
          <p:cNvSpPr>
            <a:spLocks noGrp="1"/>
          </p:cNvSpPr>
          <p:nvPr>
            <p:ph type="sldNum" sz="quarter" idx="12"/>
          </p:nvPr>
        </p:nvSpPr>
        <p:spPr/>
        <p:txBody>
          <a:bodyPr/>
          <a:lstStyle/>
          <a:p>
            <a:fld id="{B5D2C52F-FF81-4D4C-92FD-7504299D1229}" type="slidenum">
              <a:rPr lang="hr-HR" smtClean="0"/>
              <a:t>‹#›</a:t>
            </a:fld>
            <a:endParaRPr lang="hr-HR"/>
          </a:p>
        </p:txBody>
      </p:sp>
    </p:spTree>
    <p:extLst>
      <p:ext uri="{BB962C8B-B14F-4D97-AF65-F5344CB8AC3E}">
        <p14:creationId xmlns:p14="http://schemas.microsoft.com/office/powerpoint/2010/main" val="1074155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a:extLst>
              <a:ext uri="{FF2B5EF4-FFF2-40B4-BE49-F238E27FC236}">
                <a16:creationId xmlns:a16="http://schemas.microsoft.com/office/drawing/2014/main" id="{850C836A-1AB4-EB26-2CD8-162399EA04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79B74499-C88E-5D20-1719-114287EB7B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1AC5B6B7-F482-5255-D318-C2882FD33C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334994-E556-436B-90ED-2A4E12F28AB6}" type="datetimeFigureOut">
              <a:rPr lang="hr-HR" smtClean="0"/>
              <a:t>15.4.2026.</a:t>
            </a:fld>
            <a:endParaRPr lang="hr-HR"/>
          </a:p>
        </p:txBody>
      </p:sp>
      <p:sp>
        <p:nvSpPr>
          <p:cNvPr id="5" name="Rezervirano mjesto podnožja 4">
            <a:extLst>
              <a:ext uri="{FF2B5EF4-FFF2-40B4-BE49-F238E27FC236}">
                <a16:creationId xmlns:a16="http://schemas.microsoft.com/office/drawing/2014/main" id="{218EA763-A76D-23CA-EE8A-C25768F099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hr-HR"/>
          </a:p>
        </p:txBody>
      </p:sp>
      <p:sp>
        <p:nvSpPr>
          <p:cNvPr id="6" name="Rezervirano mjesto broja slajda 5">
            <a:extLst>
              <a:ext uri="{FF2B5EF4-FFF2-40B4-BE49-F238E27FC236}">
                <a16:creationId xmlns:a16="http://schemas.microsoft.com/office/drawing/2014/main" id="{A9E37B25-F517-BC08-927D-0469B1B615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5D2C52F-FF81-4D4C-92FD-7504299D1229}" type="slidenum">
              <a:rPr lang="hr-HR" smtClean="0"/>
              <a:t>‹#›</a:t>
            </a:fld>
            <a:endParaRPr lang="hr-HR"/>
          </a:p>
        </p:txBody>
      </p:sp>
    </p:spTree>
    <p:extLst>
      <p:ext uri="{BB962C8B-B14F-4D97-AF65-F5344CB8AC3E}">
        <p14:creationId xmlns:p14="http://schemas.microsoft.com/office/powerpoint/2010/main" val="664681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emf"/><Relationship Id="rId4" Type="http://schemas.microsoft.com/office/2007/relationships/hdphoto" Target="../media/hdphoto1.wdp"/><Relationship Id="rId9"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20.png"/><Relationship Id="rId7"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customXml" Target="../ink/ink7.xml"/><Relationship Id="rId3" Type="http://schemas.openxmlformats.org/officeDocument/2006/relationships/image" Target="../media/image25.png"/><Relationship Id="rId7" Type="http://schemas.openxmlformats.org/officeDocument/2006/relationships/image" Target="../media/image240.png"/><Relationship Id="rId12" Type="http://schemas.openxmlformats.org/officeDocument/2006/relationships/customXml" Target="../ink/ink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customXml" Target="../ink/ink5.xml"/><Relationship Id="rId5" Type="http://schemas.openxmlformats.org/officeDocument/2006/relationships/image" Target="../media/image23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25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cid:image007.png@01DBFD6D.8BCF1AB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cinea.ec.europa.eu/life-calls-proposals-2026_en" TargetMode="External"/><Relationship Id="rId7"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mailto:CINEA-LIFE-ENQUIRIES@ec.europa.eu" TargetMode="External"/><Relationship Id="rId5" Type="http://schemas.openxmlformats.org/officeDocument/2006/relationships/hyperlink" Target="https://cinea.ec.europa.eu/document/download/3abd08e5-b042-4b0b-b5d5-da4729ab0e15_en?filename=Factsheet%20Strategic%20Projects%202026%20-%20CINEA%20-%20final.pdf" TargetMode="External"/><Relationship Id="rId4" Type="http://schemas.openxmlformats.org/officeDocument/2006/relationships/hyperlink" Target="https://cinea.ec.europa.eu/programmes/life/life-support-applicants_en"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lifeprogramhrvatska.hr/" TargetMode="External"/><Relationship Id="rId7" Type="http://schemas.openxmlformats.org/officeDocument/2006/relationships/hyperlink" Target="mailto:nikolina.petkovicgregoric@mingo.hr" TargetMode="External"/><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hyperlink" Target="mailto:life@mzozt.hr" TargetMode="External"/><Relationship Id="rId5" Type="http://schemas.openxmlformats.org/officeDocument/2006/relationships/hyperlink" Target="https://www.linkedin.com/company/program-life-hr-nacionalna-kontakt-to%C4%8Dka/about/" TargetMode="External"/><Relationship Id="rId4" Type="http://schemas.openxmlformats.org/officeDocument/2006/relationships/hyperlink" Target="https://www.facebook.com/people/Program-LIFE-HR-Nacionalna-kontakt-to%C4%8Dka/100084629990492/"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47.png"/><Relationship Id="rId7" Type="http://schemas.openxmlformats.org/officeDocument/2006/relationships/image" Target="../media/image1.jpeg"/><Relationship Id="rId2" Type="http://schemas.openxmlformats.org/officeDocument/2006/relationships/image" Target="../media/image46.png"/><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C530C0EF-BB96-693C-0276-C5059AACFA6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10800000">
            <a:off x="-18361" y="4025172"/>
            <a:ext cx="12192000" cy="28879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191EF87-7F47-4B24-A24F-70A81010958A}"/>
              </a:ext>
            </a:extLst>
          </p:cNvPr>
          <p:cNvSpPr>
            <a:spLocks noGrp="1"/>
          </p:cNvSpPr>
          <p:nvPr>
            <p:ph type="ctrTitle"/>
          </p:nvPr>
        </p:nvSpPr>
        <p:spPr>
          <a:xfrm>
            <a:off x="-783810" y="3143902"/>
            <a:ext cx="6861449" cy="1261529"/>
          </a:xfrm>
        </p:spPr>
        <p:txBody>
          <a:bodyPr>
            <a:noAutofit/>
          </a:bodyPr>
          <a:lstStyle/>
          <a:p>
            <a:br>
              <a:rPr lang="hr-HR" sz="4000" b="1" dirty="0">
                <a:solidFill>
                  <a:srgbClr val="004493"/>
                </a:solidFill>
                <a:latin typeface="Verdana"/>
              </a:rPr>
            </a:br>
            <a:r>
              <a:rPr lang="en-US" sz="4000" b="1" dirty="0">
                <a:solidFill>
                  <a:srgbClr val="004493"/>
                </a:solidFill>
                <a:latin typeface="Verdana"/>
              </a:rPr>
              <a:t>Strateški </a:t>
            </a:r>
            <a:r>
              <a:rPr lang="en-US" sz="4000" b="1" dirty="0" err="1">
                <a:solidFill>
                  <a:srgbClr val="004493"/>
                </a:solidFill>
                <a:latin typeface="Verdana"/>
              </a:rPr>
              <a:t>projekti</a:t>
            </a:r>
            <a:endParaRPr lang="en-US" sz="4000" b="1" dirty="0">
              <a:solidFill>
                <a:srgbClr val="004493"/>
              </a:solidFill>
              <a:latin typeface="Verdana"/>
            </a:endParaRPr>
          </a:p>
        </p:txBody>
      </p:sp>
      <p:sp>
        <p:nvSpPr>
          <p:cNvPr id="3" name="Subtitle 2">
            <a:extLst>
              <a:ext uri="{FF2B5EF4-FFF2-40B4-BE49-F238E27FC236}">
                <a16:creationId xmlns:a16="http://schemas.microsoft.com/office/drawing/2014/main" id="{3F8C4AA9-D632-42FD-8F62-FDAF565B8200}"/>
              </a:ext>
            </a:extLst>
          </p:cNvPr>
          <p:cNvSpPr>
            <a:spLocks noGrp="1"/>
          </p:cNvSpPr>
          <p:nvPr>
            <p:ph type="subTitle" idx="1"/>
          </p:nvPr>
        </p:nvSpPr>
        <p:spPr>
          <a:xfrm>
            <a:off x="7365137" y="6359970"/>
            <a:ext cx="5813536" cy="370768"/>
          </a:xfrm>
        </p:spPr>
        <p:txBody>
          <a:bodyPr>
            <a:normAutofit fontScale="92500" lnSpcReduction="10000"/>
          </a:bodyPr>
          <a:lstStyle/>
          <a:p>
            <a:r>
              <a:rPr lang="hr-HR" b="1" dirty="0"/>
              <a:t>14. travnja </a:t>
            </a:r>
            <a:r>
              <a:rPr lang="en-US" b="1" dirty="0"/>
              <a:t>2024., Zagreb</a:t>
            </a:r>
          </a:p>
        </p:txBody>
      </p:sp>
      <p:pic>
        <p:nvPicPr>
          <p:cNvPr id="4" name="Image 7">
            <a:extLst>
              <a:ext uri="{FF2B5EF4-FFF2-40B4-BE49-F238E27FC236}">
                <a16:creationId xmlns:a16="http://schemas.microsoft.com/office/drawing/2014/main" id="{030559D0-FF71-3E69-F2AF-EE2AAEBAECD6}"/>
              </a:ext>
            </a:extLst>
          </p:cNvPr>
          <p:cNvPicPr>
            <a:picLocks noChangeAspect="1"/>
          </p:cNvPicPr>
          <p:nvPr/>
        </p:nvPicPr>
        <p:blipFill rotWithShape="1">
          <a:blip r:embed="rId5"/>
          <a:srcRect l="38916" t="64109" r="38554" b="6566"/>
          <a:stretch/>
        </p:blipFill>
        <p:spPr>
          <a:xfrm>
            <a:off x="3422236" y="1689857"/>
            <a:ext cx="2059914" cy="1894680"/>
          </a:xfrm>
          <a:prstGeom prst="rect">
            <a:avLst/>
          </a:prstGeom>
        </p:spPr>
      </p:pic>
      <p:sp>
        <p:nvSpPr>
          <p:cNvPr id="5" name="TekstniOkvir 4">
            <a:extLst>
              <a:ext uri="{FF2B5EF4-FFF2-40B4-BE49-F238E27FC236}">
                <a16:creationId xmlns:a16="http://schemas.microsoft.com/office/drawing/2014/main" id="{972ADF2E-03AC-A5A0-8C43-063EE716206B}"/>
              </a:ext>
            </a:extLst>
          </p:cNvPr>
          <p:cNvSpPr txBox="1"/>
          <p:nvPr/>
        </p:nvSpPr>
        <p:spPr>
          <a:xfrm>
            <a:off x="0" y="2299811"/>
            <a:ext cx="49638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black"/>
                </a:solidFill>
                <a:effectLst/>
                <a:uLnTx/>
                <a:uFillTx/>
                <a:latin typeface="Calibri" panose="020F0502020204030204"/>
                <a:ea typeface="+mn-ea"/>
                <a:cs typeface="+mn-cs"/>
              </a:rPr>
              <a:t>Program</a:t>
            </a:r>
            <a:endParaRPr kumimoji="0" lang="hr-HR" sz="7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7">
            <a:extLst>
              <a:ext uri="{FF2B5EF4-FFF2-40B4-BE49-F238E27FC236}">
                <a16:creationId xmlns:a16="http://schemas.microsoft.com/office/drawing/2014/main" id="{E1F8C8F3-CFEA-90C9-F1B5-34C379795EE1}"/>
              </a:ext>
            </a:extLst>
          </p:cNvPr>
          <p:cNvPicPr>
            <a:picLocks noChangeAspect="1"/>
          </p:cNvPicPr>
          <p:nvPr/>
        </p:nvPicPr>
        <p:blipFill>
          <a:blip r:embed="rId6"/>
          <a:stretch>
            <a:fillRect/>
          </a:stretch>
        </p:blipFill>
        <p:spPr>
          <a:xfrm>
            <a:off x="5677589" y="1996200"/>
            <a:ext cx="6300611" cy="3556935"/>
          </a:xfrm>
          <a:prstGeom prst="rect">
            <a:avLst/>
          </a:prstGeom>
        </p:spPr>
      </p:pic>
      <p:pic>
        <p:nvPicPr>
          <p:cNvPr id="7" name="Slika 6">
            <a:extLst>
              <a:ext uri="{FF2B5EF4-FFF2-40B4-BE49-F238E27FC236}">
                <a16:creationId xmlns:a16="http://schemas.microsoft.com/office/drawing/2014/main" id="{22648CB5-3A5A-3497-DE55-F446D15335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61" y="6211198"/>
            <a:ext cx="970586" cy="7018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A logo with a red green and blue design&#10;&#10;Description automatically generated">
            <a:extLst>
              <a:ext uri="{FF2B5EF4-FFF2-40B4-BE49-F238E27FC236}">
                <a16:creationId xmlns:a16="http://schemas.microsoft.com/office/drawing/2014/main" id="{5AFB5ECF-8735-57DB-B3DE-7C11059060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77589" y="6128201"/>
            <a:ext cx="685548" cy="701888"/>
          </a:xfrm>
          <a:prstGeom prst="rect">
            <a:avLst/>
          </a:prstGeom>
        </p:spPr>
      </p:pic>
      <p:pic>
        <p:nvPicPr>
          <p:cNvPr id="9" name="Picture 8" descr="A close-up of a sign&#10;&#10;AI-generated content may be incorrect.">
            <a:extLst>
              <a:ext uri="{FF2B5EF4-FFF2-40B4-BE49-F238E27FC236}">
                <a16:creationId xmlns:a16="http://schemas.microsoft.com/office/drawing/2014/main" id="{C02C149B-20AF-384E-59D0-B575C20BA8E4}"/>
              </a:ext>
            </a:extLst>
          </p:cNvPr>
          <p:cNvPicPr>
            <a:picLocks noChangeAspect="1"/>
          </p:cNvPicPr>
          <p:nvPr/>
        </p:nvPicPr>
        <p:blipFill>
          <a:blip r:embed="rId9">
            <a:extLst>
              <a:ext uri="{28A0092B-C50C-407E-A947-70E740481C1C}">
                <a14:useLocalDpi xmlns:a14="http://schemas.microsoft.com/office/drawing/2010/main" val="0"/>
              </a:ext>
            </a:extLst>
          </a:blip>
          <a:srcRect l="8771" t="26788" r="5973" b="25930"/>
          <a:stretch/>
        </p:blipFill>
        <p:spPr>
          <a:xfrm>
            <a:off x="9589278" y="127262"/>
            <a:ext cx="2584361" cy="609229"/>
          </a:xfrm>
          <a:prstGeom prst="rect">
            <a:avLst/>
          </a:prstGeom>
        </p:spPr>
      </p:pic>
    </p:spTree>
    <p:extLst>
      <p:ext uri="{BB962C8B-B14F-4D97-AF65-F5344CB8AC3E}">
        <p14:creationId xmlns:p14="http://schemas.microsoft.com/office/powerpoint/2010/main" val="3406401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14CF6431-11F6-9E8F-EFCB-877396F5EDB8}"/>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D0984272-1199-5948-4C32-7342299CA5CB}"/>
              </a:ext>
            </a:extLst>
          </p:cNvPr>
          <p:cNvSpPr>
            <a:spLocks noGrp="1"/>
          </p:cNvSpPr>
          <p:nvPr>
            <p:ph type="title"/>
          </p:nvPr>
        </p:nvSpPr>
        <p:spPr>
          <a:xfrm>
            <a:off x="531916" y="365496"/>
            <a:ext cx="9392421" cy="1330841"/>
          </a:xfrm>
        </p:spPr>
        <p:txBody>
          <a:bodyPr>
            <a:normAutofit fontScale="90000"/>
          </a:bodyPr>
          <a:lstStyle/>
          <a:p>
            <a:r>
              <a:rPr lang="hr-HR" sz="3200" b="1" dirty="0">
                <a:solidFill>
                  <a:srgbClr val="004493"/>
                </a:solidFill>
                <a:latin typeface="Verdana"/>
              </a:rPr>
              <a:t>Strateški integrirani projekti (</a:t>
            </a:r>
            <a:r>
              <a:rPr lang="hr-HR" sz="3200" b="1" dirty="0" err="1">
                <a:solidFill>
                  <a:srgbClr val="004493"/>
                </a:solidFill>
                <a:latin typeface="Verdana"/>
              </a:rPr>
              <a:t>SIPs</a:t>
            </a:r>
            <a:r>
              <a:rPr lang="hr-HR" sz="3200" b="1" dirty="0">
                <a:solidFill>
                  <a:srgbClr val="004493"/>
                </a:solidFill>
                <a:latin typeface="Verdana"/>
              </a:rPr>
              <a:t>) –</a:t>
            </a:r>
            <a:br>
              <a:rPr lang="hr-HR" sz="3200" b="1" dirty="0">
                <a:solidFill>
                  <a:srgbClr val="004493"/>
                </a:solidFill>
                <a:latin typeface="Verdana"/>
              </a:rPr>
            </a:br>
            <a:r>
              <a:rPr lang="hr-HR" sz="3200" b="1" dirty="0">
                <a:solidFill>
                  <a:srgbClr val="004493"/>
                </a:solidFill>
                <a:latin typeface="Verdana"/>
              </a:rPr>
              <a:t>kružno gospodarstvo i nulto onečišćenje</a:t>
            </a:r>
            <a:br>
              <a:rPr lang="hr-HR" sz="2800" b="1" dirty="0">
                <a:latin typeface="Verdana" panose="020B0604030504040204" pitchFamily="34" charset="0"/>
                <a:ea typeface="Verdana" panose="020B0604030504040204" pitchFamily="34" charset="0"/>
              </a:rPr>
            </a:br>
            <a:endParaRPr lang="hr-HR" sz="2800" dirty="0">
              <a:latin typeface="Verdana" panose="020B0604030504040204" pitchFamily="34" charset="0"/>
              <a:ea typeface="Verdana" panose="020B0604030504040204" pitchFamily="34" charset="0"/>
            </a:endParaRPr>
          </a:p>
        </p:txBody>
      </p:sp>
      <p:sp>
        <p:nvSpPr>
          <p:cNvPr id="3" name="Rezervirano mjesto sadržaja 2">
            <a:extLst>
              <a:ext uri="{FF2B5EF4-FFF2-40B4-BE49-F238E27FC236}">
                <a16:creationId xmlns:a16="http://schemas.microsoft.com/office/drawing/2014/main" id="{F96DCD4A-8059-CAF0-AA0A-C422F567D97C}"/>
              </a:ext>
            </a:extLst>
          </p:cNvPr>
          <p:cNvSpPr>
            <a:spLocks noGrp="1"/>
          </p:cNvSpPr>
          <p:nvPr>
            <p:ph idx="1"/>
          </p:nvPr>
        </p:nvSpPr>
        <p:spPr>
          <a:xfrm>
            <a:off x="582721" y="2019442"/>
            <a:ext cx="7455637" cy="4798323"/>
          </a:xfrm>
        </p:spPr>
        <p:txBody>
          <a:bodyPr>
            <a:normAutofit/>
          </a:bodyPr>
          <a:lstStyle/>
          <a:p>
            <a:pPr marL="285750" lvl="0" indent="-285750">
              <a:lnSpc>
                <a:spcPct val="150000"/>
              </a:lnSpc>
              <a:spcBef>
                <a:spcPts val="0"/>
              </a:spcBef>
              <a:defRPr/>
            </a:pPr>
            <a:r>
              <a:rPr lang="hr-HR" sz="2200" b="1" dirty="0">
                <a:latin typeface="Verdana" panose="020B0604030504040204" pitchFamily="34" charset="0"/>
                <a:ea typeface="Verdana" panose="020B0604030504040204" pitchFamily="34" charset="0"/>
              </a:rPr>
              <a:t>Kružno gospodarstvo: </a:t>
            </a:r>
            <a:r>
              <a:rPr lang="hr-HR" sz="2200" dirty="0">
                <a:latin typeface="Verdana" panose="020B0604030504040204" pitchFamily="34" charset="0"/>
                <a:ea typeface="Verdana" panose="020B0604030504040204" pitchFamily="34" charset="0"/>
              </a:rPr>
              <a:t>provedba nacionalnih ili regionalnih planova</a:t>
            </a:r>
            <a:r>
              <a:rPr lang="en-GB" sz="2200" dirty="0">
                <a:latin typeface="Verdana" panose="020B0604030504040204" pitchFamily="34" charset="0"/>
                <a:ea typeface="Verdana" panose="020B0604030504040204" pitchFamily="34" charset="0"/>
              </a:rPr>
              <a:t>/</a:t>
            </a:r>
            <a:r>
              <a:rPr lang="hr-HR" sz="2200" dirty="0">
                <a:latin typeface="Verdana" panose="020B0604030504040204" pitchFamily="34" charset="0"/>
                <a:ea typeface="Verdana" panose="020B0604030504040204" pitchFamily="34" charset="0"/>
              </a:rPr>
              <a:t>strategija</a:t>
            </a:r>
            <a:r>
              <a:rPr lang="en-GB" sz="2200" dirty="0">
                <a:latin typeface="Verdana" panose="020B0604030504040204" pitchFamily="34" charset="0"/>
                <a:ea typeface="Verdana" panose="020B0604030504040204" pitchFamily="34" charset="0"/>
              </a:rPr>
              <a:t> </a:t>
            </a:r>
            <a:r>
              <a:rPr lang="en-GB" sz="2200" dirty="0" err="1">
                <a:latin typeface="Verdana" panose="020B0604030504040204" pitchFamily="34" charset="0"/>
                <a:ea typeface="Verdana" panose="020B0604030504040204" pitchFamily="34" charset="0"/>
              </a:rPr>
              <a:t>kružnog</a:t>
            </a:r>
            <a:r>
              <a:rPr lang="en-GB" sz="2200" dirty="0">
                <a:latin typeface="Verdana" panose="020B0604030504040204" pitchFamily="34" charset="0"/>
                <a:ea typeface="Verdana" panose="020B0604030504040204" pitchFamily="34" charset="0"/>
              </a:rPr>
              <a:t> </a:t>
            </a:r>
            <a:r>
              <a:rPr lang="en-GB" sz="2200" dirty="0" err="1">
                <a:latin typeface="Verdana" panose="020B0604030504040204" pitchFamily="34" charset="0"/>
                <a:ea typeface="Verdana" panose="020B0604030504040204" pitchFamily="34" charset="0"/>
              </a:rPr>
              <a:t>gosp</a:t>
            </a:r>
            <a:r>
              <a:rPr lang="hr-HR" sz="2200" dirty="0">
                <a:latin typeface="Verdana" panose="020B0604030504040204" pitchFamily="34" charset="0"/>
                <a:ea typeface="Verdana" panose="020B0604030504040204" pitchFamily="34" charset="0"/>
              </a:rPr>
              <a:t>.</a:t>
            </a:r>
          </a:p>
          <a:p>
            <a:pPr marL="285750" lvl="0" indent="-285750">
              <a:lnSpc>
                <a:spcPct val="150000"/>
              </a:lnSpc>
              <a:spcBef>
                <a:spcPts val="0"/>
              </a:spcBef>
              <a:defRPr/>
            </a:pPr>
            <a:endParaRPr lang="hr-HR" sz="2200" b="1" dirty="0">
              <a:latin typeface="Verdana" panose="020B0604030504040204" pitchFamily="34" charset="0"/>
              <a:ea typeface="Verdana" panose="020B0604030504040204" pitchFamily="34" charset="0"/>
            </a:endParaRPr>
          </a:p>
          <a:p>
            <a:pPr marL="285750" lvl="0" indent="-285750">
              <a:lnSpc>
                <a:spcPct val="150000"/>
              </a:lnSpc>
              <a:spcBef>
                <a:spcPts val="0"/>
              </a:spcBef>
              <a:defRPr/>
            </a:pPr>
            <a:r>
              <a:rPr lang="hr-HR" sz="2200" b="1" dirty="0">
                <a:latin typeface="Verdana" panose="020B0604030504040204" pitchFamily="34" charset="0"/>
                <a:ea typeface="Verdana" panose="020B0604030504040204" pitchFamily="34" charset="0"/>
              </a:rPr>
              <a:t>Otpad: </a:t>
            </a:r>
            <a:r>
              <a:rPr lang="hr-HR" sz="2200" dirty="0">
                <a:latin typeface="Verdana" panose="020B0604030504040204" pitchFamily="34" charset="0"/>
                <a:ea typeface="Verdana" panose="020B0604030504040204" pitchFamily="34" charset="0"/>
              </a:rPr>
              <a:t>provedba nacionalnih i regionalnih planova </a:t>
            </a:r>
            <a:r>
              <a:rPr lang="hr-HR" sz="2200" b="1" dirty="0">
                <a:latin typeface="Verdana" panose="020B0604030504040204" pitchFamily="34" charset="0"/>
                <a:ea typeface="Verdana" panose="020B0604030504040204" pitchFamily="34" charset="0"/>
              </a:rPr>
              <a:t>gospodarenja otpadom </a:t>
            </a:r>
            <a:r>
              <a:rPr lang="hr-HR" sz="2200" dirty="0">
                <a:latin typeface="Verdana" panose="020B0604030504040204" pitchFamily="34" charset="0"/>
                <a:ea typeface="Verdana" panose="020B0604030504040204" pitchFamily="34" charset="0"/>
              </a:rPr>
              <a:t>te </a:t>
            </a:r>
            <a:r>
              <a:rPr lang="hr-HR" sz="2200" b="1" dirty="0">
                <a:latin typeface="Verdana" panose="020B0604030504040204" pitchFamily="34" charset="0"/>
                <a:ea typeface="Verdana" panose="020B0604030504040204" pitchFamily="34" charset="0"/>
              </a:rPr>
              <a:t>Programa za sprječavanje nastanka otpada </a:t>
            </a:r>
            <a:endParaRPr lang="en-GB" sz="2200" b="1" dirty="0">
              <a:latin typeface="Verdana" panose="020B0604030504040204" pitchFamily="34" charset="0"/>
              <a:ea typeface="Verdana" panose="020B0604030504040204" pitchFamily="34" charset="0"/>
            </a:endParaRPr>
          </a:p>
          <a:p>
            <a:endParaRPr lang="hr-HR" sz="2200" dirty="0">
              <a:latin typeface="Verdana" panose="020B0604030504040204" pitchFamily="34" charset="0"/>
              <a:ea typeface="Verdana" panose="020B0604030504040204" pitchFamily="34" charset="0"/>
            </a:endParaRPr>
          </a:p>
        </p:txBody>
      </p:sp>
      <p:pic>
        <p:nvPicPr>
          <p:cNvPr id="5" name="Image 27" descr="Slika na kojoj se prikazuje tekst, grafički dizajn, grafika, Majorelle plava&#10;&#10;Opis je automatski generiran">
            <a:extLst>
              <a:ext uri="{FF2B5EF4-FFF2-40B4-BE49-F238E27FC236}">
                <a16:creationId xmlns:a16="http://schemas.microsoft.com/office/drawing/2014/main" id="{CB20B87E-3080-1C1C-4D9F-1F0926735F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093"/>
          <a:stretch/>
        </p:blipFill>
        <p:spPr>
          <a:xfrm>
            <a:off x="8154352" y="2274938"/>
            <a:ext cx="4037647" cy="2844829"/>
          </a:xfrm>
          <a:prstGeom prst="rect">
            <a:avLst/>
          </a:prstGeom>
        </p:spPr>
      </p:pic>
      <p:pic>
        <p:nvPicPr>
          <p:cNvPr id="4" name="Slika 3">
            <a:extLst>
              <a:ext uri="{FF2B5EF4-FFF2-40B4-BE49-F238E27FC236}">
                <a16:creationId xmlns:a16="http://schemas.microsoft.com/office/drawing/2014/main" id="{4F5DE0AA-44A2-28B1-A248-0DF38E227C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72" y="6245596"/>
            <a:ext cx="846846" cy="6124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A logo with a red green and blue design&#10;&#10;Description automatically generated">
            <a:extLst>
              <a:ext uri="{FF2B5EF4-FFF2-40B4-BE49-F238E27FC236}">
                <a16:creationId xmlns:a16="http://schemas.microsoft.com/office/drawing/2014/main" id="{A529139C-DE98-35CB-E431-FEC9EB0145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8477" y="6248771"/>
            <a:ext cx="595046" cy="609229"/>
          </a:xfrm>
          <a:prstGeom prst="rect">
            <a:avLst/>
          </a:prstGeom>
        </p:spPr>
      </p:pic>
      <p:pic>
        <p:nvPicPr>
          <p:cNvPr id="7" name="Picture 8" descr="A close-up of a sign&#10;&#10;AI-generated content may be incorrect.">
            <a:extLst>
              <a:ext uri="{FF2B5EF4-FFF2-40B4-BE49-F238E27FC236}">
                <a16:creationId xmlns:a16="http://schemas.microsoft.com/office/drawing/2014/main" id="{841D6D5C-B3A7-E640-EFAA-DEB0833F48C4}"/>
              </a:ext>
            </a:extLst>
          </p:cNvPr>
          <p:cNvPicPr>
            <a:picLocks noChangeAspect="1"/>
          </p:cNvPicPr>
          <p:nvPr/>
        </p:nvPicPr>
        <p:blipFill>
          <a:blip r:embed="rId7">
            <a:extLst>
              <a:ext uri="{28A0092B-C50C-407E-A947-70E740481C1C}">
                <a14:useLocalDpi xmlns:a14="http://schemas.microsoft.com/office/drawing/2010/main" val="0"/>
              </a:ext>
            </a:extLst>
          </a:blip>
          <a:srcRect l="8771" t="26788" r="5973" b="25930"/>
          <a:stretch/>
        </p:blipFill>
        <p:spPr>
          <a:xfrm>
            <a:off x="9607638" y="6208536"/>
            <a:ext cx="2584361" cy="609229"/>
          </a:xfrm>
          <a:prstGeom prst="rect">
            <a:avLst/>
          </a:prstGeom>
        </p:spPr>
      </p:pic>
    </p:spTree>
    <p:extLst>
      <p:ext uri="{BB962C8B-B14F-4D97-AF65-F5344CB8AC3E}">
        <p14:creationId xmlns:p14="http://schemas.microsoft.com/office/powerpoint/2010/main" val="4043708311"/>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B20B0-2BCC-32C2-055E-040495C89C48}"/>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ED859858-3233-FAF6-DCD3-31DE0E3F8036}"/>
              </a:ext>
            </a:extLst>
          </p:cNvPr>
          <p:cNvSpPr>
            <a:spLocks noGrp="1"/>
          </p:cNvSpPr>
          <p:nvPr>
            <p:ph type="title"/>
          </p:nvPr>
        </p:nvSpPr>
        <p:spPr>
          <a:xfrm>
            <a:off x="425824" y="336762"/>
            <a:ext cx="9392421" cy="1330841"/>
          </a:xfrm>
        </p:spPr>
        <p:txBody>
          <a:bodyPr>
            <a:normAutofit fontScale="90000"/>
          </a:bodyPr>
          <a:lstStyle/>
          <a:p>
            <a:r>
              <a:rPr lang="hr-HR" sz="3200" b="1" dirty="0">
                <a:solidFill>
                  <a:srgbClr val="004493"/>
                </a:solidFill>
                <a:latin typeface="Verdana"/>
              </a:rPr>
              <a:t>Strateški integrirani projekti (</a:t>
            </a:r>
            <a:r>
              <a:rPr lang="hr-HR" sz="3200" b="1" dirty="0" err="1">
                <a:solidFill>
                  <a:srgbClr val="004493"/>
                </a:solidFill>
                <a:latin typeface="Verdana"/>
              </a:rPr>
              <a:t>SIPs</a:t>
            </a:r>
            <a:r>
              <a:rPr lang="hr-HR" sz="3200" b="1" dirty="0">
                <a:solidFill>
                  <a:srgbClr val="004493"/>
                </a:solidFill>
                <a:latin typeface="Verdana"/>
              </a:rPr>
              <a:t>) –</a:t>
            </a:r>
            <a:br>
              <a:rPr lang="hr-HR" sz="3200" b="1" dirty="0">
                <a:solidFill>
                  <a:srgbClr val="004493"/>
                </a:solidFill>
                <a:latin typeface="Verdana"/>
              </a:rPr>
            </a:br>
            <a:r>
              <a:rPr lang="hr-HR" sz="3200" b="1" dirty="0">
                <a:solidFill>
                  <a:srgbClr val="004493"/>
                </a:solidFill>
                <a:latin typeface="Verdana"/>
              </a:rPr>
              <a:t>kružno gospodarstvo i nulto onečišćenje</a:t>
            </a:r>
            <a:br>
              <a:rPr lang="hr-HR" sz="2000" b="1" dirty="0">
                <a:latin typeface="Verdana" panose="020B0604030504040204" pitchFamily="34" charset="0"/>
                <a:ea typeface="Verdana" panose="020B0604030504040204" pitchFamily="34" charset="0"/>
              </a:rPr>
            </a:br>
            <a:endParaRPr lang="hr-HR" sz="2000" dirty="0">
              <a:latin typeface="Verdana" panose="020B0604030504040204" pitchFamily="34" charset="0"/>
              <a:ea typeface="Verdana" panose="020B0604030504040204" pitchFamily="34" charset="0"/>
            </a:endParaRPr>
          </a:p>
        </p:txBody>
      </p:sp>
      <p:sp>
        <p:nvSpPr>
          <p:cNvPr id="3" name="Rezervirano mjesto sadržaja 2">
            <a:extLst>
              <a:ext uri="{FF2B5EF4-FFF2-40B4-BE49-F238E27FC236}">
                <a16:creationId xmlns:a16="http://schemas.microsoft.com/office/drawing/2014/main" id="{536B9906-4BC7-5812-8B18-00048F909964}"/>
              </a:ext>
            </a:extLst>
          </p:cNvPr>
          <p:cNvSpPr>
            <a:spLocks noGrp="1"/>
          </p:cNvSpPr>
          <p:nvPr>
            <p:ph idx="1"/>
          </p:nvPr>
        </p:nvSpPr>
        <p:spPr>
          <a:xfrm>
            <a:off x="418982" y="2079345"/>
            <a:ext cx="8153476" cy="4978261"/>
          </a:xfrm>
        </p:spPr>
        <p:txBody>
          <a:bodyPr>
            <a:normAutofit/>
          </a:bodyPr>
          <a:lstStyle/>
          <a:p>
            <a:pPr>
              <a:lnSpc>
                <a:spcPct val="100000"/>
              </a:lnSpc>
              <a:spcBef>
                <a:spcPts val="0"/>
              </a:spcBef>
              <a:defRPr/>
            </a:pPr>
            <a:r>
              <a:rPr lang="hr-HR" sz="2400" b="1" dirty="0">
                <a:solidFill>
                  <a:prstClr val="black"/>
                </a:solidFill>
                <a:ea typeface="Calibri" panose="020F0502020204030204" pitchFamily="34" charset="0"/>
              </a:rPr>
              <a:t>Zrak: </a:t>
            </a:r>
            <a:r>
              <a:rPr lang="hr-HR" sz="2400" dirty="0">
                <a:solidFill>
                  <a:prstClr val="black"/>
                </a:solidFill>
                <a:ea typeface="Calibri" panose="020F0502020204030204" pitchFamily="34" charset="0"/>
              </a:rPr>
              <a:t>Nacionalni Program kontrole onečišćenja zraka</a:t>
            </a:r>
            <a:r>
              <a:rPr lang="en-GB" sz="2400" dirty="0">
                <a:solidFill>
                  <a:prstClr val="black"/>
                </a:solidFill>
                <a:ea typeface="Calibri" panose="020F0502020204030204" pitchFamily="34" charset="0"/>
              </a:rPr>
              <a:t> </a:t>
            </a:r>
            <a:r>
              <a:rPr lang="en-GB" sz="2400" dirty="0" err="1">
                <a:solidFill>
                  <a:prstClr val="black"/>
                </a:solidFill>
                <a:ea typeface="Calibri" panose="020F0502020204030204" pitchFamily="34" charset="0"/>
              </a:rPr>
              <a:t>i</a:t>
            </a:r>
            <a:r>
              <a:rPr lang="en-GB" sz="2400" dirty="0">
                <a:solidFill>
                  <a:prstClr val="black"/>
                </a:solidFill>
                <a:ea typeface="Calibri" panose="020F0502020204030204" pitchFamily="34" charset="0"/>
              </a:rPr>
              <a:t> </a:t>
            </a:r>
            <a:r>
              <a:rPr lang="hr-HR" sz="2400" dirty="0">
                <a:solidFill>
                  <a:prstClr val="black"/>
                </a:solidFill>
                <a:ea typeface="Calibri" panose="020F0502020204030204" pitchFamily="34" charset="0"/>
              </a:rPr>
              <a:t>regionalni/lokalni planovi za poboljšanje kvalitete zraka </a:t>
            </a:r>
          </a:p>
          <a:p>
            <a:pPr>
              <a:lnSpc>
                <a:spcPct val="100000"/>
              </a:lnSpc>
              <a:spcBef>
                <a:spcPts val="0"/>
              </a:spcBef>
              <a:defRPr/>
            </a:pPr>
            <a:endParaRPr lang="hr-HR" sz="2400" b="1" dirty="0">
              <a:solidFill>
                <a:prstClr val="black"/>
              </a:solidFill>
            </a:endParaRPr>
          </a:p>
          <a:p>
            <a:pPr>
              <a:lnSpc>
                <a:spcPct val="100000"/>
              </a:lnSpc>
              <a:spcBef>
                <a:spcPts val="0"/>
              </a:spcBef>
              <a:defRPr/>
            </a:pPr>
            <a:r>
              <a:rPr lang="en-GB" sz="2400" b="1" dirty="0">
                <a:solidFill>
                  <a:prstClr val="black"/>
                </a:solidFill>
              </a:rPr>
              <a:t>Vode:</a:t>
            </a:r>
            <a:endParaRPr lang="hr-HR" sz="2400" b="1" dirty="0">
              <a:solidFill>
                <a:prstClr val="black"/>
              </a:solidFill>
            </a:endParaRPr>
          </a:p>
          <a:p>
            <a:pPr lvl="1">
              <a:lnSpc>
                <a:spcPct val="100000"/>
              </a:lnSpc>
              <a:spcBef>
                <a:spcPts val="0"/>
              </a:spcBef>
              <a:buFont typeface="Courier New" panose="02070309020205020404" pitchFamily="49" charset="0"/>
              <a:buChar char="o"/>
              <a:defRPr/>
            </a:pPr>
            <a:r>
              <a:rPr lang="en-GB" dirty="0" err="1">
                <a:solidFill>
                  <a:prstClr val="black"/>
                </a:solidFill>
                <a:ea typeface="Calibri" panose="020F0502020204030204" pitchFamily="34" charset="0"/>
              </a:rPr>
              <a:t>provedba</a:t>
            </a:r>
            <a:r>
              <a:rPr lang="en-GB" dirty="0">
                <a:solidFill>
                  <a:prstClr val="black"/>
                </a:solidFill>
                <a:ea typeface="Calibri" panose="020F0502020204030204" pitchFamily="34" charset="0"/>
              </a:rPr>
              <a:t> </a:t>
            </a:r>
            <a:r>
              <a:rPr lang="en-GB" dirty="0" err="1">
                <a:solidFill>
                  <a:prstClr val="black"/>
                </a:solidFill>
                <a:ea typeface="Calibri" panose="020F0502020204030204" pitchFamily="34" charset="0"/>
              </a:rPr>
              <a:t>nacionalnih</a:t>
            </a:r>
            <a:r>
              <a:rPr lang="en-GB" dirty="0">
                <a:solidFill>
                  <a:prstClr val="black"/>
                </a:solidFill>
                <a:ea typeface="Calibri" panose="020F0502020204030204" pitchFamily="34" charset="0"/>
              </a:rPr>
              <a:t> </a:t>
            </a:r>
            <a:r>
              <a:rPr lang="en-GB" dirty="0" err="1">
                <a:solidFill>
                  <a:prstClr val="black"/>
                </a:solidFill>
                <a:ea typeface="Calibri" panose="020F0502020204030204" pitchFamily="34" charset="0"/>
              </a:rPr>
              <a:t>planova</a:t>
            </a:r>
            <a:r>
              <a:rPr lang="en-GB" dirty="0">
                <a:solidFill>
                  <a:prstClr val="black"/>
                </a:solidFill>
                <a:ea typeface="Calibri" panose="020F0502020204030204" pitchFamily="34" charset="0"/>
              </a:rPr>
              <a:t> </a:t>
            </a:r>
            <a:r>
              <a:rPr lang="en-GB" dirty="0" err="1">
                <a:solidFill>
                  <a:prstClr val="black"/>
                </a:solidFill>
                <a:ea typeface="Calibri" panose="020F0502020204030204" pitchFamily="34" charset="0"/>
              </a:rPr>
              <a:t>upravljanja</a:t>
            </a:r>
            <a:r>
              <a:rPr lang="en-GB" dirty="0">
                <a:solidFill>
                  <a:prstClr val="black"/>
                </a:solidFill>
                <a:ea typeface="Calibri" panose="020F0502020204030204" pitchFamily="34" charset="0"/>
              </a:rPr>
              <a:t> </a:t>
            </a:r>
            <a:r>
              <a:rPr lang="en-GB" dirty="0" err="1">
                <a:solidFill>
                  <a:prstClr val="black"/>
                </a:solidFill>
                <a:ea typeface="Calibri" panose="020F0502020204030204" pitchFamily="34" charset="0"/>
              </a:rPr>
              <a:t>vodnim</a:t>
            </a:r>
            <a:r>
              <a:rPr lang="en-GB" dirty="0">
                <a:solidFill>
                  <a:prstClr val="black"/>
                </a:solidFill>
                <a:ea typeface="Calibri" panose="020F0502020204030204" pitchFamily="34" charset="0"/>
              </a:rPr>
              <a:t> </a:t>
            </a:r>
            <a:r>
              <a:rPr lang="en-GB" dirty="0" err="1">
                <a:solidFill>
                  <a:prstClr val="black"/>
                </a:solidFill>
                <a:ea typeface="Calibri" panose="020F0502020204030204" pitchFamily="34" charset="0"/>
              </a:rPr>
              <a:t>područjima</a:t>
            </a:r>
            <a:r>
              <a:rPr lang="en-GB" dirty="0">
                <a:solidFill>
                  <a:prstClr val="black"/>
                </a:solidFill>
                <a:ea typeface="Calibri" panose="020F0502020204030204" pitchFamily="34" charset="0"/>
              </a:rPr>
              <a:t>, </a:t>
            </a:r>
            <a:endParaRPr lang="hr-HR" dirty="0">
              <a:solidFill>
                <a:prstClr val="black"/>
              </a:solidFill>
              <a:ea typeface="Calibri" panose="020F0502020204030204" pitchFamily="34" charset="0"/>
            </a:endParaRPr>
          </a:p>
          <a:p>
            <a:pPr lvl="1">
              <a:lnSpc>
                <a:spcPct val="100000"/>
              </a:lnSpc>
              <a:spcBef>
                <a:spcPts val="0"/>
              </a:spcBef>
              <a:buFont typeface="Courier New" panose="02070309020205020404" pitchFamily="49" charset="0"/>
              <a:buChar char="o"/>
              <a:defRPr/>
            </a:pPr>
            <a:r>
              <a:rPr lang="en-GB" dirty="0" err="1">
                <a:solidFill>
                  <a:prstClr val="black"/>
                </a:solidFill>
                <a:ea typeface="Calibri" panose="020F0502020204030204" pitchFamily="34" charset="0"/>
              </a:rPr>
              <a:t>planova</a:t>
            </a:r>
            <a:r>
              <a:rPr lang="en-GB" dirty="0">
                <a:solidFill>
                  <a:prstClr val="black"/>
                </a:solidFill>
                <a:ea typeface="Calibri" panose="020F0502020204030204" pitchFamily="34" charset="0"/>
              </a:rPr>
              <a:t> </a:t>
            </a:r>
            <a:r>
              <a:rPr lang="en-GB" dirty="0" err="1">
                <a:solidFill>
                  <a:prstClr val="black"/>
                </a:solidFill>
                <a:ea typeface="Calibri" panose="020F0502020204030204" pitchFamily="34" charset="0"/>
              </a:rPr>
              <a:t>upravljanja</a:t>
            </a:r>
            <a:r>
              <a:rPr lang="en-GB" dirty="0">
                <a:solidFill>
                  <a:prstClr val="black"/>
                </a:solidFill>
                <a:ea typeface="Calibri" panose="020F0502020204030204" pitchFamily="34" charset="0"/>
              </a:rPr>
              <a:t> </a:t>
            </a:r>
            <a:r>
              <a:rPr lang="en-GB" dirty="0" err="1">
                <a:solidFill>
                  <a:prstClr val="black"/>
                </a:solidFill>
                <a:ea typeface="Calibri" panose="020F0502020204030204" pitchFamily="34" charset="0"/>
              </a:rPr>
              <a:t>rizicima</a:t>
            </a:r>
            <a:r>
              <a:rPr lang="en-GB" dirty="0">
                <a:solidFill>
                  <a:prstClr val="black"/>
                </a:solidFill>
                <a:ea typeface="Calibri" panose="020F0502020204030204" pitchFamily="34" charset="0"/>
              </a:rPr>
              <a:t> od </a:t>
            </a:r>
            <a:r>
              <a:rPr lang="en-GB" dirty="0" err="1">
                <a:solidFill>
                  <a:prstClr val="black"/>
                </a:solidFill>
                <a:ea typeface="Calibri" panose="020F0502020204030204" pitchFamily="34" charset="0"/>
              </a:rPr>
              <a:t>poplava</a:t>
            </a:r>
            <a:r>
              <a:rPr lang="en-GB" dirty="0">
                <a:solidFill>
                  <a:prstClr val="black"/>
                </a:solidFill>
                <a:ea typeface="Calibri" panose="020F0502020204030204" pitchFamily="34" charset="0"/>
              </a:rPr>
              <a:t> </a:t>
            </a:r>
            <a:r>
              <a:rPr lang="en-GB" dirty="0" err="1">
                <a:solidFill>
                  <a:prstClr val="black"/>
                </a:solidFill>
                <a:ea typeface="Calibri" panose="020F0502020204030204" pitchFamily="34" charset="0"/>
              </a:rPr>
              <a:t>i</a:t>
            </a:r>
            <a:r>
              <a:rPr lang="en-GB" dirty="0">
                <a:solidFill>
                  <a:prstClr val="black"/>
                </a:solidFill>
                <a:ea typeface="Calibri" panose="020F0502020204030204" pitchFamily="34" charset="0"/>
              </a:rPr>
              <a:t> </a:t>
            </a:r>
            <a:r>
              <a:rPr lang="en-GB" dirty="0" err="1">
                <a:solidFill>
                  <a:prstClr val="black"/>
                </a:solidFill>
                <a:ea typeface="Calibri" panose="020F0502020204030204" pitchFamily="34" charset="0"/>
              </a:rPr>
              <a:t>pomorske</a:t>
            </a:r>
            <a:r>
              <a:rPr lang="en-GB" dirty="0">
                <a:solidFill>
                  <a:prstClr val="black"/>
                </a:solidFill>
                <a:ea typeface="Calibri" panose="020F0502020204030204" pitchFamily="34" charset="0"/>
              </a:rPr>
              <a:t> </a:t>
            </a:r>
            <a:r>
              <a:rPr lang="en-GB" dirty="0" err="1">
                <a:solidFill>
                  <a:prstClr val="black"/>
                </a:solidFill>
                <a:ea typeface="Calibri" panose="020F0502020204030204" pitchFamily="34" charset="0"/>
              </a:rPr>
              <a:t>strategije</a:t>
            </a:r>
            <a:r>
              <a:rPr lang="hr-HR" dirty="0">
                <a:solidFill>
                  <a:prstClr val="black"/>
                </a:solidFill>
                <a:ea typeface="Calibri" panose="020F0502020204030204" pitchFamily="34" charset="0"/>
              </a:rPr>
              <a:t>,</a:t>
            </a:r>
          </a:p>
          <a:p>
            <a:pPr lvl="1">
              <a:lnSpc>
                <a:spcPct val="150000"/>
              </a:lnSpc>
              <a:spcBef>
                <a:spcPts val="0"/>
              </a:spcBef>
              <a:buFont typeface="Courier New" panose="02070309020205020404" pitchFamily="49" charset="0"/>
              <a:buChar char="o"/>
              <a:defRPr/>
            </a:pPr>
            <a:r>
              <a:rPr lang="hr-HR" dirty="0">
                <a:solidFill>
                  <a:prstClr val="black"/>
                </a:solidFill>
                <a:ea typeface="Calibri" panose="020F0502020204030204" pitchFamily="34" charset="0"/>
              </a:rPr>
              <a:t>planovi upravljanja sušom</a:t>
            </a:r>
          </a:p>
          <a:p>
            <a:pPr>
              <a:lnSpc>
                <a:spcPct val="150000"/>
              </a:lnSpc>
              <a:spcBef>
                <a:spcPts val="0"/>
              </a:spcBef>
              <a:defRPr/>
            </a:pPr>
            <a:r>
              <a:rPr lang="hr-HR" sz="2400" b="1" dirty="0">
                <a:solidFill>
                  <a:prstClr val="black"/>
                </a:solidFill>
              </a:rPr>
              <a:t>Buka</a:t>
            </a:r>
            <a:r>
              <a:rPr lang="hr-HR" sz="2400" dirty="0">
                <a:solidFill>
                  <a:prstClr val="black"/>
                </a:solidFill>
              </a:rPr>
              <a:t>: Akcijski planovi upravljanja bukom</a:t>
            </a:r>
          </a:p>
          <a:p>
            <a:endParaRPr lang="hr-HR" sz="2400" dirty="0"/>
          </a:p>
        </p:txBody>
      </p:sp>
      <p:sp>
        <p:nvSpPr>
          <p:cNvPr id="4" name="Elipsa 3">
            <a:extLst>
              <a:ext uri="{FF2B5EF4-FFF2-40B4-BE49-F238E27FC236}">
                <a16:creationId xmlns:a16="http://schemas.microsoft.com/office/drawing/2014/main" id="{BCDFE599-28A6-6A9C-5CFE-C396C9E7313A}"/>
              </a:ext>
            </a:extLst>
          </p:cNvPr>
          <p:cNvSpPr/>
          <p:nvPr/>
        </p:nvSpPr>
        <p:spPr>
          <a:xfrm>
            <a:off x="9675967" y="1002183"/>
            <a:ext cx="1706976" cy="1547852"/>
          </a:xfrm>
          <a:prstGeom prst="ellipse">
            <a:avLst/>
          </a:prstGeom>
          <a:blipFill rotWithShape="1">
            <a:blip r:embed="rId3"/>
            <a:srcRect/>
            <a:stretch>
              <a:fillRect l="-41000" r="-41000"/>
            </a:stretch>
          </a:blipFill>
        </p:spPr>
        <p:style>
          <a:lnRef idx="2">
            <a:schemeClr val="accent6">
              <a:shade val="80000"/>
              <a:hueOff val="0"/>
              <a:satOff val="0"/>
              <a:lumOff val="0"/>
              <a:alphaOff val="0"/>
            </a:schemeClr>
          </a:lnRef>
          <a:fillRef idx="1">
            <a:scrgbClr r="0" g="0" b="0"/>
          </a:fillRef>
          <a:effectRef idx="0">
            <a:schemeClr val="accent6">
              <a:tint val="40000"/>
              <a:hueOff val="0"/>
              <a:satOff val="0"/>
              <a:lumOff val="0"/>
              <a:alphaOff val="0"/>
            </a:schemeClr>
          </a:effectRef>
          <a:fontRef idx="minor">
            <a:schemeClr val="lt1">
              <a:hueOff val="0"/>
              <a:satOff val="0"/>
              <a:lumOff val="0"/>
              <a:alphaOff val="0"/>
            </a:schemeClr>
          </a:fontRef>
        </p:style>
        <p:txBody>
          <a:bodyPr/>
          <a:lstStyle/>
          <a:p>
            <a:endParaRPr lang="hr-HR"/>
          </a:p>
        </p:txBody>
      </p:sp>
      <p:sp>
        <p:nvSpPr>
          <p:cNvPr id="6" name="Elipsa 5">
            <a:extLst>
              <a:ext uri="{FF2B5EF4-FFF2-40B4-BE49-F238E27FC236}">
                <a16:creationId xmlns:a16="http://schemas.microsoft.com/office/drawing/2014/main" id="{7E685CBD-07A4-C4ED-25DF-7CF9836D509E}"/>
              </a:ext>
            </a:extLst>
          </p:cNvPr>
          <p:cNvSpPr/>
          <p:nvPr/>
        </p:nvSpPr>
        <p:spPr>
          <a:xfrm>
            <a:off x="9675967" y="2879382"/>
            <a:ext cx="1706976" cy="1547853"/>
          </a:xfrm>
          <a:prstGeom prst="ellipse">
            <a:avLst/>
          </a:prstGeom>
          <a:blipFill rotWithShape="1">
            <a:blip r:embed="rId4"/>
            <a:srcRect/>
            <a:stretch>
              <a:fillRect l="-25000" r="-25000"/>
            </a:stretch>
          </a:blipFill>
        </p:spPr>
        <p:style>
          <a:lnRef idx="2">
            <a:schemeClr val="accent6">
              <a:shade val="80000"/>
              <a:hueOff val="0"/>
              <a:satOff val="0"/>
              <a:lumOff val="0"/>
              <a:alphaOff val="0"/>
            </a:schemeClr>
          </a:lnRef>
          <a:fillRef idx="1">
            <a:scrgbClr r="0" g="0" b="0"/>
          </a:fillRef>
          <a:effectRef idx="0">
            <a:schemeClr val="accent6">
              <a:tint val="40000"/>
              <a:hueOff val="0"/>
              <a:satOff val="0"/>
              <a:lumOff val="0"/>
              <a:alphaOff val="0"/>
            </a:schemeClr>
          </a:effectRef>
          <a:fontRef idx="minor">
            <a:schemeClr val="lt1">
              <a:hueOff val="0"/>
              <a:satOff val="0"/>
              <a:lumOff val="0"/>
              <a:alphaOff val="0"/>
            </a:schemeClr>
          </a:fontRef>
        </p:style>
        <p:txBody>
          <a:bodyPr/>
          <a:lstStyle/>
          <a:p>
            <a:endParaRPr lang="hr-HR"/>
          </a:p>
        </p:txBody>
      </p:sp>
      <p:sp>
        <p:nvSpPr>
          <p:cNvPr id="7" name="Elipsa 6">
            <a:extLst>
              <a:ext uri="{FF2B5EF4-FFF2-40B4-BE49-F238E27FC236}">
                <a16:creationId xmlns:a16="http://schemas.microsoft.com/office/drawing/2014/main" id="{3801ED09-6534-86AF-5F1A-4FB0EF19B700}"/>
              </a:ext>
            </a:extLst>
          </p:cNvPr>
          <p:cNvSpPr/>
          <p:nvPr/>
        </p:nvSpPr>
        <p:spPr>
          <a:xfrm>
            <a:off x="9570633" y="4597773"/>
            <a:ext cx="1706976" cy="1325563"/>
          </a:xfrm>
          <a:prstGeom prst="ellipse">
            <a:avLst/>
          </a:prstGeom>
          <a:blipFill rotWithShape="1">
            <a:blip r:embed="rId5"/>
            <a:srcRect/>
            <a:stretch>
              <a:fillRect l="-30000" r="-30000"/>
            </a:stretch>
          </a:blipFill>
        </p:spPr>
        <p:style>
          <a:lnRef idx="2">
            <a:schemeClr val="accent6">
              <a:shade val="80000"/>
              <a:hueOff val="0"/>
              <a:satOff val="0"/>
              <a:lumOff val="0"/>
              <a:alphaOff val="0"/>
            </a:schemeClr>
          </a:lnRef>
          <a:fillRef idx="1">
            <a:scrgbClr r="0" g="0" b="0"/>
          </a:fillRef>
          <a:effectRef idx="0">
            <a:schemeClr val="accent6">
              <a:tint val="40000"/>
              <a:hueOff val="0"/>
              <a:satOff val="0"/>
              <a:lumOff val="0"/>
              <a:alphaOff val="0"/>
            </a:schemeClr>
          </a:effectRef>
          <a:fontRef idx="minor">
            <a:schemeClr val="lt1">
              <a:hueOff val="0"/>
              <a:satOff val="0"/>
              <a:lumOff val="0"/>
              <a:alphaOff val="0"/>
            </a:schemeClr>
          </a:fontRef>
        </p:style>
        <p:txBody>
          <a:bodyPr/>
          <a:lstStyle/>
          <a:p>
            <a:endParaRPr lang="hr-HR"/>
          </a:p>
        </p:txBody>
      </p:sp>
      <p:pic>
        <p:nvPicPr>
          <p:cNvPr id="5" name="Slika 4">
            <a:extLst>
              <a:ext uri="{FF2B5EF4-FFF2-40B4-BE49-F238E27FC236}">
                <a16:creationId xmlns:a16="http://schemas.microsoft.com/office/drawing/2014/main" id="{7FD89BB8-90EB-0E7B-F3A9-65A5F9AE79E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72" y="6245596"/>
            <a:ext cx="846846" cy="6124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logo with a red green and blue design&#10;&#10;Description automatically generated">
            <a:extLst>
              <a:ext uri="{FF2B5EF4-FFF2-40B4-BE49-F238E27FC236}">
                <a16:creationId xmlns:a16="http://schemas.microsoft.com/office/drawing/2014/main" id="{72870D2A-14B5-F902-B016-97086FD405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8477" y="6248771"/>
            <a:ext cx="595046" cy="609229"/>
          </a:xfrm>
          <a:prstGeom prst="rect">
            <a:avLst/>
          </a:prstGeom>
        </p:spPr>
      </p:pic>
      <p:pic>
        <p:nvPicPr>
          <p:cNvPr id="9" name="Picture 8" descr="A close-up of a sign&#10;&#10;AI-generated content may be incorrect.">
            <a:extLst>
              <a:ext uri="{FF2B5EF4-FFF2-40B4-BE49-F238E27FC236}">
                <a16:creationId xmlns:a16="http://schemas.microsoft.com/office/drawing/2014/main" id="{244FEEA1-0C45-6D70-BF1A-20F2D31800EF}"/>
              </a:ext>
            </a:extLst>
          </p:cNvPr>
          <p:cNvPicPr>
            <a:picLocks noChangeAspect="1"/>
          </p:cNvPicPr>
          <p:nvPr/>
        </p:nvPicPr>
        <p:blipFill>
          <a:blip r:embed="rId8">
            <a:extLst>
              <a:ext uri="{28A0092B-C50C-407E-A947-70E740481C1C}">
                <a14:useLocalDpi xmlns:a14="http://schemas.microsoft.com/office/drawing/2010/main" val="0"/>
              </a:ext>
            </a:extLst>
          </a:blip>
          <a:srcRect l="8771" t="26788" r="5973" b="25930"/>
          <a:stretch/>
        </p:blipFill>
        <p:spPr>
          <a:xfrm>
            <a:off x="9607638" y="6208536"/>
            <a:ext cx="2584361" cy="609229"/>
          </a:xfrm>
          <a:prstGeom prst="rect">
            <a:avLst/>
          </a:prstGeom>
        </p:spPr>
      </p:pic>
    </p:spTree>
    <p:extLst>
      <p:ext uri="{BB962C8B-B14F-4D97-AF65-F5344CB8AC3E}">
        <p14:creationId xmlns:p14="http://schemas.microsoft.com/office/powerpoint/2010/main" val="2400423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7BCF4-659E-9493-C2BD-7DA3985E264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64C465C0-9C3F-B3FE-AE23-DC8A35EF010D}"/>
              </a:ext>
            </a:extLst>
          </p:cNvPr>
          <p:cNvSpPr>
            <a:spLocks noGrp="1"/>
          </p:cNvSpPr>
          <p:nvPr>
            <p:ph type="title"/>
          </p:nvPr>
        </p:nvSpPr>
        <p:spPr>
          <a:xfrm>
            <a:off x="685413" y="365496"/>
            <a:ext cx="9392421" cy="1330841"/>
          </a:xfrm>
        </p:spPr>
        <p:txBody>
          <a:bodyPr>
            <a:normAutofit/>
          </a:bodyPr>
          <a:lstStyle/>
          <a:p>
            <a:r>
              <a:rPr lang="hr-HR" sz="3200" b="1" dirty="0">
                <a:solidFill>
                  <a:srgbClr val="004493"/>
                </a:solidFill>
                <a:latin typeface="Verdana"/>
              </a:rPr>
              <a:t>Strateški integrirani projekti (</a:t>
            </a:r>
            <a:r>
              <a:rPr lang="hr-HR" sz="3200" b="1" dirty="0" err="1">
                <a:solidFill>
                  <a:srgbClr val="004493"/>
                </a:solidFill>
                <a:latin typeface="Verdana"/>
              </a:rPr>
              <a:t>SIPs</a:t>
            </a:r>
            <a:r>
              <a:rPr lang="hr-HR" sz="3200" b="1" dirty="0">
                <a:solidFill>
                  <a:srgbClr val="004493"/>
                </a:solidFill>
                <a:latin typeface="Verdana"/>
              </a:rPr>
              <a:t>) –</a:t>
            </a:r>
            <a:br>
              <a:rPr lang="hr-HR" sz="3200" b="1" dirty="0">
                <a:solidFill>
                  <a:srgbClr val="004493"/>
                </a:solidFill>
                <a:latin typeface="Verdana"/>
              </a:rPr>
            </a:br>
            <a:r>
              <a:rPr lang="hr-HR" sz="3200" b="1" dirty="0">
                <a:solidFill>
                  <a:srgbClr val="004493"/>
                </a:solidFill>
                <a:latin typeface="Verdana"/>
              </a:rPr>
              <a:t>klimatske aktivnosti</a:t>
            </a:r>
            <a:br>
              <a:rPr lang="hr-HR" sz="2000" b="1" dirty="0">
                <a:latin typeface="Verdana" panose="020B0604030504040204" pitchFamily="34" charset="0"/>
                <a:ea typeface="Verdana" panose="020B0604030504040204" pitchFamily="34" charset="0"/>
              </a:rPr>
            </a:br>
            <a:endParaRPr lang="hr-HR" sz="2000" dirty="0">
              <a:latin typeface="Verdana" panose="020B0604030504040204" pitchFamily="34" charset="0"/>
              <a:ea typeface="Verdana" panose="020B0604030504040204" pitchFamily="34" charset="0"/>
            </a:endParaRPr>
          </a:p>
        </p:txBody>
      </p:sp>
      <p:sp>
        <p:nvSpPr>
          <p:cNvPr id="3" name="Rezervirano mjesto sadržaja 2">
            <a:extLst>
              <a:ext uri="{FF2B5EF4-FFF2-40B4-BE49-F238E27FC236}">
                <a16:creationId xmlns:a16="http://schemas.microsoft.com/office/drawing/2014/main" id="{E9BAD7E9-B22D-3705-F350-DF35EF071EF0}"/>
              </a:ext>
            </a:extLst>
          </p:cNvPr>
          <p:cNvSpPr>
            <a:spLocks noGrp="1"/>
          </p:cNvSpPr>
          <p:nvPr>
            <p:ph idx="1"/>
          </p:nvPr>
        </p:nvSpPr>
        <p:spPr>
          <a:xfrm>
            <a:off x="418982" y="2079345"/>
            <a:ext cx="7192053" cy="4978261"/>
          </a:xfrm>
        </p:spPr>
        <p:txBody>
          <a:bodyPr>
            <a:normAutofit/>
          </a:bodyPr>
          <a:lstStyle/>
          <a:p>
            <a:r>
              <a:rPr lang="hr-HR" sz="2400" b="1" dirty="0"/>
              <a:t>Nacionalni planovi za energiju i klimu </a:t>
            </a:r>
          </a:p>
          <a:p>
            <a:r>
              <a:rPr lang="hr-HR" sz="2400" dirty="0"/>
              <a:t>Nacionalne, regionalne ili </a:t>
            </a:r>
            <a:r>
              <a:rPr lang="hr-HR" sz="2400" b="1" dirty="0"/>
              <a:t>industrijske/sektorske strategije</a:t>
            </a:r>
            <a:r>
              <a:rPr lang="hr-HR" sz="2400" dirty="0"/>
              <a:t> ili </a:t>
            </a:r>
            <a:r>
              <a:rPr lang="hr-HR" sz="2400" b="1" dirty="0"/>
              <a:t>planovi za ublažavanje stakleničkih plinova </a:t>
            </a:r>
            <a:r>
              <a:rPr lang="hr-HR" sz="2400" dirty="0"/>
              <a:t>ili </a:t>
            </a:r>
            <a:r>
              <a:rPr lang="hr-HR" sz="2400" b="1" dirty="0"/>
              <a:t>ekonomske strategije </a:t>
            </a:r>
            <a:r>
              <a:rPr lang="hr-HR" sz="2400" dirty="0"/>
              <a:t>koje doprinose klimatskoj neutralnosti</a:t>
            </a:r>
          </a:p>
          <a:p>
            <a:r>
              <a:rPr lang="hr-HR" sz="2400" dirty="0"/>
              <a:t>Nacionalne ili regionalne strategije ili akcijski </a:t>
            </a:r>
            <a:r>
              <a:rPr lang="hr-HR" sz="2400" b="1" dirty="0"/>
              <a:t>planovi prilagodbe</a:t>
            </a:r>
          </a:p>
          <a:p>
            <a:r>
              <a:rPr lang="hr-HR" sz="2400" b="1" dirty="0"/>
              <a:t>Urbani ili lokalni akcijski klimatski planovi </a:t>
            </a:r>
            <a:r>
              <a:rPr lang="hr-HR" sz="2400" dirty="0"/>
              <a:t>koji ostvaruju prijelaz na klimatski neutralno i/ili klimatski otporno društvo </a:t>
            </a:r>
          </a:p>
          <a:p>
            <a:endParaRPr lang="hr-HR" sz="2400" dirty="0"/>
          </a:p>
          <a:p>
            <a:endParaRPr lang="hr-HR" sz="2400" dirty="0"/>
          </a:p>
        </p:txBody>
      </p:sp>
      <p:pic>
        <p:nvPicPr>
          <p:cNvPr id="9" name="Image 29" descr="Slika na kojoj se prikazuje tekst, ukrasni isječci, grafički dizajn, crtić&#10;&#10;Opis je automatski generiran">
            <a:extLst>
              <a:ext uri="{FF2B5EF4-FFF2-40B4-BE49-F238E27FC236}">
                <a16:creationId xmlns:a16="http://schemas.microsoft.com/office/drawing/2014/main" id="{2A26B6AD-85EA-ADDE-729A-2B788CA73539}"/>
              </a:ext>
            </a:extLst>
          </p:cNvPr>
          <p:cNvPicPr>
            <a:picLocks noChangeAspect="1"/>
          </p:cNvPicPr>
          <p:nvPr/>
        </p:nvPicPr>
        <p:blipFill rotWithShape="1">
          <a:blip r:embed="rId3"/>
          <a:srcRect b="28017"/>
          <a:stretch/>
        </p:blipFill>
        <p:spPr>
          <a:xfrm>
            <a:off x="7362270" y="3075919"/>
            <a:ext cx="4656294" cy="2368833"/>
          </a:xfrm>
          <a:prstGeom prst="rect">
            <a:avLst/>
          </a:prstGeom>
        </p:spPr>
      </p:pic>
      <p:pic>
        <p:nvPicPr>
          <p:cNvPr id="4" name="Slika 3">
            <a:extLst>
              <a:ext uri="{FF2B5EF4-FFF2-40B4-BE49-F238E27FC236}">
                <a16:creationId xmlns:a16="http://schemas.microsoft.com/office/drawing/2014/main" id="{D67E0AB2-AB4B-BF57-AE85-D4158489326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72" y="6245596"/>
            <a:ext cx="846846" cy="6124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A logo with a red green and blue design&#10;&#10;Description automatically generated">
            <a:extLst>
              <a:ext uri="{FF2B5EF4-FFF2-40B4-BE49-F238E27FC236}">
                <a16:creationId xmlns:a16="http://schemas.microsoft.com/office/drawing/2014/main" id="{B63B115B-E4D6-1D38-F5A2-38B4590DAB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8477" y="6248771"/>
            <a:ext cx="595046" cy="609229"/>
          </a:xfrm>
          <a:prstGeom prst="rect">
            <a:avLst/>
          </a:prstGeom>
        </p:spPr>
      </p:pic>
      <p:pic>
        <p:nvPicPr>
          <p:cNvPr id="6" name="Picture 8" descr="A close-up of a sign&#10;&#10;AI-generated content may be incorrect.">
            <a:extLst>
              <a:ext uri="{FF2B5EF4-FFF2-40B4-BE49-F238E27FC236}">
                <a16:creationId xmlns:a16="http://schemas.microsoft.com/office/drawing/2014/main" id="{A60FE4B4-1406-C376-7E1A-B794A247F496}"/>
              </a:ext>
            </a:extLst>
          </p:cNvPr>
          <p:cNvPicPr>
            <a:picLocks noChangeAspect="1"/>
          </p:cNvPicPr>
          <p:nvPr/>
        </p:nvPicPr>
        <p:blipFill>
          <a:blip r:embed="rId6">
            <a:extLst>
              <a:ext uri="{28A0092B-C50C-407E-A947-70E740481C1C}">
                <a14:useLocalDpi xmlns:a14="http://schemas.microsoft.com/office/drawing/2010/main" val="0"/>
              </a:ext>
            </a:extLst>
          </a:blip>
          <a:srcRect l="8771" t="26788" r="5973" b="25930"/>
          <a:stretch/>
        </p:blipFill>
        <p:spPr>
          <a:xfrm>
            <a:off x="9607638" y="6208536"/>
            <a:ext cx="2584361" cy="609229"/>
          </a:xfrm>
          <a:prstGeom prst="rect">
            <a:avLst/>
          </a:prstGeom>
        </p:spPr>
      </p:pic>
    </p:spTree>
    <p:extLst>
      <p:ext uri="{BB962C8B-B14F-4D97-AF65-F5344CB8AC3E}">
        <p14:creationId xmlns:p14="http://schemas.microsoft.com/office/powerpoint/2010/main" val="3787610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5D9C1A-0FCA-656E-B46C-E672F01919BA}"/>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Naslov 1">
            <a:extLst>
              <a:ext uri="{FF2B5EF4-FFF2-40B4-BE49-F238E27FC236}">
                <a16:creationId xmlns:a16="http://schemas.microsoft.com/office/drawing/2014/main" id="{DC591B62-05A5-BD8D-53B9-241DC2F1D338}"/>
              </a:ext>
            </a:extLst>
          </p:cNvPr>
          <p:cNvSpPr>
            <a:spLocks noGrp="1"/>
          </p:cNvSpPr>
          <p:nvPr>
            <p:ph type="title"/>
          </p:nvPr>
        </p:nvSpPr>
        <p:spPr>
          <a:xfrm>
            <a:off x="446252" y="51532"/>
            <a:ext cx="6396318" cy="1325563"/>
          </a:xfrm>
        </p:spPr>
        <p:txBody>
          <a:bodyPr>
            <a:normAutofit/>
          </a:bodyPr>
          <a:lstStyle/>
          <a:p>
            <a:r>
              <a:rPr lang="hr-HR" sz="3200" b="1" dirty="0">
                <a:solidFill>
                  <a:srgbClr val="004493"/>
                </a:solidFill>
                <a:latin typeface="Verdana"/>
              </a:rPr>
              <a:t>Strateški projekti</a:t>
            </a:r>
          </a:p>
        </p:txBody>
      </p:sp>
      <p:sp>
        <p:nvSpPr>
          <p:cNvPr id="15" name="Rezervirano mjesto sadržaja 14">
            <a:extLst>
              <a:ext uri="{FF2B5EF4-FFF2-40B4-BE49-F238E27FC236}">
                <a16:creationId xmlns:a16="http://schemas.microsoft.com/office/drawing/2014/main" id="{61DB2528-BCF8-B805-3714-7714458DC5AF}"/>
              </a:ext>
            </a:extLst>
          </p:cNvPr>
          <p:cNvSpPr>
            <a:spLocks noGrp="1"/>
          </p:cNvSpPr>
          <p:nvPr>
            <p:ph idx="1"/>
          </p:nvPr>
        </p:nvSpPr>
        <p:spPr>
          <a:xfrm>
            <a:off x="442797" y="921125"/>
            <a:ext cx="7599021" cy="5667933"/>
          </a:xfrm>
        </p:spPr>
        <p:txBody>
          <a:bodyPr>
            <a:noAutofit/>
          </a:bodyPr>
          <a:lstStyle/>
          <a:p>
            <a:pPr marL="0" indent="0">
              <a:lnSpc>
                <a:spcPct val="220000"/>
              </a:lnSpc>
              <a:buNone/>
            </a:pPr>
            <a:r>
              <a:rPr lang="hr-HR" sz="2000" dirty="0"/>
              <a:t>1️⃣ Koordiniraju provedbu planova i strategija</a:t>
            </a:r>
            <a:br>
              <a:rPr lang="hr-HR" sz="2000" dirty="0"/>
            </a:br>
            <a:r>
              <a:rPr lang="hr-HR" sz="2000" dirty="0"/>
              <a:t>2️⃣ Provedba aktivnosti na velikom teritorijalnom području</a:t>
            </a:r>
            <a:br>
              <a:rPr lang="hr-HR" sz="2000" dirty="0"/>
            </a:br>
            <a:r>
              <a:rPr lang="hr-HR" sz="2000" dirty="0"/>
              <a:t>3️⃣ Osigurati upravljanje od strane nadležnog tijela ili subjekta odgovornog za provedbu ciljanog plana/strategije</a:t>
            </a:r>
            <a:br>
              <a:rPr lang="hr-HR" sz="2000" dirty="0"/>
            </a:br>
            <a:r>
              <a:rPr lang="hr-HR" sz="2000" dirty="0"/>
              <a:t>4️⃣ Mobilizirati dodatna sredstva za provedbu komplementarnih aktivnosti</a:t>
            </a:r>
            <a:br>
              <a:rPr lang="hr-HR" sz="2000" dirty="0"/>
            </a:br>
            <a:r>
              <a:rPr lang="hr-HR" sz="2000" dirty="0"/>
              <a:t>5️⃣ Potrebno osigurati punu uključenost svih relevantnih dionika</a:t>
            </a:r>
            <a:br>
              <a:rPr lang="hr-HR" sz="2000" dirty="0"/>
            </a:br>
            <a:r>
              <a:rPr lang="hr-HR" sz="2000" dirty="0"/>
              <a:t>6️⃣ Ojačati institucionalne kapacitete za učinkovitu provedbu</a:t>
            </a:r>
          </a:p>
          <a:p>
            <a:pPr marL="0" indent="0">
              <a:lnSpc>
                <a:spcPct val="220000"/>
              </a:lnSpc>
              <a:buNone/>
            </a:pPr>
            <a:br>
              <a:rPr lang="hr-HR" sz="1800" dirty="0"/>
            </a:br>
            <a:br>
              <a:rPr lang="hr-HR" sz="1800" dirty="0"/>
            </a:br>
            <a:endParaRPr lang="hr-HR" sz="1800" dirty="0"/>
          </a:p>
        </p:txBody>
      </p:sp>
      <p:pic>
        <p:nvPicPr>
          <p:cNvPr id="4" name="Slika 3">
            <a:extLst>
              <a:ext uri="{FF2B5EF4-FFF2-40B4-BE49-F238E27FC236}">
                <a16:creationId xmlns:a16="http://schemas.microsoft.com/office/drawing/2014/main" id="{A49A71FF-3A11-96F3-1424-C7503F3F40A9}"/>
              </a:ext>
            </a:extLst>
          </p:cNvPr>
          <p:cNvPicPr>
            <a:picLocks noChangeAspect="1"/>
          </p:cNvPicPr>
          <p:nvPr/>
        </p:nvPicPr>
        <p:blipFill>
          <a:blip r:embed="rId3"/>
          <a:srcRect r="3" b="1503"/>
          <a:stretch>
            <a:fillRect/>
          </a:stretch>
        </p:blipFill>
        <p:spPr>
          <a:xfrm>
            <a:off x="8041819" y="1377095"/>
            <a:ext cx="3523130" cy="3523130"/>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31"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Slika 2">
            <a:extLst>
              <a:ext uri="{FF2B5EF4-FFF2-40B4-BE49-F238E27FC236}">
                <a16:creationId xmlns:a16="http://schemas.microsoft.com/office/drawing/2014/main" id="{69CED12A-F5D9-AE40-AFB8-CB4D313F9FF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72" y="6245596"/>
            <a:ext cx="846846" cy="6124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A logo with a red green and blue design&#10;&#10;Description automatically generated">
            <a:extLst>
              <a:ext uri="{FF2B5EF4-FFF2-40B4-BE49-F238E27FC236}">
                <a16:creationId xmlns:a16="http://schemas.microsoft.com/office/drawing/2014/main" id="{9DF8F3AB-1FDD-A5FF-5817-B4889BE9BA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8477" y="6248771"/>
            <a:ext cx="595046" cy="609229"/>
          </a:xfrm>
          <a:prstGeom prst="rect">
            <a:avLst/>
          </a:prstGeom>
        </p:spPr>
      </p:pic>
      <p:pic>
        <p:nvPicPr>
          <p:cNvPr id="6" name="Picture 8" descr="A close-up of a sign&#10;&#10;AI-generated content may be incorrect.">
            <a:extLst>
              <a:ext uri="{FF2B5EF4-FFF2-40B4-BE49-F238E27FC236}">
                <a16:creationId xmlns:a16="http://schemas.microsoft.com/office/drawing/2014/main" id="{68A13134-9803-BE09-EED4-2D0AB7A36378}"/>
              </a:ext>
            </a:extLst>
          </p:cNvPr>
          <p:cNvPicPr>
            <a:picLocks noChangeAspect="1"/>
          </p:cNvPicPr>
          <p:nvPr/>
        </p:nvPicPr>
        <p:blipFill>
          <a:blip r:embed="rId6">
            <a:extLst>
              <a:ext uri="{28A0092B-C50C-407E-A947-70E740481C1C}">
                <a14:useLocalDpi xmlns:a14="http://schemas.microsoft.com/office/drawing/2010/main" val="0"/>
              </a:ext>
            </a:extLst>
          </a:blip>
          <a:srcRect l="8771" t="26788" r="5973" b="25930"/>
          <a:stretch/>
        </p:blipFill>
        <p:spPr>
          <a:xfrm>
            <a:off x="9607638" y="6208536"/>
            <a:ext cx="2584361" cy="609229"/>
          </a:xfrm>
          <a:prstGeom prst="rect">
            <a:avLst/>
          </a:prstGeom>
        </p:spPr>
      </p:pic>
    </p:spTree>
    <p:extLst>
      <p:ext uri="{BB962C8B-B14F-4D97-AF65-F5344CB8AC3E}">
        <p14:creationId xmlns:p14="http://schemas.microsoft.com/office/powerpoint/2010/main" val="2210100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Slika 17">
            <a:extLst>
              <a:ext uri="{FF2B5EF4-FFF2-40B4-BE49-F238E27FC236}">
                <a16:creationId xmlns:a16="http://schemas.microsoft.com/office/drawing/2014/main" id="{ED105FCE-1169-0B71-2019-F1E5828CE6AA}"/>
              </a:ext>
            </a:extLst>
          </p:cNvPr>
          <p:cNvPicPr>
            <a:picLocks noChangeAspect="1"/>
          </p:cNvPicPr>
          <p:nvPr/>
        </p:nvPicPr>
        <p:blipFill>
          <a:blip r:embed="rId3"/>
          <a:stretch>
            <a:fillRect/>
          </a:stretch>
        </p:blipFill>
        <p:spPr>
          <a:xfrm>
            <a:off x="7045791" y="0"/>
            <a:ext cx="5365617" cy="5330547"/>
          </a:xfrm>
          <a:prstGeom prst="rect">
            <a:avLst/>
          </a:prstGeom>
        </p:spPr>
      </p:pic>
      <p:sp>
        <p:nvSpPr>
          <p:cNvPr id="2" name="Naslov 1">
            <a:extLst>
              <a:ext uri="{FF2B5EF4-FFF2-40B4-BE49-F238E27FC236}">
                <a16:creationId xmlns:a16="http://schemas.microsoft.com/office/drawing/2014/main" id="{08507E39-735E-1483-E344-5EFC5FC32EBF}"/>
              </a:ext>
            </a:extLst>
          </p:cNvPr>
          <p:cNvSpPr>
            <a:spLocks noGrp="1"/>
          </p:cNvSpPr>
          <p:nvPr>
            <p:ph type="title"/>
          </p:nvPr>
        </p:nvSpPr>
        <p:spPr>
          <a:xfrm>
            <a:off x="303665" y="274363"/>
            <a:ext cx="10515600" cy="818609"/>
          </a:xfrm>
        </p:spPr>
        <p:txBody>
          <a:bodyPr>
            <a:normAutofit/>
          </a:bodyPr>
          <a:lstStyle/>
          <a:p>
            <a:r>
              <a:rPr lang="hr-HR" sz="3200" b="1" dirty="0">
                <a:solidFill>
                  <a:srgbClr val="004493"/>
                </a:solidFill>
                <a:latin typeface="Verdana"/>
              </a:rPr>
              <a:t>Teritorijalni opseg</a:t>
            </a:r>
          </a:p>
        </p:txBody>
      </p:sp>
      <p:sp>
        <p:nvSpPr>
          <p:cNvPr id="13" name="TekstniOkvir 12">
            <a:extLst>
              <a:ext uri="{FF2B5EF4-FFF2-40B4-BE49-F238E27FC236}">
                <a16:creationId xmlns:a16="http://schemas.microsoft.com/office/drawing/2014/main" id="{95BAA4C1-F540-4916-CAA0-4F5E97CE4635}"/>
              </a:ext>
            </a:extLst>
          </p:cNvPr>
          <p:cNvSpPr txBox="1"/>
          <p:nvPr/>
        </p:nvSpPr>
        <p:spPr>
          <a:xfrm>
            <a:off x="303665" y="1242664"/>
            <a:ext cx="6303310" cy="1015663"/>
          </a:xfrm>
          <a:prstGeom prst="rect">
            <a:avLst/>
          </a:prstGeom>
          <a:solidFill>
            <a:schemeClr val="accent6">
              <a:lumMod val="20000"/>
              <a:lumOff val="80000"/>
            </a:schemeClr>
          </a:solidFill>
        </p:spPr>
        <p:txBody>
          <a:bodyPr wrap="square" rtlCol="0">
            <a:spAutoFit/>
          </a:bodyPr>
          <a:lstStyle/>
          <a:p>
            <a:r>
              <a:rPr lang="hr-HR" sz="2000" dirty="0"/>
              <a:t>olakšavanje provedbe planova i strategije </a:t>
            </a:r>
            <a:r>
              <a:rPr lang="hr-HR" sz="2000" b="1" dirty="0"/>
              <a:t>na širem teritorijalnom području</a:t>
            </a:r>
          </a:p>
          <a:p>
            <a:endParaRPr lang="hr-HR" sz="2000" dirty="0"/>
          </a:p>
        </p:txBody>
      </p:sp>
      <p:sp>
        <p:nvSpPr>
          <p:cNvPr id="8" name="TekstniOkvir 7">
            <a:extLst>
              <a:ext uri="{FF2B5EF4-FFF2-40B4-BE49-F238E27FC236}">
                <a16:creationId xmlns:a16="http://schemas.microsoft.com/office/drawing/2014/main" id="{C831DAA0-9B2E-600E-4130-72A4530DAA50}"/>
              </a:ext>
            </a:extLst>
          </p:cNvPr>
          <p:cNvSpPr txBox="1"/>
          <p:nvPr/>
        </p:nvSpPr>
        <p:spPr>
          <a:xfrm>
            <a:off x="303665" y="2258327"/>
            <a:ext cx="6303309" cy="3702809"/>
          </a:xfrm>
          <a:prstGeom prst="rect">
            <a:avLst/>
          </a:prstGeom>
          <a:noFill/>
        </p:spPr>
        <p:txBody>
          <a:bodyPr wrap="square">
            <a:spAutoFit/>
          </a:bodyPr>
          <a:lstStyle/>
          <a:p>
            <a:pPr marL="285750" indent="-285750">
              <a:lnSpc>
                <a:spcPct val="200000"/>
              </a:lnSpc>
              <a:buFont typeface="Wingdings" panose="05000000000000000000" pitchFamily="2" charset="2"/>
              <a:buChar char="v"/>
            </a:pPr>
            <a:r>
              <a:rPr lang="hr-HR" sz="2000" b="1" dirty="0"/>
              <a:t>nacionalni ili transnacionalni</a:t>
            </a:r>
          </a:p>
          <a:p>
            <a:pPr marL="285750" indent="-285750">
              <a:lnSpc>
                <a:spcPct val="200000"/>
              </a:lnSpc>
              <a:buFont typeface="Wingdings" panose="05000000000000000000" pitchFamily="2" charset="2"/>
              <a:buChar char="v"/>
            </a:pPr>
            <a:r>
              <a:rPr lang="hr-HR" sz="2000" b="1" dirty="0"/>
              <a:t>regionalni, </a:t>
            </a:r>
            <a:r>
              <a:rPr lang="hr-HR" sz="2000" b="1" dirty="0" err="1"/>
              <a:t>višeregionalni</a:t>
            </a:r>
            <a:endParaRPr lang="hr-HR" sz="2000" b="1" dirty="0"/>
          </a:p>
          <a:p>
            <a:pPr marL="285750" indent="-285750">
              <a:lnSpc>
                <a:spcPct val="200000"/>
              </a:lnSpc>
              <a:buFont typeface="Wingdings" panose="05000000000000000000" pitchFamily="2" charset="2"/>
              <a:buChar char="v"/>
            </a:pPr>
            <a:r>
              <a:rPr lang="hr-HR" sz="2000" b="1" dirty="0"/>
              <a:t>Više lokalnih jedinica/gradova:</a:t>
            </a:r>
          </a:p>
          <a:p>
            <a:pPr marL="800100" lvl="1" indent="-342900">
              <a:lnSpc>
                <a:spcPct val="200000"/>
              </a:lnSpc>
              <a:buFont typeface="Arial" panose="020B0604020202020204" pitchFamily="34" charset="0"/>
              <a:buChar char="•"/>
            </a:pPr>
            <a:r>
              <a:rPr lang="hr-HR" sz="2000" b="1" dirty="0"/>
              <a:t>SIP Zrak- lokalni planovi za zaštitu zraka</a:t>
            </a:r>
          </a:p>
          <a:p>
            <a:pPr marL="800100" lvl="1" indent="-342900">
              <a:lnSpc>
                <a:spcPct val="200000"/>
              </a:lnSpc>
              <a:buFont typeface="Arial" panose="020B0604020202020204" pitchFamily="34" charset="0"/>
              <a:buChar char="•"/>
            </a:pPr>
            <a:r>
              <a:rPr lang="hr-HR" sz="2000" b="1" dirty="0"/>
              <a:t>SIP Klima - Urbani ili lokalni akcijski klimatski planovi </a:t>
            </a:r>
          </a:p>
        </p:txBody>
      </p:sp>
      <mc:AlternateContent xmlns:mc="http://schemas.openxmlformats.org/markup-compatibility/2006" xmlns:p14="http://schemas.microsoft.com/office/powerpoint/2010/main">
        <mc:Choice Requires="p14">
          <p:contentPart p14:bwMode="auto" r:id="rId4">
            <p14:nvContentPartPr>
              <p14:cNvPr id="22" name="Rukopis 21">
                <a:extLst>
                  <a:ext uri="{FF2B5EF4-FFF2-40B4-BE49-F238E27FC236}">
                    <a16:creationId xmlns:a16="http://schemas.microsoft.com/office/drawing/2014/main" id="{84F2C39E-AFA6-437C-AD09-61870D2FCC5D}"/>
                  </a:ext>
                </a:extLst>
              </p14:cNvPr>
              <p14:cNvContentPartPr/>
              <p14:nvPr/>
            </p14:nvContentPartPr>
            <p14:xfrm>
              <a:off x="7045791" y="1196428"/>
              <a:ext cx="910080" cy="1202760"/>
            </p14:xfrm>
          </p:contentPart>
        </mc:Choice>
        <mc:Fallback xmlns="">
          <p:pic>
            <p:nvPicPr>
              <p:cNvPr id="22" name="Rukopis 21">
                <a:extLst>
                  <a:ext uri="{FF2B5EF4-FFF2-40B4-BE49-F238E27FC236}">
                    <a16:creationId xmlns:a16="http://schemas.microsoft.com/office/drawing/2014/main" id="{84F2C39E-AFA6-437C-AD09-61870D2FCC5D}"/>
                  </a:ext>
                </a:extLst>
              </p:cNvPr>
              <p:cNvPicPr/>
              <p:nvPr/>
            </p:nvPicPr>
            <p:blipFill>
              <a:blip r:embed="rId5"/>
              <a:stretch>
                <a:fillRect/>
              </a:stretch>
            </p:blipFill>
            <p:spPr>
              <a:xfrm>
                <a:off x="7039671" y="1190308"/>
                <a:ext cx="922320" cy="1215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5" name="Rukopis 24">
                <a:extLst>
                  <a:ext uri="{FF2B5EF4-FFF2-40B4-BE49-F238E27FC236}">
                    <a16:creationId xmlns:a16="http://schemas.microsoft.com/office/drawing/2014/main" id="{2E1386F5-D0CE-9B49-5203-8539ADA9375D}"/>
                  </a:ext>
                </a:extLst>
              </p14:cNvPr>
              <p14:cNvContentPartPr/>
              <p14:nvPr/>
            </p14:nvContentPartPr>
            <p14:xfrm>
              <a:off x="7139986" y="1196428"/>
              <a:ext cx="360" cy="360"/>
            </p14:xfrm>
          </p:contentPart>
        </mc:Choice>
        <mc:Fallback xmlns="">
          <p:pic>
            <p:nvPicPr>
              <p:cNvPr id="25" name="Rukopis 24">
                <a:extLst>
                  <a:ext uri="{FF2B5EF4-FFF2-40B4-BE49-F238E27FC236}">
                    <a16:creationId xmlns:a16="http://schemas.microsoft.com/office/drawing/2014/main" id="{2E1386F5-D0CE-9B49-5203-8539ADA9375D}"/>
                  </a:ext>
                </a:extLst>
              </p:cNvPr>
              <p:cNvPicPr/>
              <p:nvPr/>
            </p:nvPicPr>
            <p:blipFill>
              <a:blip r:embed="rId7"/>
              <a:stretch>
                <a:fillRect/>
              </a:stretch>
            </p:blipFill>
            <p:spPr>
              <a:xfrm>
                <a:off x="7133866" y="119030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0" name="Rukopis 29">
                <a:extLst>
                  <a:ext uri="{FF2B5EF4-FFF2-40B4-BE49-F238E27FC236}">
                    <a16:creationId xmlns:a16="http://schemas.microsoft.com/office/drawing/2014/main" id="{B406D794-7AC4-2504-A32B-0AEA9FBBB20B}"/>
                  </a:ext>
                </a:extLst>
              </p14:cNvPr>
              <p14:cNvContentPartPr/>
              <p14:nvPr/>
            </p14:nvContentPartPr>
            <p14:xfrm>
              <a:off x="7987426" y="1680628"/>
              <a:ext cx="360" cy="360"/>
            </p14:xfrm>
          </p:contentPart>
        </mc:Choice>
        <mc:Fallback xmlns="">
          <p:pic>
            <p:nvPicPr>
              <p:cNvPr id="30" name="Rukopis 29">
                <a:extLst>
                  <a:ext uri="{FF2B5EF4-FFF2-40B4-BE49-F238E27FC236}">
                    <a16:creationId xmlns:a16="http://schemas.microsoft.com/office/drawing/2014/main" id="{B406D794-7AC4-2504-A32B-0AEA9FBBB20B}"/>
                  </a:ext>
                </a:extLst>
              </p:cNvPr>
              <p:cNvPicPr/>
              <p:nvPr/>
            </p:nvPicPr>
            <p:blipFill>
              <a:blip r:embed="rId9"/>
              <a:stretch>
                <a:fillRect/>
              </a:stretch>
            </p:blipFill>
            <p:spPr>
              <a:xfrm>
                <a:off x="7924426" y="161798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1" name="Rukopis 30">
                <a:extLst>
                  <a:ext uri="{FF2B5EF4-FFF2-40B4-BE49-F238E27FC236}">
                    <a16:creationId xmlns:a16="http://schemas.microsoft.com/office/drawing/2014/main" id="{B615D37D-EC2A-4AD2-40D0-E64DB0702A70}"/>
                  </a:ext>
                </a:extLst>
              </p14:cNvPr>
              <p14:cNvContentPartPr/>
              <p14:nvPr/>
            </p14:nvContentPartPr>
            <p14:xfrm>
              <a:off x="9359026" y="927508"/>
              <a:ext cx="360" cy="360"/>
            </p14:xfrm>
          </p:contentPart>
        </mc:Choice>
        <mc:Fallback xmlns="">
          <p:pic>
            <p:nvPicPr>
              <p:cNvPr id="31" name="Rukopis 30">
                <a:extLst>
                  <a:ext uri="{FF2B5EF4-FFF2-40B4-BE49-F238E27FC236}">
                    <a16:creationId xmlns:a16="http://schemas.microsoft.com/office/drawing/2014/main" id="{B615D37D-EC2A-4AD2-40D0-E64DB0702A70}"/>
                  </a:ext>
                </a:extLst>
              </p:cNvPr>
              <p:cNvPicPr/>
              <p:nvPr/>
            </p:nvPicPr>
            <p:blipFill>
              <a:blip r:embed="rId9"/>
              <a:stretch>
                <a:fillRect/>
              </a:stretch>
            </p:blipFill>
            <p:spPr>
              <a:xfrm>
                <a:off x="9296026" y="86486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2" name="Rukopis 31">
                <a:extLst>
                  <a:ext uri="{FF2B5EF4-FFF2-40B4-BE49-F238E27FC236}">
                    <a16:creationId xmlns:a16="http://schemas.microsoft.com/office/drawing/2014/main" id="{F060F5B2-62AB-A0C5-863F-27E009829F7D}"/>
                  </a:ext>
                </a:extLst>
              </p14:cNvPr>
              <p14:cNvContentPartPr/>
              <p14:nvPr/>
            </p14:nvContentPartPr>
            <p14:xfrm>
              <a:off x="10112146" y="1707628"/>
              <a:ext cx="360" cy="360"/>
            </p14:xfrm>
          </p:contentPart>
        </mc:Choice>
        <mc:Fallback xmlns="">
          <p:pic>
            <p:nvPicPr>
              <p:cNvPr id="32" name="Rukopis 31">
                <a:extLst>
                  <a:ext uri="{FF2B5EF4-FFF2-40B4-BE49-F238E27FC236}">
                    <a16:creationId xmlns:a16="http://schemas.microsoft.com/office/drawing/2014/main" id="{F060F5B2-62AB-A0C5-863F-27E009829F7D}"/>
                  </a:ext>
                </a:extLst>
              </p:cNvPr>
              <p:cNvPicPr/>
              <p:nvPr/>
            </p:nvPicPr>
            <p:blipFill>
              <a:blip r:embed="rId9"/>
              <a:stretch>
                <a:fillRect/>
              </a:stretch>
            </p:blipFill>
            <p:spPr>
              <a:xfrm>
                <a:off x="10049506" y="164498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3" name="Rukopis 32">
                <a:extLst>
                  <a:ext uri="{FF2B5EF4-FFF2-40B4-BE49-F238E27FC236}">
                    <a16:creationId xmlns:a16="http://schemas.microsoft.com/office/drawing/2014/main" id="{A037C047-3BB8-31FB-0A11-CE5F42E475ED}"/>
                  </a:ext>
                </a:extLst>
              </p14:cNvPr>
              <p14:cNvContentPartPr/>
              <p14:nvPr/>
            </p14:nvContentPartPr>
            <p14:xfrm>
              <a:off x="11268466" y="1398388"/>
              <a:ext cx="360" cy="360"/>
            </p14:xfrm>
          </p:contentPart>
        </mc:Choice>
        <mc:Fallback xmlns="">
          <p:pic>
            <p:nvPicPr>
              <p:cNvPr id="33" name="Rukopis 32">
                <a:extLst>
                  <a:ext uri="{FF2B5EF4-FFF2-40B4-BE49-F238E27FC236}">
                    <a16:creationId xmlns:a16="http://schemas.microsoft.com/office/drawing/2014/main" id="{A037C047-3BB8-31FB-0A11-CE5F42E475ED}"/>
                  </a:ext>
                </a:extLst>
              </p:cNvPr>
              <p:cNvPicPr/>
              <p:nvPr/>
            </p:nvPicPr>
            <p:blipFill>
              <a:blip r:embed="rId9"/>
              <a:stretch>
                <a:fillRect/>
              </a:stretch>
            </p:blipFill>
            <p:spPr>
              <a:xfrm>
                <a:off x="11205466" y="133538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4" name="Rukopis 33">
                <a:extLst>
                  <a:ext uri="{FF2B5EF4-FFF2-40B4-BE49-F238E27FC236}">
                    <a16:creationId xmlns:a16="http://schemas.microsoft.com/office/drawing/2014/main" id="{E0E03F54-3C7F-38DE-2AC6-E6FF26E94D59}"/>
                  </a:ext>
                </a:extLst>
              </p14:cNvPr>
              <p14:cNvContentPartPr/>
              <p14:nvPr/>
            </p14:nvContentPartPr>
            <p14:xfrm>
              <a:off x="10945546" y="1747948"/>
              <a:ext cx="360" cy="360"/>
            </p14:xfrm>
          </p:contentPart>
        </mc:Choice>
        <mc:Fallback xmlns="">
          <p:pic>
            <p:nvPicPr>
              <p:cNvPr id="34" name="Rukopis 33">
                <a:extLst>
                  <a:ext uri="{FF2B5EF4-FFF2-40B4-BE49-F238E27FC236}">
                    <a16:creationId xmlns:a16="http://schemas.microsoft.com/office/drawing/2014/main" id="{E0E03F54-3C7F-38DE-2AC6-E6FF26E94D59}"/>
                  </a:ext>
                </a:extLst>
              </p:cNvPr>
              <p:cNvPicPr/>
              <p:nvPr/>
            </p:nvPicPr>
            <p:blipFill>
              <a:blip r:embed="rId9"/>
              <a:stretch>
                <a:fillRect/>
              </a:stretch>
            </p:blipFill>
            <p:spPr>
              <a:xfrm>
                <a:off x="10882906" y="1684948"/>
                <a:ext cx="126000" cy="126000"/>
              </a:xfrm>
              <a:prstGeom prst="rect">
                <a:avLst/>
              </a:prstGeom>
            </p:spPr>
          </p:pic>
        </mc:Fallback>
      </mc:AlternateContent>
      <p:cxnSp>
        <p:nvCxnSpPr>
          <p:cNvPr id="36" name="Ravni poveznik 35">
            <a:extLst>
              <a:ext uri="{FF2B5EF4-FFF2-40B4-BE49-F238E27FC236}">
                <a16:creationId xmlns:a16="http://schemas.microsoft.com/office/drawing/2014/main" id="{8633E19A-CF06-5279-0377-C0F5CD91989E}"/>
              </a:ext>
            </a:extLst>
          </p:cNvPr>
          <p:cNvCxnSpPr>
            <a:cxnSpLocks/>
          </p:cNvCxnSpPr>
          <p:nvPr/>
        </p:nvCxnSpPr>
        <p:spPr>
          <a:xfrm flipV="1">
            <a:off x="7987426" y="927508"/>
            <a:ext cx="1371600" cy="753120"/>
          </a:xfrm>
          <a:prstGeom prst="line">
            <a:avLst/>
          </a:prstGeom>
          <a:ln w="28575"/>
        </p:spPr>
        <p:style>
          <a:lnRef idx="2">
            <a:schemeClr val="accent6"/>
          </a:lnRef>
          <a:fillRef idx="0">
            <a:schemeClr val="accent6"/>
          </a:fillRef>
          <a:effectRef idx="1">
            <a:schemeClr val="accent6"/>
          </a:effectRef>
          <a:fontRef idx="minor">
            <a:schemeClr val="tx1"/>
          </a:fontRef>
        </p:style>
      </p:cxnSp>
      <p:cxnSp>
        <p:nvCxnSpPr>
          <p:cNvPr id="38" name="Ravni poveznik 37">
            <a:extLst>
              <a:ext uri="{FF2B5EF4-FFF2-40B4-BE49-F238E27FC236}">
                <a16:creationId xmlns:a16="http://schemas.microsoft.com/office/drawing/2014/main" id="{11C026CB-BB5C-CE0E-A319-3B9A784C383C}"/>
              </a:ext>
            </a:extLst>
          </p:cNvPr>
          <p:cNvCxnSpPr>
            <a:cxnSpLocks/>
          </p:cNvCxnSpPr>
          <p:nvPr/>
        </p:nvCxnSpPr>
        <p:spPr>
          <a:xfrm flipH="1" flipV="1">
            <a:off x="9403345" y="927148"/>
            <a:ext cx="1865121" cy="471240"/>
          </a:xfrm>
          <a:prstGeom prst="line">
            <a:avLst/>
          </a:prstGeom>
          <a:ln w="28575"/>
        </p:spPr>
        <p:style>
          <a:lnRef idx="2">
            <a:schemeClr val="accent6"/>
          </a:lnRef>
          <a:fillRef idx="0">
            <a:schemeClr val="accent6"/>
          </a:fillRef>
          <a:effectRef idx="1">
            <a:schemeClr val="accent6"/>
          </a:effectRef>
          <a:fontRef idx="minor">
            <a:schemeClr val="tx1"/>
          </a:fontRef>
        </p:style>
      </p:cxnSp>
      <p:cxnSp>
        <p:nvCxnSpPr>
          <p:cNvPr id="41" name="Ravni poveznik 40">
            <a:extLst>
              <a:ext uri="{FF2B5EF4-FFF2-40B4-BE49-F238E27FC236}">
                <a16:creationId xmlns:a16="http://schemas.microsoft.com/office/drawing/2014/main" id="{54980C97-5FBC-026B-01E8-0AA7CA0EDA3C}"/>
              </a:ext>
            </a:extLst>
          </p:cNvPr>
          <p:cNvCxnSpPr>
            <a:cxnSpLocks/>
          </p:cNvCxnSpPr>
          <p:nvPr/>
        </p:nvCxnSpPr>
        <p:spPr>
          <a:xfrm flipH="1">
            <a:off x="10945546" y="1455523"/>
            <a:ext cx="322920" cy="290234"/>
          </a:xfrm>
          <a:prstGeom prst="line">
            <a:avLst/>
          </a:prstGeom>
          <a:ln w="28575"/>
        </p:spPr>
        <p:style>
          <a:lnRef idx="2">
            <a:schemeClr val="accent6"/>
          </a:lnRef>
          <a:fillRef idx="0">
            <a:schemeClr val="accent6"/>
          </a:fillRef>
          <a:effectRef idx="1">
            <a:schemeClr val="accent6"/>
          </a:effectRef>
          <a:fontRef idx="minor">
            <a:schemeClr val="tx1"/>
          </a:fontRef>
        </p:style>
      </p:cxnSp>
      <p:cxnSp>
        <p:nvCxnSpPr>
          <p:cNvPr id="44" name="Ravni poveznik 43">
            <a:extLst>
              <a:ext uri="{FF2B5EF4-FFF2-40B4-BE49-F238E27FC236}">
                <a16:creationId xmlns:a16="http://schemas.microsoft.com/office/drawing/2014/main" id="{FF6CF8DF-441D-011B-34CE-93EB1C727DC4}"/>
              </a:ext>
            </a:extLst>
          </p:cNvPr>
          <p:cNvCxnSpPr>
            <a:cxnSpLocks/>
          </p:cNvCxnSpPr>
          <p:nvPr/>
        </p:nvCxnSpPr>
        <p:spPr>
          <a:xfrm flipH="1" flipV="1">
            <a:off x="10112146" y="1727788"/>
            <a:ext cx="829071" cy="17969"/>
          </a:xfrm>
          <a:prstGeom prst="line">
            <a:avLst/>
          </a:prstGeom>
          <a:ln w="28575"/>
        </p:spPr>
        <p:style>
          <a:lnRef idx="2">
            <a:schemeClr val="accent6"/>
          </a:lnRef>
          <a:fillRef idx="0">
            <a:schemeClr val="accent6"/>
          </a:fillRef>
          <a:effectRef idx="1">
            <a:schemeClr val="accent6"/>
          </a:effectRef>
          <a:fontRef idx="minor">
            <a:schemeClr val="tx1"/>
          </a:fontRef>
        </p:style>
      </p:cxnSp>
      <p:cxnSp>
        <p:nvCxnSpPr>
          <p:cNvPr id="47" name="Ravni poveznik 46">
            <a:extLst>
              <a:ext uri="{FF2B5EF4-FFF2-40B4-BE49-F238E27FC236}">
                <a16:creationId xmlns:a16="http://schemas.microsoft.com/office/drawing/2014/main" id="{EE76EF78-E844-5AD2-52DE-42044FD7D823}"/>
              </a:ext>
            </a:extLst>
          </p:cNvPr>
          <p:cNvCxnSpPr>
            <a:cxnSpLocks/>
          </p:cNvCxnSpPr>
          <p:nvPr/>
        </p:nvCxnSpPr>
        <p:spPr>
          <a:xfrm flipH="1" flipV="1">
            <a:off x="7943107" y="1680628"/>
            <a:ext cx="2078905" cy="65129"/>
          </a:xfrm>
          <a:prstGeom prst="line">
            <a:avLst/>
          </a:prstGeom>
          <a:ln w="28575"/>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76884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Rezervirano mjesto sadržaja 3">
            <a:extLst>
              <a:ext uri="{FF2B5EF4-FFF2-40B4-BE49-F238E27FC236}">
                <a16:creationId xmlns:a16="http://schemas.microsoft.com/office/drawing/2014/main" id="{23C54CC7-457C-46F4-3752-26DA43F44C27}"/>
              </a:ext>
            </a:extLst>
          </p:cNvPr>
          <p:cNvPicPr>
            <a:picLocks noGrp="1" noChangeAspect="1"/>
          </p:cNvPicPr>
          <p:nvPr>
            <p:ph idx="1"/>
          </p:nvPr>
        </p:nvPicPr>
        <p:blipFill>
          <a:blip r:embed="rId4"/>
          <a:stretch>
            <a:fillRect/>
          </a:stretch>
        </p:blipFill>
        <p:spPr>
          <a:xfrm>
            <a:off x="1" y="1203230"/>
            <a:ext cx="8002896" cy="5227320"/>
          </a:xfrm>
          <a:prstGeom prst="rect">
            <a:avLst/>
          </a:prstGeom>
        </p:spPr>
      </p:pic>
      <p:sp>
        <p:nvSpPr>
          <p:cNvPr id="2" name="Naslov 1">
            <a:extLst>
              <a:ext uri="{FF2B5EF4-FFF2-40B4-BE49-F238E27FC236}">
                <a16:creationId xmlns:a16="http://schemas.microsoft.com/office/drawing/2014/main" id="{7C9FB131-A3A9-F48F-B2F7-A407543361CC}"/>
              </a:ext>
            </a:extLst>
          </p:cNvPr>
          <p:cNvSpPr>
            <a:spLocks noGrp="1"/>
          </p:cNvSpPr>
          <p:nvPr>
            <p:ph type="title"/>
          </p:nvPr>
        </p:nvSpPr>
        <p:spPr>
          <a:xfrm>
            <a:off x="485825" y="166527"/>
            <a:ext cx="10515600" cy="1325563"/>
          </a:xfrm>
        </p:spPr>
        <p:txBody>
          <a:bodyPr>
            <a:normAutofit/>
          </a:bodyPr>
          <a:lstStyle/>
          <a:p>
            <a:r>
              <a:rPr lang="hr-HR" sz="2800" b="1" dirty="0">
                <a:solidFill>
                  <a:srgbClr val="004493"/>
                </a:solidFill>
                <a:latin typeface="Verdana"/>
              </a:rPr>
              <a:t>Svrha: most između strateškog dokumenta i provedbe u praksi</a:t>
            </a:r>
          </a:p>
        </p:txBody>
      </p:sp>
      <p:sp>
        <p:nvSpPr>
          <p:cNvPr id="11" name="Pravokutnik: zaobljeni kutovi 10">
            <a:extLst>
              <a:ext uri="{FF2B5EF4-FFF2-40B4-BE49-F238E27FC236}">
                <a16:creationId xmlns:a16="http://schemas.microsoft.com/office/drawing/2014/main" id="{7793122B-6CA1-3ABF-33BC-5A74CB7EEC0A}"/>
              </a:ext>
            </a:extLst>
          </p:cNvPr>
          <p:cNvSpPr/>
          <p:nvPr/>
        </p:nvSpPr>
        <p:spPr>
          <a:xfrm>
            <a:off x="8318329" y="4017930"/>
            <a:ext cx="2095507" cy="766483"/>
          </a:xfrm>
          <a:prstGeom prst="roundRect">
            <a:avLst/>
          </a:prstGeom>
          <a:solidFill>
            <a:schemeClr val="bg1">
              <a:lumMod val="95000"/>
            </a:schemeClr>
          </a:solidFill>
          <a:ln w="38100">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hr-HR" b="1" dirty="0">
                <a:solidFill>
                  <a:schemeClr val="accent6"/>
                </a:solidFill>
              </a:rPr>
              <a:t>Trajanje projekta</a:t>
            </a:r>
          </a:p>
        </p:txBody>
      </p:sp>
      <p:sp>
        <p:nvSpPr>
          <p:cNvPr id="23" name="TekstniOkvir 22">
            <a:extLst>
              <a:ext uri="{FF2B5EF4-FFF2-40B4-BE49-F238E27FC236}">
                <a16:creationId xmlns:a16="http://schemas.microsoft.com/office/drawing/2014/main" id="{94300EA3-0160-E51A-75C4-0AEC4E0C0B22}"/>
              </a:ext>
            </a:extLst>
          </p:cNvPr>
          <p:cNvSpPr txBox="1"/>
          <p:nvPr/>
        </p:nvSpPr>
        <p:spPr>
          <a:xfrm>
            <a:off x="10413836" y="4073249"/>
            <a:ext cx="1386400" cy="646331"/>
          </a:xfrm>
          <a:prstGeom prst="rect">
            <a:avLst/>
          </a:prstGeom>
          <a:solidFill>
            <a:schemeClr val="accent6">
              <a:lumMod val="20000"/>
              <a:lumOff val="80000"/>
            </a:schemeClr>
          </a:solidFill>
        </p:spPr>
        <p:txBody>
          <a:bodyPr wrap="square" rtlCol="0">
            <a:spAutoFit/>
          </a:bodyPr>
          <a:lstStyle/>
          <a:p>
            <a:r>
              <a:rPr lang="hr-HR" b="1" dirty="0"/>
              <a:t>5-10 godina</a:t>
            </a:r>
          </a:p>
          <a:p>
            <a:endParaRPr lang="hr-HR" dirty="0"/>
          </a:p>
        </p:txBody>
      </p:sp>
      <p:sp>
        <p:nvSpPr>
          <p:cNvPr id="24" name="TekstniOkvir 23">
            <a:extLst>
              <a:ext uri="{FF2B5EF4-FFF2-40B4-BE49-F238E27FC236}">
                <a16:creationId xmlns:a16="http://schemas.microsoft.com/office/drawing/2014/main" id="{2ACE53E4-4E15-C50D-926B-997F228B4CE4}"/>
              </a:ext>
            </a:extLst>
          </p:cNvPr>
          <p:cNvSpPr txBox="1"/>
          <p:nvPr/>
        </p:nvSpPr>
        <p:spPr>
          <a:xfrm>
            <a:off x="9720285" y="1492090"/>
            <a:ext cx="1597215" cy="646331"/>
          </a:xfrm>
          <a:prstGeom prst="rect">
            <a:avLst/>
          </a:prstGeom>
          <a:solidFill>
            <a:schemeClr val="accent6">
              <a:lumMod val="20000"/>
              <a:lumOff val="80000"/>
            </a:schemeClr>
          </a:solidFill>
        </p:spPr>
        <p:txBody>
          <a:bodyPr wrap="square" rtlCol="0">
            <a:spAutoFit/>
          </a:bodyPr>
          <a:lstStyle/>
          <a:p>
            <a:r>
              <a:rPr lang="hr-HR" b="1" dirty="0"/>
              <a:t>10 do 30 milijuna EUR</a:t>
            </a:r>
          </a:p>
        </p:txBody>
      </p:sp>
      <p:sp>
        <p:nvSpPr>
          <p:cNvPr id="3" name="Pravokutnik: zaobljeni kutovi 2">
            <a:extLst>
              <a:ext uri="{FF2B5EF4-FFF2-40B4-BE49-F238E27FC236}">
                <a16:creationId xmlns:a16="http://schemas.microsoft.com/office/drawing/2014/main" id="{AFE0F0E2-7E51-721E-836F-968D8720957D}"/>
              </a:ext>
            </a:extLst>
          </p:cNvPr>
          <p:cNvSpPr/>
          <p:nvPr/>
        </p:nvSpPr>
        <p:spPr>
          <a:xfrm>
            <a:off x="7500394" y="1492090"/>
            <a:ext cx="2198087" cy="766483"/>
          </a:xfrm>
          <a:prstGeom prst="roundRect">
            <a:avLst/>
          </a:prstGeom>
          <a:solidFill>
            <a:schemeClr val="bg1">
              <a:lumMod val="95000"/>
            </a:schemeClr>
          </a:solidFill>
          <a:ln w="38100">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hr-HR" b="1" dirty="0">
                <a:solidFill>
                  <a:schemeClr val="accent6"/>
                </a:solidFill>
              </a:rPr>
              <a:t>Ukupna vrijednost projekta</a:t>
            </a:r>
          </a:p>
        </p:txBody>
      </p:sp>
      <p:sp>
        <p:nvSpPr>
          <p:cNvPr id="5" name="TekstniOkvir 4">
            <a:extLst>
              <a:ext uri="{FF2B5EF4-FFF2-40B4-BE49-F238E27FC236}">
                <a16:creationId xmlns:a16="http://schemas.microsoft.com/office/drawing/2014/main" id="{4E2A2EBF-F67C-EB40-0043-4A7581290741}"/>
              </a:ext>
            </a:extLst>
          </p:cNvPr>
          <p:cNvSpPr txBox="1"/>
          <p:nvPr/>
        </p:nvSpPr>
        <p:spPr>
          <a:xfrm>
            <a:off x="1037968" y="6537584"/>
            <a:ext cx="6153665" cy="307777"/>
          </a:xfrm>
          <a:prstGeom prst="rect">
            <a:avLst/>
          </a:prstGeom>
          <a:noFill/>
        </p:spPr>
        <p:txBody>
          <a:bodyPr wrap="square" rtlCol="0">
            <a:spAutoFit/>
          </a:bodyPr>
          <a:lstStyle/>
          <a:p>
            <a:r>
              <a:rPr lang="hr-HR" sz="1400" dirty="0"/>
              <a:t>Izvor: </a:t>
            </a:r>
            <a:r>
              <a:rPr lang="hr-HR" sz="1400" dirty="0" err="1"/>
              <a:t>Spec</a:t>
            </a:r>
            <a:r>
              <a:rPr lang="hr-HR" sz="1400" dirty="0"/>
              <a:t>. </a:t>
            </a:r>
            <a:r>
              <a:rPr lang="hr-HR" sz="1400" dirty="0" err="1"/>
              <a:t>izvj</a:t>
            </a:r>
            <a:r>
              <a:rPr lang="hr-HR" sz="1400" dirty="0"/>
              <a:t>. 25/2025 (EN), LIFE strateški projekti</a:t>
            </a:r>
          </a:p>
        </p:txBody>
      </p:sp>
    </p:spTree>
    <p:extLst>
      <p:ext uri="{BB962C8B-B14F-4D97-AF65-F5344CB8AC3E}">
        <p14:creationId xmlns:p14="http://schemas.microsoft.com/office/powerpoint/2010/main" val="2598538883"/>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80394BA-4273-BA63-0868-6409E6A6A635}"/>
              </a:ext>
            </a:extLst>
          </p:cNvPr>
          <p:cNvSpPr>
            <a:spLocks noGrp="1"/>
          </p:cNvSpPr>
          <p:nvPr>
            <p:ph type="title"/>
          </p:nvPr>
        </p:nvSpPr>
        <p:spPr>
          <a:xfrm>
            <a:off x="204952" y="128642"/>
            <a:ext cx="10515600" cy="1325563"/>
          </a:xfrm>
        </p:spPr>
        <p:txBody>
          <a:bodyPr vert="horz" lIns="91440" tIns="45720" rIns="91440" bIns="45720" rtlCol="0" anchor="ctr">
            <a:normAutofit/>
          </a:bodyPr>
          <a:lstStyle/>
          <a:p>
            <a:r>
              <a:rPr lang="hr-HR" sz="2800" b="1" dirty="0">
                <a:solidFill>
                  <a:srgbClr val="004493"/>
                </a:solidFill>
                <a:latin typeface="Verdana"/>
              </a:rPr>
              <a:t>Cilj: svladavanja prepreka za uspješnu provedbu strateških dokumenata</a:t>
            </a:r>
          </a:p>
        </p:txBody>
      </p:sp>
      <p:pic>
        <p:nvPicPr>
          <p:cNvPr id="13" name="Rezervirano mjesto sadržaja 3">
            <a:extLst>
              <a:ext uri="{FF2B5EF4-FFF2-40B4-BE49-F238E27FC236}">
                <a16:creationId xmlns:a16="http://schemas.microsoft.com/office/drawing/2014/main" id="{171903F5-F474-B976-0E49-9D3D66B30A89}"/>
              </a:ext>
            </a:extLst>
          </p:cNvPr>
          <p:cNvPicPr>
            <a:picLocks noGrp="1" noChangeAspect="1"/>
          </p:cNvPicPr>
          <p:nvPr>
            <p:ph sz="half" idx="1"/>
          </p:nvPr>
        </p:nvPicPr>
        <p:blipFill>
          <a:blip r:embed="rId3" r:link="rId4">
            <a:extLst>
              <a:ext uri="{28A0092B-C50C-407E-A947-70E740481C1C}">
                <a14:useLocalDpi xmlns:a14="http://schemas.microsoft.com/office/drawing/2010/main" val="0"/>
              </a:ext>
            </a:extLst>
          </a:blip>
          <a:stretch>
            <a:fillRect/>
          </a:stretch>
        </p:blipFill>
        <p:spPr bwMode="auto">
          <a:xfrm>
            <a:off x="204952" y="1908746"/>
            <a:ext cx="6367901" cy="3664364"/>
          </a:xfrm>
          <a:prstGeom prst="rect">
            <a:avLst/>
          </a:prstGeom>
          <a:noFill/>
          <a:ln>
            <a:noFill/>
          </a:ln>
        </p:spPr>
      </p:pic>
      <p:sp>
        <p:nvSpPr>
          <p:cNvPr id="10" name="TekstniOkvir 9">
            <a:extLst>
              <a:ext uri="{FF2B5EF4-FFF2-40B4-BE49-F238E27FC236}">
                <a16:creationId xmlns:a16="http://schemas.microsoft.com/office/drawing/2014/main" id="{BF408439-52C8-615C-2CC7-B5500E25639B}"/>
              </a:ext>
            </a:extLst>
          </p:cNvPr>
          <p:cNvSpPr txBox="1"/>
          <p:nvPr/>
        </p:nvSpPr>
        <p:spPr>
          <a:xfrm>
            <a:off x="6755524" y="1900864"/>
            <a:ext cx="5436476" cy="5168572"/>
          </a:xfrm>
          <a:prstGeom prst="rect">
            <a:avLst/>
          </a:prstGeom>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r>
              <a:rPr lang="hr-HR" sz="2000" b="1" dirty="0">
                <a:effectLst/>
              </a:rPr>
              <a:t>ukloniti</a:t>
            </a:r>
            <a:r>
              <a:rPr lang="hr-HR" sz="2000" dirty="0">
                <a:effectLst/>
              </a:rPr>
              <a:t> administrativne, financijske, strukturne i druge </a:t>
            </a:r>
            <a:r>
              <a:rPr lang="hr-HR" sz="2000" b="1" i="1" dirty="0">
                <a:effectLst/>
              </a:rPr>
              <a:t>prepreke provedbi </a:t>
            </a:r>
            <a:r>
              <a:rPr lang="hr-HR" sz="2000" dirty="0">
                <a:effectLst/>
              </a:rPr>
              <a:t>plana/strategija/akcijskog plana</a:t>
            </a:r>
          </a:p>
          <a:p>
            <a:pPr marL="228600" lvl="0" indent="-228600">
              <a:lnSpc>
                <a:spcPct val="90000"/>
              </a:lnSpc>
              <a:spcBef>
                <a:spcPts val="1000"/>
              </a:spcBef>
              <a:buFont typeface="Arial" panose="020B0604020202020204" pitchFamily="34" charset="0"/>
              <a:buChar char="•"/>
            </a:pPr>
            <a:r>
              <a:rPr lang="hr-HR" sz="2000" dirty="0">
                <a:effectLst/>
              </a:rPr>
              <a:t>povećati vještine i znanje kroz obuku</a:t>
            </a:r>
          </a:p>
          <a:p>
            <a:pPr marL="228600" lvl="0" indent="-228600">
              <a:lnSpc>
                <a:spcPct val="90000"/>
              </a:lnSpc>
              <a:spcBef>
                <a:spcPts val="1000"/>
              </a:spcBef>
              <a:buFont typeface="Arial" panose="020B0604020202020204" pitchFamily="34" charset="0"/>
              <a:buChar char="•"/>
            </a:pPr>
            <a:r>
              <a:rPr lang="hr-HR" sz="2000" dirty="0">
                <a:effectLst/>
              </a:rPr>
              <a:t>poboljšati sudjelovanje relevantnih dionika u projektima</a:t>
            </a:r>
          </a:p>
          <a:p>
            <a:pPr marL="228600" lvl="0" indent="-228600">
              <a:lnSpc>
                <a:spcPct val="90000"/>
              </a:lnSpc>
              <a:spcBef>
                <a:spcPts val="1000"/>
              </a:spcBef>
              <a:buFont typeface="Arial" panose="020B0604020202020204" pitchFamily="34" charset="0"/>
              <a:buChar char="•"/>
            </a:pPr>
            <a:r>
              <a:rPr lang="hr-HR" sz="2000" b="1" dirty="0">
                <a:effectLst/>
              </a:rPr>
              <a:t>mobilizirati dodatna sredstva </a:t>
            </a:r>
            <a:r>
              <a:rPr lang="hr-HR" sz="2000" dirty="0">
                <a:effectLst/>
              </a:rPr>
              <a:t>iz nacionalnih, EU i/ili drugih instrumenata financiranja za provedbu komplementarne aktivnosti </a:t>
            </a:r>
          </a:p>
          <a:p>
            <a:pPr marL="228600" lvl="0" indent="-228600">
              <a:lnSpc>
                <a:spcPct val="90000"/>
              </a:lnSpc>
              <a:spcBef>
                <a:spcPts val="1000"/>
              </a:spcBef>
              <a:buFont typeface="Arial" panose="020B0604020202020204" pitchFamily="34" charset="0"/>
              <a:buChar char="•"/>
            </a:pPr>
            <a:r>
              <a:rPr lang="hr-HR" sz="2000" dirty="0">
                <a:effectLst/>
              </a:rPr>
              <a:t>podržati učinkovito usmjeravanje ciljeva LIFE-a i prioriteta u druge politike, sektore i financijske instrumente</a:t>
            </a:r>
          </a:p>
        </p:txBody>
      </p:sp>
    </p:spTree>
    <p:extLst>
      <p:ext uri="{BB962C8B-B14F-4D97-AF65-F5344CB8AC3E}">
        <p14:creationId xmlns:p14="http://schemas.microsoft.com/office/powerpoint/2010/main" val="3410064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F865B42-5D4A-C574-A910-870028E7C02A}"/>
              </a:ext>
            </a:extLst>
          </p:cNvPr>
          <p:cNvSpPr>
            <a:spLocks noGrp="1"/>
          </p:cNvSpPr>
          <p:nvPr>
            <p:ph type="title"/>
          </p:nvPr>
        </p:nvSpPr>
        <p:spPr/>
        <p:txBody>
          <a:bodyPr>
            <a:normAutofit/>
          </a:bodyPr>
          <a:lstStyle/>
          <a:p>
            <a:r>
              <a:rPr lang="hr-HR" sz="2800" b="1" dirty="0">
                <a:solidFill>
                  <a:srgbClr val="004493"/>
                </a:solidFill>
                <a:latin typeface="Verdana"/>
              </a:rPr>
              <a:t>Cilj: svladavanja prepreka za uspješnu provedbu strateških dokumenata</a:t>
            </a:r>
            <a:br>
              <a:rPr lang="hr-HR" sz="2800" b="1" dirty="0">
                <a:solidFill>
                  <a:srgbClr val="004493"/>
                </a:solidFill>
                <a:latin typeface="Verdana"/>
              </a:rPr>
            </a:br>
            <a:endParaRPr lang="hr-HR" sz="2800" b="1" dirty="0">
              <a:solidFill>
                <a:srgbClr val="004493"/>
              </a:solidFill>
              <a:latin typeface="Verdana"/>
            </a:endParaRPr>
          </a:p>
        </p:txBody>
      </p:sp>
      <p:sp>
        <p:nvSpPr>
          <p:cNvPr id="6" name="TekstniOkvir 5">
            <a:extLst>
              <a:ext uri="{FF2B5EF4-FFF2-40B4-BE49-F238E27FC236}">
                <a16:creationId xmlns:a16="http://schemas.microsoft.com/office/drawing/2014/main" id="{BC6828D6-FE28-F4B4-8663-2285CAF68170}"/>
              </a:ext>
            </a:extLst>
          </p:cNvPr>
          <p:cNvSpPr txBox="1"/>
          <p:nvPr/>
        </p:nvSpPr>
        <p:spPr>
          <a:xfrm>
            <a:off x="5351929" y="1579471"/>
            <a:ext cx="3550024" cy="7617470"/>
          </a:xfrm>
          <a:prstGeom prst="rect">
            <a:avLst/>
          </a:prstGeom>
          <a:noFill/>
        </p:spPr>
        <p:txBody>
          <a:bodyPr wrap="square">
            <a:spAutoFit/>
          </a:bodyPr>
          <a:lstStyle/>
          <a:p>
            <a:pPr>
              <a:lnSpc>
                <a:spcPct val="150000"/>
              </a:lnSpc>
            </a:pPr>
            <a:r>
              <a:rPr lang="hr-HR" sz="2200" b="1" dirty="0"/>
              <a:t>Financijske prepreke</a:t>
            </a:r>
          </a:p>
          <a:p>
            <a:pPr marL="285750" indent="-285750">
              <a:lnSpc>
                <a:spcPct val="150000"/>
              </a:lnSpc>
              <a:buFont typeface="Arial" panose="020B0604020202020204" pitchFamily="34" charset="0"/>
              <a:buChar char="•"/>
            </a:pPr>
            <a:r>
              <a:rPr lang="sr-Latn-RS" altLang="sr-Latn-RS" sz="2000" dirty="0"/>
              <a:t>nedostatak </a:t>
            </a:r>
            <a:r>
              <a:rPr lang="sr-Latn-RS" altLang="sr-Latn-RS" sz="2000" dirty="0" err="1"/>
              <a:t>financiranja</a:t>
            </a:r>
            <a:r>
              <a:rPr lang="sr-Latn-RS" altLang="sr-Latn-RS" sz="2000" dirty="0"/>
              <a:t> za provedbu </a:t>
            </a:r>
            <a:r>
              <a:rPr lang="sr-Latn-RS" altLang="sr-Latn-RS" sz="2000" dirty="0" err="1"/>
              <a:t>mjera</a:t>
            </a:r>
            <a:endParaRPr lang="sr-Latn-RS" altLang="sr-Latn-RS" sz="2000" dirty="0"/>
          </a:p>
          <a:p>
            <a:pPr marL="285750" indent="-285750">
              <a:lnSpc>
                <a:spcPct val="150000"/>
              </a:lnSpc>
              <a:buFont typeface="Arial" panose="020B0604020202020204" pitchFamily="34" charset="0"/>
              <a:buChar char="•"/>
            </a:pPr>
            <a:r>
              <a:rPr lang="sr-Latn-RS" altLang="sr-Latn-RS" sz="2000" dirty="0"/>
              <a:t>neiskorišteni EU fondovi</a:t>
            </a:r>
          </a:p>
          <a:p>
            <a:pPr marL="285750" indent="-285750">
              <a:lnSpc>
                <a:spcPct val="150000"/>
              </a:lnSpc>
              <a:buFont typeface="Arial" panose="020B0604020202020204" pitchFamily="34" charset="0"/>
              <a:buChar char="•"/>
            </a:pPr>
            <a:r>
              <a:rPr lang="sr-Latn-RS" altLang="sr-Latn-RS" sz="2000" dirty="0"/>
              <a:t>nedostatak mehanizama za kombiniranje različitih izvora </a:t>
            </a:r>
            <a:r>
              <a:rPr lang="sr-Latn-RS" altLang="sr-Latn-RS" sz="2000" dirty="0" err="1"/>
              <a:t>financiranja</a:t>
            </a:r>
            <a:endParaRPr lang="sr-Latn-RS" altLang="sr-Latn-RS" sz="2000" dirty="0"/>
          </a:p>
          <a:p>
            <a:pPr marL="285750" indent="-285750">
              <a:lnSpc>
                <a:spcPct val="150000"/>
              </a:lnSpc>
              <a:buFont typeface="Arial" panose="020B0604020202020204" pitchFamily="34" charset="0"/>
              <a:buChar char="•"/>
            </a:pPr>
            <a:r>
              <a:rPr lang="sr-Latn-RS" altLang="sr-Latn-RS" sz="2000" dirty="0"/>
              <a:t>Manjak kapaciteta za pripremu/prijavu projekata</a:t>
            </a:r>
          </a:p>
          <a:p>
            <a:endParaRPr lang="hr-HR" dirty="0"/>
          </a:p>
          <a:p>
            <a:endParaRPr lang="hr-HR" dirty="0"/>
          </a:p>
          <a:p>
            <a:endParaRPr lang="hr-HR" dirty="0"/>
          </a:p>
          <a:p>
            <a:endParaRPr lang="hr-HR" dirty="0"/>
          </a:p>
          <a:p>
            <a:endParaRPr lang="hr-HR" dirty="0"/>
          </a:p>
          <a:p>
            <a:endParaRPr lang="hr-HR" dirty="0"/>
          </a:p>
          <a:p>
            <a:endParaRPr lang="hr-HR" dirty="0"/>
          </a:p>
          <a:p>
            <a:endParaRPr lang="hr-HR" dirty="0"/>
          </a:p>
          <a:p>
            <a:endParaRPr lang="hr-HR" dirty="0"/>
          </a:p>
          <a:p>
            <a:endParaRPr lang="hr-HR" dirty="0"/>
          </a:p>
          <a:p>
            <a:endParaRPr lang="hr-HR" dirty="0"/>
          </a:p>
          <a:p>
            <a:endParaRPr lang="hr-HR" dirty="0"/>
          </a:p>
        </p:txBody>
      </p:sp>
      <p:sp>
        <p:nvSpPr>
          <p:cNvPr id="15" name="Rezervirano mjesto sadržaja 14">
            <a:extLst>
              <a:ext uri="{FF2B5EF4-FFF2-40B4-BE49-F238E27FC236}">
                <a16:creationId xmlns:a16="http://schemas.microsoft.com/office/drawing/2014/main" id="{B44D872A-C68F-01FF-A60D-FF95AEEEEC9E}"/>
              </a:ext>
            </a:extLst>
          </p:cNvPr>
          <p:cNvSpPr>
            <a:spLocks noGrp="1"/>
          </p:cNvSpPr>
          <p:nvPr>
            <p:ph idx="1"/>
          </p:nvPr>
        </p:nvSpPr>
        <p:spPr>
          <a:xfrm>
            <a:off x="524736" y="1798731"/>
            <a:ext cx="4513729" cy="4351338"/>
          </a:xfrm>
        </p:spPr>
        <p:txBody>
          <a:bodyPr>
            <a:normAutofit fontScale="62500" lnSpcReduction="20000"/>
          </a:bodyPr>
          <a:lstStyle/>
          <a:p>
            <a:pPr marL="0" indent="0">
              <a:buNone/>
            </a:pPr>
            <a:r>
              <a:rPr lang="hr-HR" sz="3200" b="1" dirty="0"/>
              <a:t>Institucionalne i administrativne prepreke</a:t>
            </a:r>
          </a:p>
          <a:p>
            <a:pPr marL="285750" indent="-285750" fontAlgn="base">
              <a:lnSpc>
                <a:spcPct val="170000"/>
              </a:lnSpc>
              <a:spcBef>
                <a:spcPct val="0"/>
              </a:spcBef>
              <a:spcAft>
                <a:spcPct val="0"/>
              </a:spcAft>
            </a:pPr>
            <a:r>
              <a:rPr lang="sr-Latn-RS" altLang="sr-Latn-RS" sz="3400" dirty="0"/>
              <a:t>fragmentirana nadležnost između ministarstava ili razina vlasti</a:t>
            </a:r>
          </a:p>
          <a:p>
            <a:pPr marL="285750" indent="-285750" fontAlgn="base">
              <a:lnSpc>
                <a:spcPct val="170000"/>
              </a:lnSpc>
              <a:spcBef>
                <a:spcPct val="0"/>
              </a:spcBef>
              <a:spcAft>
                <a:spcPct val="0"/>
              </a:spcAft>
            </a:pPr>
            <a:r>
              <a:rPr lang="sr-Latn-RS" altLang="sr-Latn-RS" sz="3400" dirty="0"/>
              <a:t>slaba koordinacija između sektora </a:t>
            </a:r>
          </a:p>
          <a:p>
            <a:pPr marL="285750" indent="-285750" fontAlgn="base">
              <a:lnSpc>
                <a:spcPct val="170000"/>
              </a:lnSpc>
              <a:spcBef>
                <a:spcPct val="0"/>
              </a:spcBef>
              <a:spcAft>
                <a:spcPct val="0"/>
              </a:spcAft>
            </a:pPr>
            <a:r>
              <a:rPr lang="sr-Latn-RS" altLang="sr-Latn-RS" sz="3400" dirty="0"/>
              <a:t>komplicirane administrativne procedure</a:t>
            </a:r>
          </a:p>
          <a:p>
            <a:pPr marL="285750" indent="-285750" fontAlgn="base">
              <a:lnSpc>
                <a:spcPct val="170000"/>
              </a:lnSpc>
              <a:spcBef>
                <a:spcPct val="0"/>
              </a:spcBef>
              <a:spcAft>
                <a:spcPct val="0"/>
              </a:spcAft>
            </a:pPr>
            <a:r>
              <a:rPr lang="sr-Latn-RS" altLang="sr-Latn-RS" sz="3400" dirty="0"/>
              <a:t>nedostatak jasnih odgovornosti za provedbu</a:t>
            </a:r>
          </a:p>
          <a:p>
            <a:endParaRPr lang="hr-HR" dirty="0"/>
          </a:p>
        </p:txBody>
      </p:sp>
      <p:pic>
        <p:nvPicPr>
          <p:cNvPr id="16" name="Rezervirano mjesto sadržaja 5">
            <a:extLst>
              <a:ext uri="{FF2B5EF4-FFF2-40B4-BE49-F238E27FC236}">
                <a16:creationId xmlns:a16="http://schemas.microsoft.com/office/drawing/2014/main" id="{9BCDB4B2-C21D-C3FE-04C6-77E769071B80}"/>
              </a:ext>
            </a:extLst>
          </p:cNvPr>
          <p:cNvPicPr>
            <a:picLocks noChangeAspect="1"/>
          </p:cNvPicPr>
          <p:nvPr/>
        </p:nvPicPr>
        <p:blipFill>
          <a:blip r:embed="rId3"/>
          <a:stretch>
            <a:fillRect/>
          </a:stretch>
        </p:blipFill>
        <p:spPr>
          <a:xfrm>
            <a:off x="9215417" y="1687047"/>
            <a:ext cx="2712124" cy="2626940"/>
          </a:xfrm>
          <a:prstGeom prst="rect">
            <a:avLst/>
          </a:prstGeom>
        </p:spPr>
      </p:pic>
    </p:spTree>
    <p:extLst>
      <p:ext uri="{BB962C8B-B14F-4D97-AF65-F5344CB8AC3E}">
        <p14:creationId xmlns:p14="http://schemas.microsoft.com/office/powerpoint/2010/main" val="632557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a:extLst>
              <a:ext uri="{FF2B5EF4-FFF2-40B4-BE49-F238E27FC236}">
                <a16:creationId xmlns:a16="http://schemas.microsoft.com/office/drawing/2014/main" id="{FFC11A69-3CD7-4C89-D206-6E43C186F851}"/>
              </a:ext>
            </a:extLst>
          </p:cNvPr>
          <p:cNvPicPr>
            <a:picLocks noChangeAspect="1"/>
          </p:cNvPicPr>
          <p:nvPr/>
        </p:nvPicPr>
        <p:blipFill>
          <a:blip r:embed="rId3"/>
          <a:stretch>
            <a:fillRect/>
          </a:stretch>
        </p:blipFill>
        <p:spPr>
          <a:xfrm>
            <a:off x="8565777" y="951806"/>
            <a:ext cx="3245224" cy="3213304"/>
          </a:xfrm>
          <a:prstGeom prst="rect">
            <a:avLst/>
          </a:prstGeom>
        </p:spPr>
      </p:pic>
      <p:sp>
        <p:nvSpPr>
          <p:cNvPr id="2" name="Naslov 1">
            <a:extLst>
              <a:ext uri="{FF2B5EF4-FFF2-40B4-BE49-F238E27FC236}">
                <a16:creationId xmlns:a16="http://schemas.microsoft.com/office/drawing/2014/main" id="{28736C98-5E6C-3819-5ED8-9355E4053E8E}"/>
              </a:ext>
            </a:extLst>
          </p:cNvPr>
          <p:cNvSpPr>
            <a:spLocks noGrp="1"/>
          </p:cNvSpPr>
          <p:nvPr>
            <p:ph type="title"/>
          </p:nvPr>
        </p:nvSpPr>
        <p:spPr>
          <a:xfrm>
            <a:off x="380999" y="143155"/>
            <a:ext cx="10666879" cy="1325563"/>
          </a:xfrm>
        </p:spPr>
        <p:txBody>
          <a:bodyPr>
            <a:normAutofit/>
          </a:bodyPr>
          <a:lstStyle/>
          <a:p>
            <a:r>
              <a:rPr lang="hr-HR" sz="2800" b="1" dirty="0">
                <a:solidFill>
                  <a:srgbClr val="004493"/>
                </a:solidFill>
                <a:latin typeface="Verdana"/>
              </a:rPr>
              <a:t>Mobilizacija drugih izvora financiranja - komplementarne aktivnosti</a:t>
            </a:r>
          </a:p>
        </p:txBody>
      </p:sp>
      <p:pic>
        <p:nvPicPr>
          <p:cNvPr id="5" name="Rezervirano mjesto sadržaja 4">
            <a:extLst>
              <a:ext uri="{FF2B5EF4-FFF2-40B4-BE49-F238E27FC236}">
                <a16:creationId xmlns:a16="http://schemas.microsoft.com/office/drawing/2014/main" id="{5515F698-17D7-8433-0209-7BBD5820C15B}"/>
              </a:ext>
            </a:extLst>
          </p:cNvPr>
          <p:cNvPicPr>
            <a:picLocks noGrp="1" noChangeAspect="1"/>
          </p:cNvPicPr>
          <p:nvPr>
            <p:ph idx="1"/>
          </p:nvPr>
        </p:nvPicPr>
        <p:blipFill>
          <a:blip r:embed="rId4"/>
          <a:stretch>
            <a:fillRect/>
          </a:stretch>
        </p:blipFill>
        <p:spPr>
          <a:xfrm>
            <a:off x="611039" y="2030506"/>
            <a:ext cx="6598071" cy="3680449"/>
          </a:xfrm>
          <a:prstGeom prst="rect">
            <a:avLst/>
          </a:prstGeom>
        </p:spPr>
      </p:pic>
      <p:sp>
        <p:nvSpPr>
          <p:cNvPr id="9" name="TekstniOkvir 8">
            <a:extLst>
              <a:ext uri="{FF2B5EF4-FFF2-40B4-BE49-F238E27FC236}">
                <a16:creationId xmlns:a16="http://schemas.microsoft.com/office/drawing/2014/main" id="{CC07DA6D-DCD3-1C95-AA32-3DFB7F2057FF}"/>
              </a:ext>
            </a:extLst>
          </p:cNvPr>
          <p:cNvSpPr txBox="1"/>
          <p:nvPr/>
        </p:nvSpPr>
        <p:spPr>
          <a:xfrm>
            <a:off x="8447702" y="4272677"/>
            <a:ext cx="3677623" cy="2585323"/>
          </a:xfrm>
          <a:prstGeom prst="rect">
            <a:avLst/>
          </a:prstGeom>
          <a:solidFill>
            <a:schemeClr val="bg1">
              <a:lumMod val="95000"/>
            </a:schemeClr>
          </a:solidFill>
        </p:spPr>
        <p:txBody>
          <a:bodyPr wrap="square">
            <a:spAutoFit/>
          </a:bodyPr>
          <a:lstStyle/>
          <a:p>
            <a:pPr algn="l"/>
            <a:r>
              <a:rPr lang="pl-PL" sz="1800" b="0" i="0" u="none" strike="noStrike" baseline="0" dirty="0"/>
              <a:t>provedba plana/strategije kroz</a:t>
            </a:r>
          </a:p>
          <a:p>
            <a:pPr algn="l"/>
            <a:r>
              <a:rPr lang="hr-HR" dirty="0"/>
              <a:t>strateški</a:t>
            </a:r>
            <a:r>
              <a:rPr lang="hr-HR" sz="1800" b="0" i="0" u="none" strike="noStrike" baseline="0" dirty="0"/>
              <a:t> projekt</a:t>
            </a:r>
          </a:p>
          <a:p>
            <a:pPr algn="l">
              <a:lnSpc>
                <a:spcPct val="150000"/>
              </a:lnSpc>
            </a:pPr>
            <a:r>
              <a:rPr lang="hr-HR" sz="1800" b="0" i="0" u="none" strike="noStrike" baseline="0" dirty="0"/>
              <a:t>LIFE strateški projekt</a:t>
            </a:r>
          </a:p>
          <a:p>
            <a:pPr algn="l">
              <a:lnSpc>
                <a:spcPct val="150000"/>
              </a:lnSpc>
            </a:pPr>
            <a:r>
              <a:rPr lang="hr-HR" sz="1800" b="0" i="0" u="none" strike="noStrike" baseline="0" dirty="0"/>
              <a:t>Komplementarne aktivnosti*</a:t>
            </a:r>
          </a:p>
          <a:p>
            <a:pPr algn="l"/>
            <a:r>
              <a:rPr lang="hr-HR" sz="1800" b="0" i="0" u="none" strike="noStrike" baseline="0" dirty="0"/>
              <a:t>(sufinancirane iz drugih fondova npr. Europski strukturni</a:t>
            </a:r>
          </a:p>
          <a:p>
            <a:pPr algn="l"/>
            <a:r>
              <a:rPr lang="it-IT" sz="1800" b="0" i="0" u="none" strike="noStrike" baseline="0" dirty="0" err="1"/>
              <a:t>fondovi</a:t>
            </a:r>
            <a:r>
              <a:rPr lang="it-IT" sz="1800" b="0" i="0" u="none" strike="noStrike" baseline="0" dirty="0"/>
              <a:t>, </a:t>
            </a:r>
            <a:r>
              <a:rPr lang="it-IT" sz="1800" b="0" i="0" u="none" strike="noStrike" baseline="0" dirty="0" err="1"/>
              <a:t>nacionalni</a:t>
            </a:r>
            <a:r>
              <a:rPr lang="it-IT" sz="1800" b="0" i="0" u="none" strike="noStrike" baseline="0" dirty="0"/>
              <a:t> </a:t>
            </a:r>
            <a:r>
              <a:rPr lang="it-IT" sz="1800" b="0" i="0" u="none" strike="noStrike" baseline="0" dirty="0" err="1"/>
              <a:t>fondovi</a:t>
            </a:r>
            <a:r>
              <a:rPr lang="it-IT" sz="1800" b="0" i="0" u="none" strike="noStrike" baseline="0" dirty="0"/>
              <a:t> i </a:t>
            </a:r>
            <a:r>
              <a:rPr lang="it-IT" sz="1800" b="0" i="0" u="none" strike="noStrike" baseline="0" dirty="0" err="1"/>
              <a:t>sl</a:t>
            </a:r>
            <a:r>
              <a:rPr lang="it-IT" sz="1800" b="0" i="0" u="none" strike="noStrike" baseline="0" dirty="0"/>
              <a:t>.)</a:t>
            </a:r>
            <a:endParaRPr lang="hr-HR" sz="1800" b="0" i="0" u="none" strike="noStrike" baseline="0" dirty="0"/>
          </a:p>
          <a:p>
            <a:pPr algn="l"/>
            <a:endParaRPr lang="hr-HR" dirty="0"/>
          </a:p>
        </p:txBody>
      </p:sp>
      <p:pic>
        <p:nvPicPr>
          <p:cNvPr id="11" name="Slika 10">
            <a:extLst>
              <a:ext uri="{FF2B5EF4-FFF2-40B4-BE49-F238E27FC236}">
                <a16:creationId xmlns:a16="http://schemas.microsoft.com/office/drawing/2014/main" id="{E5890CC4-D064-0033-C5D6-3F8F09117133}"/>
              </a:ext>
            </a:extLst>
          </p:cNvPr>
          <p:cNvPicPr>
            <a:picLocks noChangeAspect="1"/>
          </p:cNvPicPr>
          <p:nvPr/>
        </p:nvPicPr>
        <p:blipFill>
          <a:blip r:embed="rId5"/>
          <a:stretch>
            <a:fillRect/>
          </a:stretch>
        </p:blipFill>
        <p:spPr>
          <a:xfrm>
            <a:off x="7850280" y="4246787"/>
            <a:ext cx="494180" cy="1643935"/>
          </a:xfrm>
          <a:prstGeom prst="rect">
            <a:avLst/>
          </a:prstGeom>
        </p:spPr>
      </p:pic>
    </p:spTree>
    <p:extLst>
      <p:ext uri="{BB962C8B-B14F-4D97-AF65-F5344CB8AC3E}">
        <p14:creationId xmlns:p14="http://schemas.microsoft.com/office/powerpoint/2010/main" val="255134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0A4FC-3FAE-8FBA-B355-159EA05D4B86}"/>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4D2B8A91-9748-35C9-1C52-A65E0C1D1A91}"/>
              </a:ext>
            </a:extLst>
          </p:cNvPr>
          <p:cNvSpPr>
            <a:spLocks noGrp="1"/>
          </p:cNvSpPr>
          <p:nvPr>
            <p:ph type="title"/>
          </p:nvPr>
        </p:nvSpPr>
        <p:spPr>
          <a:xfrm>
            <a:off x="0" y="-371709"/>
            <a:ext cx="10666879" cy="1325563"/>
          </a:xfrm>
        </p:spPr>
        <p:txBody>
          <a:bodyPr>
            <a:normAutofit/>
          </a:bodyPr>
          <a:lstStyle/>
          <a:p>
            <a:br>
              <a:rPr lang="hr-HR" sz="3200" b="1" dirty="0">
                <a:solidFill>
                  <a:srgbClr val="004493"/>
                </a:solidFill>
                <a:latin typeface="Verdana"/>
              </a:rPr>
            </a:br>
            <a:r>
              <a:rPr lang="hr-HR" sz="2800" b="1" dirty="0">
                <a:solidFill>
                  <a:srgbClr val="004493"/>
                </a:solidFill>
                <a:latin typeface="Verdana"/>
              </a:rPr>
              <a:t>Logika LIFE strateškog projekta</a:t>
            </a:r>
          </a:p>
        </p:txBody>
      </p:sp>
      <p:pic>
        <p:nvPicPr>
          <p:cNvPr id="8" name="Rezervirano mjesto sadržaja 7">
            <a:extLst>
              <a:ext uri="{FF2B5EF4-FFF2-40B4-BE49-F238E27FC236}">
                <a16:creationId xmlns:a16="http://schemas.microsoft.com/office/drawing/2014/main" id="{A2DA933F-444A-057C-95FF-87B5E3AE9101}"/>
              </a:ext>
            </a:extLst>
          </p:cNvPr>
          <p:cNvPicPr>
            <a:picLocks noGrp="1" noChangeAspect="1"/>
          </p:cNvPicPr>
          <p:nvPr>
            <p:ph idx="1"/>
          </p:nvPr>
        </p:nvPicPr>
        <p:blipFill>
          <a:blip r:embed="rId3"/>
          <a:stretch>
            <a:fillRect/>
          </a:stretch>
        </p:blipFill>
        <p:spPr>
          <a:xfrm>
            <a:off x="5819849" y="948481"/>
            <a:ext cx="6268085" cy="5909519"/>
          </a:xfrm>
          <a:prstGeom prst="rect">
            <a:avLst/>
          </a:prstGeom>
        </p:spPr>
      </p:pic>
      <p:sp>
        <p:nvSpPr>
          <p:cNvPr id="10" name="TekstniOkvir 9">
            <a:extLst>
              <a:ext uri="{FF2B5EF4-FFF2-40B4-BE49-F238E27FC236}">
                <a16:creationId xmlns:a16="http://schemas.microsoft.com/office/drawing/2014/main" id="{3232DBD5-F9A0-63E1-1A46-CA46F5DCE53D}"/>
              </a:ext>
            </a:extLst>
          </p:cNvPr>
          <p:cNvSpPr txBox="1"/>
          <p:nvPr/>
        </p:nvSpPr>
        <p:spPr>
          <a:xfrm>
            <a:off x="330891" y="820504"/>
            <a:ext cx="5217459" cy="5509200"/>
          </a:xfrm>
          <a:prstGeom prst="rect">
            <a:avLst/>
          </a:prstGeom>
          <a:noFill/>
        </p:spPr>
        <p:txBody>
          <a:bodyPr wrap="square" rtlCol="0">
            <a:spAutoFit/>
          </a:bodyPr>
          <a:lstStyle/>
          <a:p>
            <a:r>
              <a:rPr lang="hr-HR" sz="2200" dirty="0"/>
              <a:t>• Provedba odabrane</a:t>
            </a:r>
          </a:p>
          <a:p>
            <a:r>
              <a:rPr lang="hr-HR" sz="2200" dirty="0"/>
              <a:t>strategije/plana</a:t>
            </a:r>
          </a:p>
          <a:p>
            <a:r>
              <a:rPr lang="hr-HR" sz="2200" dirty="0"/>
              <a:t>• Opseg projekta - odabrana strategija/</a:t>
            </a:r>
          </a:p>
          <a:p>
            <a:r>
              <a:rPr lang="hr-HR" sz="2200" dirty="0"/>
              <a:t>plan</a:t>
            </a:r>
          </a:p>
          <a:p>
            <a:r>
              <a:rPr lang="hr-HR" sz="2200" dirty="0"/>
              <a:t>• Komplementarno</a:t>
            </a:r>
          </a:p>
          <a:p>
            <a:r>
              <a:rPr lang="hr-HR" sz="2200" dirty="0"/>
              <a:t>financiranje/aktivnosti mobilizacija</a:t>
            </a:r>
          </a:p>
          <a:p>
            <a:r>
              <a:rPr lang="hr-HR" sz="2200" dirty="0"/>
              <a:t>drugih sredstava</a:t>
            </a:r>
          </a:p>
          <a:p>
            <a:r>
              <a:rPr lang="hr-HR" sz="2200" dirty="0"/>
              <a:t>• Uključivanje dionika</a:t>
            </a:r>
          </a:p>
          <a:p>
            <a:r>
              <a:rPr lang="hr-HR" sz="2200" dirty="0"/>
              <a:t>• Glavni podnositelj zahtjeva/nadležno</a:t>
            </a:r>
          </a:p>
          <a:p>
            <a:r>
              <a:rPr lang="hr-HR" sz="2200" dirty="0"/>
              <a:t>Tijelo + partneri</a:t>
            </a:r>
          </a:p>
          <a:p>
            <a:r>
              <a:rPr lang="hr-HR" sz="2200" dirty="0"/>
              <a:t>(najmanje 1) + ključni dionici</a:t>
            </a:r>
          </a:p>
          <a:p>
            <a:r>
              <a:rPr lang="hr-HR" sz="2200" dirty="0"/>
              <a:t>• LIFE financiranje </a:t>
            </a:r>
          </a:p>
          <a:p>
            <a:r>
              <a:rPr lang="hr-HR" sz="2200" dirty="0"/>
              <a:t>(katalitički efekt, demonstracija najboljih</a:t>
            </a:r>
          </a:p>
          <a:p>
            <a:r>
              <a:rPr lang="hr-HR" sz="2200" dirty="0"/>
              <a:t>praksi)</a:t>
            </a:r>
          </a:p>
          <a:p>
            <a:r>
              <a:rPr lang="hr-HR" sz="2200" dirty="0"/>
              <a:t>• Mehanizam koordinacije</a:t>
            </a:r>
          </a:p>
          <a:p>
            <a:r>
              <a:rPr lang="hr-HR" sz="2200" dirty="0"/>
              <a:t>• izgradnja kapaciteta</a:t>
            </a:r>
          </a:p>
        </p:txBody>
      </p:sp>
    </p:spTree>
    <p:extLst>
      <p:ext uri="{BB962C8B-B14F-4D97-AF65-F5344CB8AC3E}">
        <p14:creationId xmlns:p14="http://schemas.microsoft.com/office/powerpoint/2010/main" val="3963912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8F19D1-0CE1-E63C-EF27-B1C9BD37507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3770" y="60411"/>
            <a:ext cx="12299539" cy="6615934"/>
          </a:xfrm>
          <a:prstGeom prst="rect">
            <a:avLst/>
          </a:prstGeom>
        </p:spPr>
      </p:pic>
      <p:pic>
        <p:nvPicPr>
          <p:cNvPr id="6" name="Picture 5" descr="A blue oval with black background&#10;&#10;AI-generated content may be incorrect.">
            <a:extLst>
              <a:ext uri="{FF2B5EF4-FFF2-40B4-BE49-F238E27FC236}">
                <a16:creationId xmlns:a16="http://schemas.microsoft.com/office/drawing/2014/main" id="{D62B8C68-CD22-34D0-2A0E-63A0E91F7C03}"/>
              </a:ext>
            </a:extLst>
          </p:cNvPr>
          <p:cNvPicPr>
            <a:picLocks noChangeAspect="1"/>
          </p:cNvPicPr>
          <p:nvPr/>
        </p:nvPicPr>
        <p:blipFill>
          <a:blip r:embed="rId4" cstate="print">
            <a:extLst>
              <a:ext uri="{28A0092B-C50C-407E-A947-70E740481C1C}">
                <a14:useLocalDpi xmlns:a14="http://schemas.microsoft.com/office/drawing/2010/main" val="0"/>
              </a:ext>
            </a:extLst>
          </a:blip>
          <a:srcRect l="21963" b="48060"/>
          <a:stretch/>
        </p:blipFill>
        <p:spPr>
          <a:xfrm>
            <a:off x="2" y="4217652"/>
            <a:ext cx="6142049" cy="2366666"/>
          </a:xfrm>
          <a:prstGeom prst="rect">
            <a:avLst/>
          </a:prstGeom>
        </p:spPr>
      </p:pic>
      <p:sp>
        <p:nvSpPr>
          <p:cNvPr id="7" name="TextBox 6">
            <a:extLst>
              <a:ext uri="{FF2B5EF4-FFF2-40B4-BE49-F238E27FC236}">
                <a16:creationId xmlns:a16="http://schemas.microsoft.com/office/drawing/2014/main" id="{A843AB25-ADE3-5C64-C1C2-36C17E664536}"/>
              </a:ext>
            </a:extLst>
          </p:cNvPr>
          <p:cNvSpPr txBox="1"/>
          <p:nvPr/>
        </p:nvSpPr>
        <p:spPr>
          <a:xfrm>
            <a:off x="8131144" y="3669233"/>
            <a:ext cx="3794899" cy="938719"/>
          </a:xfrm>
          <a:prstGeom prst="rect">
            <a:avLst/>
          </a:prstGeom>
          <a:noFill/>
        </p:spPr>
        <p:txBody>
          <a:bodyPr wrap="square" rtlCol="0">
            <a:spAutoFit/>
          </a:bodyPr>
          <a:lstStyle/>
          <a:p>
            <a:pPr marL="0" marR="0" lvl="0" indent="0" algn="r" defTabSz="914400" rtl="0" eaLnBrk="1" fontAlgn="auto" latinLnBrk="0" hangingPunct="1">
              <a:lnSpc>
                <a:spcPts val="3277"/>
              </a:lnSpc>
              <a:spcBef>
                <a:spcPts val="0"/>
              </a:spcBef>
              <a:spcAft>
                <a:spcPts val="0"/>
              </a:spcAft>
              <a:buClrTx/>
              <a:buSzTx/>
              <a:buFontTx/>
              <a:buNone/>
              <a:tabLst/>
              <a:defRPr/>
            </a:pPr>
            <a:r>
              <a:rPr lang="hr-HR" sz="3084" b="1" dirty="0">
                <a:solidFill>
                  <a:srgbClr val="174195"/>
                </a:solidFill>
                <a:latin typeface="Verdana" panose="020B0604030504040204" pitchFamily="34" charset="0"/>
                <a:ea typeface="Verdana" panose="020B0604030504040204" pitchFamily="34" charset="0"/>
              </a:rPr>
              <a:t>Od ideje do realizacije</a:t>
            </a:r>
            <a:endParaRPr kumimoji="0" lang="fr-BE" sz="3084" b="1" i="0" u="none" strike="noStrike" kern="1200" cap="none" spc="0" normalizeH="0" baseline="0" noProof="0" dirty="0">
              <a:ln>
                <a:noFill/>
              </a:ln>
              <a:solidFill>
                <a:srgbClr val="174195"/>
              </a:solidFill>
              <a:effectLst/>
              <a:uLnTx/>
              <a:uFillTx/>
              <a:latin typeface="Verdana" panose="020B0604030504040204" pitchFamily="34" charset="0"/>
              <a:ea typeface="Verdana" panose="020B0604030504040204" pitchFamily="34" charset="0"/>
              <a:cs typeface="+mn-cs"/>
            </a:endParaRPr>
          </a:p>
        </p:txBody>
      </p:sp>
      <p:sp>
        <p:nvSpPr>
          <p:cNvPr id="8" name="TextBox 7">
            <a:extLst>
              <a:ext uri="{FF2B5EF4-FFF2-40B4-BE49-F238E27FC236}">
                <a16:creationId xmlns:a16="http://schemas.microsoft.com/office/drawing/2014/main" id="{12FB892C-3EB0-1684-5FBA-A03B1A5D5FA3}"/>
              </a:ext>
            </a:extLst>
          </p:cNvPr>
          <p:cNvSpPr txBox="1"/>
          <p:nvPr/>
        </p:nvSpPr>
        <p:spPr>
          <a:xfrm>
            <a:off x="0" y="4764913"/>
            <a:ext cx="10688416" cy="1862048"/>
          </a:xfrm>
          <a:prstGeom prst="rect">
            <a:avLst/>
          </a:prstGeom>
          <a:noFill/>
        </p:spPr>
        <p:txBody>
          <a:bodyPr wrap="square" rtlCol="0">
            <a:spAutoFit/>
          </a:bodyPr>
          <a:lstStyle/>
          <a:p>
            <a:pPr marL="0" marR="0" lvl="0" indent="0" algn="l" defTabSz="914400" rtl="0" eaLnBrk="1" fontAlgn="auto" latinLnBrk="0" hangingPunct="1">
              <a:lnSpc>
                <a:spcPts val="4626"/>
              </a:lnSpc>
              <a:spcBef>
                <a:spcPts val="0"/>
              </a:spcBef>
              <a:spcAft>
                <a:spcPts val="0"/>
              </a:spcAft>
              <a:buClrTx/>
              <a:buSzTx/>
              <a:buFontTx/>
              <a:buNone/>
              <a:tabLst/>
              <a:defRPr/>
            </a:pPr>
            <a:r>
              <a:rPr lang="hr-HR" sz="4626" b="1" dirty="0">
                <a:solidFill>
                  <a:prstClr val="white"/>
                </a:solidFill>
                <a:latin typeface="Verdana" panose="020B0604030504040204" pitchFamily="34" charset="0"/>
                <a:ea typeface="Verdana" panose="020B0604030504040204" pitchFamily="34" charset="0"/>
              </a:rPr>
              <a:t>Natječaj se </a:t>
            </a:r>
          </a:p>
          <a:p>
            <a:pPr marL="0" marR="0" lvl="0" indent="0" algn="l" defTabSz="914400" rtl="0" eaLnBrk="1" fontAlgn="auto" latinLnBrk="0" hangingPunct="1">
              <a:lnSpc>
                <a:spcPts val="4626"/>
              </a:lnSpc>
              <a:spcBef>
                <a:spcPts val="0"/>
              </a:spcBef>
              <a:spcAft>
                <a:spcPts val="0"/>
              </a:spcAft>
              <a:buClrTx/>
              <a:buSzTx/>
              <a:buFontTx/>
              <a:buNone/>
              <a:tabLst/>
              <a:defRPr/>
            </a:pPr>
            <a:r>
              <a:rPr lang="hr-HR" sz="4626" b="1" dirty="0">
                <a:solidFill>
                  <a:prstClr val="white"/>
                </a:solidFill>
                <a:latin typeface="Verdana" panose="020B0604030504040204" pitchFamily="34" charset="0"/>
                <a:ea typeface="Verdana" panose="020B0604030504040204" pitchFamily="34" charset="0"/>
              </a:rPr>
              <a:t>otvara! </a:t>
            </a:r>
          </a:p>
          <a:p>
            <a:pPr marL="0" marR="0" lvl="0" indent="0" algn="l" defTabSz="914400" rtl="0" eaLnBrk="1" fontAlgn="auto" latinLnBrk="0" hangingPunct="1">
              <a:lnSpc>
                <a:spcPts val="4626"/>
              </a:lnSpc>
              <a:spcBef>
                <a:spcPts val="0"/>
              </a:spcBef>
              <a:spcAft>
                <a:spcPts val="0"/>
              </a:spcAft>
              <a:buClrTx/>
              <a:buSzTx/>
              <a:buFontTx/>
              <a:buNone/>
              <a:tabLst/>
              <a:defRPr/>
            </a:pPr>
            <a:r>
              <a:rPr lang="hr-HR" sz="4400" b="1" dirty="0">
                <a:solidFill>
                  <a:prstClr val="white"/>
                </a:solidFill>
                <a:latin typeface="Verdana" panose="020B0604030504040204" pitchFamily="34" charset="0"/>
                <a:ea typeface="Verdana" panose="020B0604030504040204" pitchFamily="34" charset="0"/>
              </a:rPr>
              <a:t>21.4.2026.</a:t>
            </a:r>
            <a:endParaRPr kumimoji="0" lang="fr-BE" sz="4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11" name="TextBox 10">
            <a:extLst>
              <a:ext uri="{FF2B5EF4-FFF2-40B4-BE49-F238E27FC236}">
                <a16:creationId xmlns:a16="http://schemas.microsoft.com/office/drawing/2014/main" id="{8C995961-0D21-ADEE-2431-1294C6D2874F}"/>
              </a:ext>
            </a:extLst>
          </p:cNvPr>
          <p:cNvSpPr txBox="1"/>
          <p:nvPr/>
        </p:nvSpPr>
        <p:spPr>
          <a:xfrm>
            <a:off x="217897" y="4288606"/>
            <a:ext cx="5924154" cy="5669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3084"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#EULife2</a:t>
            </a:r>
            <a:r>
              <a:rPr lang="hr-HR" sz="3084" dirty="0">
                <a:solidFill>
                  <a:prstClr val="white"/>
                </a:solidFill>
                <a:latin typeface="Verdana" panose="020B0604030504040204" pitchFamily="34" charset="0"/>
                <a:ea typeface="Verdana" panose="020B0604030504040204" pitchFamily="34" charset="0"/>
              </a:rPr>
              <a:t>6</a:t>
            </a:r>
            <a:endParaRPr kumimoji="0" lang="fr-BE" sz="3084"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pic>
        <p:nvPicPr>
          <p:cNvPr id="13" name="Picture 12" descr="A blue flag with yellow stars&#10;&#10;AI-generated content may be incorrect.">
            <a:extLst>
              <a:ext uri="{FF2B5EF4-FFF2-40B4-BE49-F238E27FC236}">
                <a16:creationId xmlns:a16="http://schemas.microsoft.com/office/drawing/2014/main" id="{01F2E776-109E-C3FA-1E2C-0A1415F038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11506" y="5304738"/>
            <a:ext cx="1297072" cy="938078"/>
          </a:xfrm>
          <a:prstGeom prst="rect">
            <a:avLst/>
          </a:prstGeom>
        </p:spPr>
      </p:pic>
    </p:spTree>
    <p:extLst>
      <p:ext uri="{BB962C8B-B14F-4D97-AF65-F5344CB8AC3E}">
        <p14:creationId xmlns:p14="http://schemas.microsoft.com/office/powerpoint/2010/main" val="1213777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D47E3DA-14A9-730B-64C1-2AF1D87259AF}"/>
              </a:ext>
            </a:extLst>
          </p:cNvPr>
          <p:cNvSpPr txBox="1">
            <a:spLocks/>
          </p:cNvSpPr>
          <p:nvPr/>
        </p:nvSpPr>
        <p:spPr>
          <a:xfrm>
            <a:off x="881130" y="4070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Program           – </a:t>
            </a:r>
            <a:r>
              <a:rPr kumimoji="0" lang="en-US" sz="4400" b="1" i="0" u="none" strike="noStrike" kern="1200" cap="none" spc="0" normalizeH="0" baseline="0" noProof="0" dirty="0" err="1">
                <a:ln>
                  <a:noFill/>
                </a:ln>
                <a:solidFill>
                  <a:prstClr val="black"/>
                </a:solidFill>
                <a:effectLst/>
                <a:uLnTx/>
                <a:uFillTx/>
                <a:latin typeface="Calibri Light" panose="020F0302020204030204"/>
                <a:ea typeface="+mj-ea"/>
                <a:cs typeface="+mj-cs"/>
              </a:rPr>
              <a:t>prihvatljivi</a:t>
            </a: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en-US" sz="4400" b="1" i="0" u="none" strike="noStrike" kern="1200" cap="none" spc="0" normalizeH="0" baseline="0" noProof="0" dirty="0" err="1">
                <a:ln>
                  <a:noFill/>
                </a:ln>
                <a:solidFill>
                  <a:prstClr val="black"/>
                </a:solidFill>
                <a:effectLst/>
                <a:uLnTx/>
                <a:uFillTx/>
                <a:latin typeface="Calibri Light" panose="020F0302020204030204"/>
                <a:ea typeface="+mj-ea"/>
                <a:cs typeface="+mj-cs"/>
              </a:rPr>
              <a:t>prijavitelji</a:t>
            </a: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 </a:t>
            </a:r>
          </a:p>
        </p:txBody>
      </p:sp>
      <p:pic>
        <p:nvPicPr>
          <p:cNvPr id="6" name="Image 7">
            <a:extLst>
              <a:ext uri="{FF2B5EF4-FFF2-40B4-BE49-F238E27FC236}">
                <a16:creationId xmlns:a16="http://schemas.microsoft.com/office/drawing/2014/main" id="{247D2629-A9F8-51CF-9FCF-E9F3775195CD}"/>
              </a:ext>
            </a:extLst>
          </p:cNvPr>
          <p:cNvPicPr>
            <a:picLocks noChangeAspect="1"/>
          </p:cNvPicPr>
          <p:nvPr/>
        </p:nvPicPr>
        <p:blipFill rotWithShape="1">
          <a:blip r:embed="rId3"/>
          <a:srcRect l="38916" t="64109" r="38554" b="6566"/>
          <a:stretch/>
        </p:blipFill>
        <p:spPr>
          <a:xfrm>
            <a:off x="2879482" y="407070"/>
            <a:ext cx="1324857" cy="1218585"/>
          </a:xfrm>
          <a:prstGeom prst="rect">
            <a:avLst/>
          </a:prstGeom>
        </p:spPr>
      </p:pic>
      <p:sp>
        <p:nvSpPr>
          <p:cNvPr id="7" name="TextBox 6">
            <a:extLst>
              <a:ext uri="{FF2B5EF4-FFF2-40B4-BE49-F238E27FC236}">
                <a16:creationId xmlns:a16="http://schemas.microsoft.com/office/drawing/2014/main" id="{6C5738BD-A5E0-C5F1-FF96-A8D61EC3C7AB}"/>
              </a:ext>
            </a:extLst>
          </p:cNvPr>
          <p:cNvSpPr txBox="1"/>
          <p:nvPr/>
        </p:nvSpPr>
        <p:spPr>
          <a:xfrm>
            <a:off x="1179961" y="2176742"/>
            <a:ext cx="6337402" cy="298972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hr-HR" sz="2400" b="1" i="0" u="none" strike="noStrike" kern="1200" cap="none" spc="0" normalizeH="0" baseline="0" noProof="0" dirty="0">
                <a:ln>
                  <a:noFill/>
                </a:ln>
                <a:solidFill>
                  <a:prstClr val="black"/>
                </a:solidFill>
                <a:effectLst/>
                <a:uLnTx/>
                <a:uFillTx/>
                <a:latin typeface="Calibri" panose="020F0502020204030204"/>
                <a:ea typeface="+mn-ea"/>
                <a:cs typeface="+mn-cs"/>
              </a:rPr>
              <a:t>P</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ravn</a:t>
            </a:r>
            <a:r>
              <a:rPr kumimoji="0" lang="hr-HR" sz="2400" b="1" i="0" u="none" strike="noStrike" kern="1200" cap="none" spc="0" normalizeH="0" baseline="0" noProof="0" dirty="0">
                <a:ln>
                  <a:noFill/>
                </a:ln>
                <a:solidFill>
                  <a:prstClr val="black"/>
                </a:solidFill>
                <a:effectLst/>
                <a:uLnTx/>
                <a:uFillTx/>
                <a:latin typeface="Calibri" panose="020F0502020204030204"/>
                <a:ea typeface="+mn-ea"/>
                <a:cs typeface="+mn-cs"/>
              </a:rPr>
              <a:t>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osob</a:t>
            </a:r>
            <a:r>
              <a:rPr kumimoji="0" lang="hr-HR" sz="2400" b="1" i="0" u="none" strike="noStrike" kern="1200" cap="none" spc="0" normalizeH="0" baseline="0" noProof="0" dirty="0">
                <a:ln>
                  <a:noFill/>
                </a:ln>
                <a:solidFill>
                  <a:prstClr val="black"/>
                </a:solidFill>
                <a:effectLst/>
                <a:uLnTx/>
                <a:uFillTx/>
                <a:latin typeface="Calibri" panose="020F0502020204030204"/>
                <a:ea typeface="+mn-ea"/>
                <a:cs typeface="+mn-cs"/>
              </a:rPr>
              <a:t>e</a:t>
            </a:r>
            <a:r>
              <a:rPr lang="hr-HR" sz="2400" b="1" dirty="0">
                <a:solidFill>
                  <a:prstClr val="black"/>
                </a:solidFill>
                <a:latin typeface="Calibri" panose="020F0502020204030204"/>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r-H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lvl="1" indent="-285750">
              <a:lnSpc>
                <a:spcPct val="150000"/>
              </a:lnSpc>
              <a:buFont typeface="Arial" panose="020B0604020202020204" pitchFamily="34" charset="0"/>
              <a:buChar char="•"/>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Javna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tijela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hr-H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lvl="1" indent="-285750">
              <a:lnSpc>
                <a:spcPct val="150000"/>
              </a:lnSpc>
              <a:buFont typeface="Arial" panose="020B0604020202020204" pitchFamily="34" charset="0"/>
              <a:buChar char="•"/>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Privatne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komercijalne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organizacije</a:t>
            </a:r>
            <a:endParaRPr lang="hr-HR" sz="2400" dirty="0">
              <a:solidFill>
                <a:prstClr val="black"/>
              </a:solidFill>
              <a:latin typeface="Calibri" panose="020F0502020204030204"/>
            </a:endParaRPr>
          </a:p>
          <a:p>
            <a:pPr marL="742950" lvl="1" indent="-285750">
              <a:lnSpc>
                <a:spcPct val="150000"/>
              </a:lnSpc>
              <a:buFont typeface="Arial" panose="020B0604020202020204" pitchFamily="34" charset="0"/>
              <a:buChar char="•"/>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Neprofitne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organizacije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udruge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C7FD81A-0B85-9D38-1DEE-10720C23D0BC}"/>
              </a:ext>
            </a:extLst>
          </p:cNvPr>
          <p:cNvPicPr>
            <a:picLocks noChangeAspect="1"/>
          </p:cNvPicPr>
          <p:nvPr/>
        </p:nvPicPr>
        <p:blipFill>
          <a:blip r:embed="rId4"/>
          <a:stretch>
            <a:fillRect/>
          </a:stretch>
        </p:blipFill>
        <p:spPr>
          <a:xfrm>
            <a:off x="7415413" y="3429000"/>
            <a:ext cx="4687363" cy="2677656"/>
          </a:xfrm>
          <a:prstGeom prst="rect">
            <a:avLst/>
          </a:prstGeom>
        </p:spPr>
      </p:pic>
      <p:sp>
        <p:nvSpPr>
          <p:cNvPr id="10" name="Pravokutnik: zaobljeni kutovi 9">
            <a:extLst>
              <a:ext uri="{FF2B5EF4-FFF2-40B4-BE49-F238E27FC236}">
                <a16:creationId xmlns:a16="http://schemas.microsoft.com/office/drawing/2014/main" id="{653727F9-F067-BF33-85DE-CB7A8C787CDC}"/>
              </a:ext>
            </a:extLst>
          </p:cNvPr>
          <p:cNvSpPr/>
          <p:nvPr/>
        </p:nvSpPr>
        <p:spPr>
          <a:xfrm>
            <a:off x="9103908" y="2428707"/>
            <a:ext cx="2087256" cy="1112368"/>
          </a:xfrm>
          <a:prstGeom prst="roundRect">
            <a:avLst/>
          </a:prstGeom>
          <a:solidFill>
            <a:schemeClr val="bg1">
              <a:lumMod val="95000"/>
            </a:schemeClr>
          </a:solidFill>
          <a:ln w="381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r>
              <a:rPr lang="hr-HR" b="1" dirty="0"/>
              <a:t>Prosječno 18 partnera</a:t>
            </a:r>
          </a:p>
        </p:txBody>
      </p:sp>
    </p:spTree>
    <p:extLst>
      <p:ext uri="{BB962C8B-B14F-4D97-AF65-F5344CB8AC3E}">
        <p14:creationId xmlns:p14="http://schemas.microsoft.com/office/powerpoint/2010/main" val="3859244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a:extLst>
              <a:ext uri="{FF2B5EF4-FFF2-40B4-BE49-F238E27FC236}">
                <a16:creationId xmlns:a16="http://schemas.microsoft.com/office/drawing/2014/main" id="{ED25A957-23C8-9A01-0C47-AFC7187D266A}"/>
              </a:ext>
            </a:extLst>
          </p:cNvPr>
          <p:cNvPicPr>
            <a:picLocks noChangeAspect="1"/>
          </p:cNvPicPr>
          <p:nvPr/>
        </p:nvPicPr>
        <p:blipFill>
          <a:blip r:embed="rId3"/>
          <a:stretch>
            <a:fillRect/>
          </a:stretch>
        </p:blipFill>
        <p:spPr>
          <a:xfrm>
            <a:off x="8090668" y="3610536"/>
            <a:ext cx="3874468" cy="2810435"/>
          </a:xfrm>
          <a:prstGeom prst="rect">
            <a:avLst/>
          </a:prstGeom>
        </p:spPr>
      </p:pic>
      <p:sp>
        <p:nvSpPr>
          <p:cNvPr id="2" name="Naslov 1">
            <a:extLst>
              <a:ext uri="{FF2B5EF4-FFF2-40B4-BE49-F238E27FC236}">
                <a16:creationId xmlns:a16="http://schemas.microsoft.com/office/drawing/2014/main" id="{F7727A00-39A7-A843-42D5-1218730C8879}"/>
              </a:ext>
            </a:extLst>
          </p:cNvPr>
          <p:cNvSpPr>
            <a:spLocks noGrp="1"/>
          </p:cNvSpPr>
          <p:nvPr>
            <p:ph type="title"/>
          </p:nvPr>
        </p:nvSpPr>
        <p:spPr>
          <a:xfrm>
            <a:off x="273424" y="18255"/>
            <a:ext cx="10515600" cy="1325563"/>
          </a:xfrm>
        </p:spPr>
        <p:txBody>
          <a:bodyPr>
            <a:normAutofit/>
          </a:bodyPr>
          <a:lstStyle/>
          <a:p>
            <a:r>
              <a:rPr lang="hr-HR" sz="2800" b="1">
                <a:solidFill>
                  <a:srgbClr val="004493"/>
                </a:solidFill>
                <a:latin typeface="Verdana"/>
              </a:rPr>
              <a:t>Korisnici</a:t>
            </a:r>
            <a:endParaRPr lang="hr-HR" sz="2800" b="1" dirty="0">
              <a:solidFill>
                <a:srgbClr val="004493"/>
              </a:solidFill>
              <a:latin typeface="Verdana"/>
            </a:endParaRPr>
          </a:p>
        </p:txBody>
      </p:sp>
      <p:sp>
        <p:nvSpPr>
          <p:cNvPr id="3" name="Rezervirano mjesto sadržaja 2">
            <a:extLst>
              <a:ext uri="{FF2B5EF4-FFF2-40B4-BE49-F238E27FC236}">
                <a16:creationId xmlns:a16="http://schemas.microsoft.com/office/drawing/2014/main" id="{2B3A2CCB-EF55-540A-BB73-24941E80E59E}"/>
              </a:ext>
            </a:extLst>
          </p:cNvPr>
          <p:cNvSpPr>
            <a:spLocks noGrp="1"/>
          </p:cNvSpPr>
          <p:nvPr>
            <p:ph sz="half" idx="1"/>
          </p:nvPr>
        </p:nvSpPr>
        <p:spPr>
          <a:xfrm>
            <a:off x="443754" y="1008530"/>
            <a:ext cx="9668434" cy="5204012"/>
          </a:xfrm>
        </p:spPr>
        <p:txBody>
          <a:bodyPr>
            <a:normAutofit fontScale="92500" lnSpcReduction="10000"/>
          </a:bodyPr>
          <a:lstStyle/>
          <a:p>
            <a:pPr>
              <a:lnSpc>
                <a:spcPct val="150000"/>
              </a:lnSpc>
            </a:pPr>
            <a:r>
              <a:rPr lang="hr-HR" b="1" dirty="0"/>
              <a:t>Koordinator: nadležno tijelo ili subjekt odgovoran za provedbu</a:t>
            </a:r>
            <a:r>
              <a:rPr lang="en-GB" b="1" dirty="0"/>
              <a:t> </a:t>
            </a:r>
            <a:r>
              <a:rPr lang="hr-HR" b="1" dirty="0"/>
              <a:t>ciljan</a:t>
            </a:r>
            <a:r>
              <a:rPr lang="en-GB" b="1" dirty="0" err="1"/>
              <a:t>og</a:t>
            </a:r>
            <a:r>
              <a:rPr lang="hr-HR" b="1" dirty="0"/>
              <a:t> plan</a:t>
            </a:r>
            <a:r>
              <a:rPr lang="en-GB" b="1" dirty="0"/>
              <a:t>a</a:t>
            </a:r>
            <a:r>
              <a:rPr lang="hr-HR" b="1" dirty="0"/>
              <a:t>/strategija </a:t>
            </a:r>
            <a:r>
              <a:rPr lang="hr-HR" dirty="0">
                <a:sym typeface="Wingdings" panose="05000000000000000000" pitchFamily="2" charset="2"/>
              </a:rPr>
              <a:t> svakako m</a:t>
            </a:r>
            <a:r>
              <a:rPr lang="hr-HR" dirty="0"/>
              <a:t>ora biti uključen u projekt kao partner</a:t>
            </a:r>
          </a:p>
          <a:p>
            <a:pPr>
              <a:lnSpc>
                <a:spcPct val="150000"/>
              </a:lnSpc>
            </a:pPr>
            <a:r>
              <a:rPr lang="hr-HR" dirty="0"/>
              <a:t>provedbu obično koordiniraju javne uprave</a:t>
            </a:r>
          </a:p>
          <a:p>
            <a:pPr>
              <a:lnSpc>
                <a:spcPct val="150000"/>
              </a:lnSpc>
            </a:pPr>
            <a:r>
              <a:rPr lang="hr-HR" dirty="0"/>
              <a:t>važno uključiti subjekte koji su odgovorni za provedbu strategije</a:t>
            </a:r>
          </a:p>
          <a:p>
            <a:pPr>
              <a:lnSpc>
                <a:spcPct val="150000"/>
              </a:lnSpc>
            </a:pPr>
            <a:r>
              <a:rPr lang="hr-HR" dirty="0"/>
              <a:t>uključiti niz javnih i privatnih dionika kako bi se</a:t>
            </a:r>
          </a:p>
          <a:p>
            <a:pPr marL="0" indent="0">
              <a:lnSpc>
                <a:spcPct val="150000"/>
              </a:lnSpc>
              <a:buNone/>
            </a:pPr>
            <a:r>
              <a:rPr lang="hr-HR" dirty="0"/>
              <a:t>  potaknula vertikalna i horizontalna suradnja u </a:t>
            </a:r>
          </a:p>
          <a:p>
            <a:pPr marL="0" indent="0">
              <a:lnSpc>
                <a:spcPct val="150000"/>
              </a:lnSpc>
              <a:buNone/>
            </a:pPr>
            <a:r>
              <a:rPr lang="hr-HR" dirty="0"/>
              <a:t>  relevantnim institucijama</a:t>
            </a:r>
          </a:p>
          <a:p>
            <a:endParaRPr lang="hr-HR" dirty="0"/>
          </a:p>
          <a:p>
            <a:endParaRPr lang="hr-HR" dirty="0"/>
          </a:p>
          <a:p>
            <a:endParaRPr lang="hr-HR" dirty="0"/>
          </a:p>
          <a:p>
            <a:endParaRPr lang="hr-HR" dirty="0"/>
          </a:p>
          <a:p>
            <a:endParaRPr lang="hr-HR" dirty="0"/>
          </a:p>
        </p:txBody>
      </p:sp>
      <p:pic>
        <p:nvPicPr>
          <p:cNvPr id="4" name="Slika 3">
            <a:extLst>
              <a:ext uri="{FF2B5EF4-FFF2-40B4-BE49-F238E27FC236}">
                <a16:creationId xmlns:a16="http://schemas.microsoft.com/office/drawing/2014/main" id="{D8F66033-94A9-D0A6-F1AD-9704446DFE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72" y="6245596"/>
            <a:ext cx="846846" cy="6124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A logo with a red green and blue design&#10;&#10;Description automatically generated">
            <a:extLst>
              <a:ext uri="{FF2B5EF4-FFF2-40B4-BE49-F238E27FC236}">
                <a16:creationId xmlns:a16="http://schemas.microsoft.com/office/drawing/2014/main" id="{A3BD1189-5088-59E9-F958-2135052C3F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8477" y="6248771"/>
            <a:ext cx="595046" cy="609229"/>
          </a:xfrm>
          <a:prstGeom prst="rect">
            <a:avLst/>
          </a:prstGeom>
        </p:spPr>
      </p:pic>
      <p:pic>
        <p:nvPicPr>
          <p:cNvPr id="6" name="Picture 8" descr="A close-up of a sign&#10;&#10;AI-generated content may be incorrect.">
            <a:extLst>
              <a:ext uri="{FF2B5EF4-FFF2-40B4-BE49-F238E27FC236}">
                <a16:creationId xmlns:a16="http://schemas.microsoft.com/office/drawing/2014/main" id="{D9A5690E-9810-5F89-85D9-DB5AE60E5485}"/>
              </a:ext>
            </a:extLst>
          </p:cNvPr>
          <p:cNvPicPr>
            <a:picLocks noChangeAspect="1"/>
          </p:cNvPicPr>
          <p:nvPr/>
        </p:nvPicPr>
        <p:blipFill>
          <a:blip r:embed="rId6">
            <a:extLst>
              <a:ext uri="{28A0092B-C50C-407E-A947-70E740481C1C}">
                <a14:useLocalDpi xmlns:a14="http://schemas.microsoft.com/office/drawing/2010/main" val="0"/>
              </a:ext>
            </a:extLst>
          </a:blip>
          <a:srcRect l="8771" t="26788" r="5973" b="25930"/>
          <a:stretch/>
        </p:blipFill>
        <p:spPr>
          <a:xfrm>
            <a:off x="9607638" y="6208536"/>
            <a:ext cx="2584361" cy="609229"/>
          </a:xfrm>
          <a:prstGeom prst="rect">
            <a:avLst/>
          </a:prstGeom>
        </p:spPr>
      </p:pic>
    </p:spTree>
    <p:extLst>
      <p:ext uri="{BB962C8B-B14F-4D97-AF65-F5344CB8AC3E}">
        <p14:creationId xmlns:p14="http://schemas.microsoft.com/office/powerpoint/2010/main" val="2048164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kstniOkvir 1">
            <a:extLst>
              <a:ext uri="{FF2B5EF4-FFF2-40B4-BE49-F238E27FC236}">
                <a16:creationId xmlns:a16="http://schemas.microsoft.com/office/drawing/2014/main" id="{EF47138E-DDF3-3CE1-8BDD-C332EEBC5A71}"/>
              </a:ext>
            </a:extLst>
          </p:cNvPr>
          <p:cNvSpPr txBox="1"/>
          <p:nvPr/>
        </p:nvSpPr>
        <p:spPr>
          <a:xfrm>
            <a:off x="10945154" y="6176963"/>
            <a:ext cx="1205731" cy="663073"/>
          </a:xfrm>
          <a:prstGeom prst="rect">
            <a:avLst/>
          </a:prstGeom>
          <a:solidFill>
            <a:schemeClr val="bg1"/>
          </a:solidFill>
          <a:ln>
            <a:solidFill>
              <a:schemeClr val="bg1"/>
            </a:solidFill>
          </a:ln>
        </p:spPr>
        <p:txBody>
          <a:bodyPr wrap="square" rtlCol="0">
            <a:spAutoFit/>
          </a:bodyPr>
          <a:lstStyle/>
          <a:p>
            <a:endParaRPr lang="hr-HR" dirty="0"/>
          </a:p>
        </p:txBody>
      </p:sp>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zervirano mjesto sadržaja 9">
            <a:extLst>
              <a:ext uri="{FF2B5EF4-FFF2-40B4-BE49-F238E27FC236}">
                <a16:creationId xmlns:a16="http://schemas.microsoft.com/office/drawing/2014/main" id="{6D3CD437-0D36-9F8C-4E6A-18938EC02C47}"/>
              </a:ext>
            </a:extLst>
          </p:cNvPr>
          <p:cNvSpPr>
            <a:spLocks noGrp="1"/>
          </p:cNvSpPr>
          <p:nvPr>
            <p:ph idx="1"/>
          </p:nvPr>
        </p:nvSpPr>
        <p:spPr/>
        <p:txBody>
          <a:bodyPr/>
          <a:lstStyle/>
          <a:p>
            <a:endParaRPr lang="hr-HR" dirty="0"/>
          </a:p>
        </p:txBody>
      </p:sp>
      <p:pic>
        <p:nvPicPr>
          <p:cNvPr id="11" name="Slika 10">
            <a:extLst>
              <a:ext uri="{FF2B5EF4-FFF2-40B4-BE49-F238E27FC236}">
                <a16:creationId xmlns:a16="http://schemas.microsoft.com/office/drawing/2014/main" id="{C3BCC740-E67C-3BB5-C2DF-D6726ACFDD6A}"/>
              </a:ext>
            </a:extLst>
          </p:cNvPr>
          <p:cNvPicPr>
            <a:picLocks noChangeAspect="1"/>
          </p:cNvPicPr>
          <p:nvPr/>
        </p:nvPicPr>
        <p:blipFill>
          <a:blip r:embed="rId3"/>
          <a:stretch>
            <a:fillRect/>
          </a:stretch>
        </p:blipFill>
        <p:spPr>
          <a:xfrm>
            <a:off x="1411941" y="0"/>
            <a:ext cx="9614647" cy="6858000"/>
          </a:xfrm>
          <a:prstGeom prst="rect">
            <a:avLst/>
          </a:prstGeom>
        </p:spPr>
      </p:pic>
      <p:sp>
        <p:nvSpPr>
          <p:cNvPr id="12" name="TekstniOkvir 11">
            <a:extLst>
              <a:ext uri="{FF2B5EF4-FFF2-40B4-BE49-F238E27FC236}">
                <a16:creationId xmlns:a16="http://schemas.microsoft.com/office/drawing/2014/main" id="{E24DC7BE-35DC-8F31-9C75-4CF6DB503D73}"/>
              </a:ext>
            </a:extLst>
          </p:cNvPr>
          <p:cNvSpPr txBox="1"/>
          <p:nvPr/>
        </p:nvSpPr>
        <p:spPr>
          <a:xfrm>
            <a:off x="8511987" y="941294"/>
            <a:ext cx="2393577" cy="707886"/>
          </a:xfrm>
          <a:prstGeom prst="rect">
            <a:avLst/>
          </a:prstGeom>
          <a:noFill/>
        </p:spPr>
        <p:txBody>
          <a:bodyPr wrap="square" rtlCol="0">
            <a:spAutoFit/>
          </a:bodyPr>
          <a:lstStyle/>
          <a:p>
            <a:r>
              <a:rPr lang="hr-HR" sz="2000" b="1" dirty="0"/>
              <a:t>Koordinacijske aktivnosti</a:t>
            </a:r>
          </a:p>
        </p:txBody>
      </p:sp>
      <p:sp>
        <p:nvSpPr>
          <p:cNvPr id="14" name="TekstniOkvir 13">
            <a:extLst>
              <a:ext uri="{FF2B5EF4-FFF2-40B4-BE49-F238E27FC236}">
                <a16:creationId xmlns:a16="http://schemas.microsoft.com/office/drawing/2014/main" id="{BEE66A6D-DCE9-AA5A-CF55-7943933A74DB}"/>
              </a:ext>
            </a:extLst>
          </p:cNvPr>
          <p:cNvSpPr txBox="1"/>
          <p:nvPr/>
        </p:nvSpPr>
        <p:spPr>
          <a:xfrm>
            <a:off x="9439768" y="3363334"/>
            <a:ext cx="2671527" cy="1015663"/>
          </a:xfrm>
          <a:prstGeom prst="rect">
            <a:avLst/>
          </a:prstGeom>
          <a:noFill/>
        </p:spPr>
        <p:txBody>
          <a:bodyPr wrap="square" rtlCol="0">
            <a:spAutoFit/>
          </a:bodyPr>
          <a:lstStyle/>
          <a:p>
            <a:r>
              <a:rPr lang="hr-HR" sz="2000" b="1" dirty="0"/>
              <a:t>Mobilizacija komplementarnih izvora sredstava</a:t>
            </a:r>
          </a:p>
        </p:txBody>
      </p:sp>
      <p:sp>
        <p:nvSpPr>
          <p:cNvPr id="15" name="TekstniOkvir 14">
            <a:extLst>
              <a:ext uri="{FF2B5EF4-FFF2-40B4-BE49-F238E27FC236}">
                <a16:creationId xmlns:a16="http://schemas.microsoft.com/office/drawing/2014/main" id="{9EA58355-0BD6-6FFF-7793-27B13EB96EA9}"/>
              </a:ext>
            </a:extLst>
          </p:cNvPr>
          <p:cNvSpPr txBox="1"/>
          <p:nvPr/>
        </p:nvSpPr>
        <p:spPr>
          <a:xfrm>
            <a:off x="9072259" y="5888264"/>
            <a:ext cx="3039036" cy="400110"/>
          </a:xfrm>
          <a:prstGeom prst="rect">
            <a:avLst/>
          </a:prstGeom>
          <a:noFill/>
        </p:spPr>
        <p:txBody>
          <a:bodyPr wrap="square" rtlCol="0">
            <a:spAutoFit/>
          </a:bodyPr>
          <a:lstStyle/>
          <a:p>
            <a:r>
              <a:rPr lang="hr-HR" sz="2000" b="1" dirty="0"/>
              <a:t>Jačanje kapaciteta</a:t>
            </a:r>
          </a:p>
        </p:txBody>
      </p:sp>
      <p:sp>
        <p:nvSpPr>
          <p:cNvPr id="16" name="TekstniOkvir 15">
            <a:extLst>
              <a:ext uri="{FF2B5EF4-FFF2-40B4-BE49-F238E27FC236}">
                <a16:creationId xmlns:a16="http://schemas.microsoft.com/office/drawing/2014/main" id="{029BB647-6A07-A62B-2FAA-47C21A820030}"/>
              </a:ext>
            </a:extLst>
          </p:cNvPr>
          <p:cNvSpPr txBox="1"/>
          <p:nvPr/>
        </p:nvSpPr>
        <p:spPr>
          <a:xfrm>
            <a:off x="1084728" y="977886"/>
            <a:ext cx="3334871" cy="707886"/>
          </a:xfrm>
          <a:prstGeom prst="rect">
            <a:avLst/>
          </a:prstGeom>
          <a:noFill/>
        </p:spPr>
        <p:txBody>
          <a:bodyPr wrap="square" rtlCol="0">
            <a:spAutoFit/>
          </a:bodyPr>
          <a:lstStyle/>
          <a:p>
            <a:pPr lvl="0"/>
            <a:r>
              <a:rPr lang="hr-HR" sz="2000" b="1" dirty="0"/>
              <a:t>Informacijske i </a:t>
            </a:r>
            <a:r>
              <a:rPr lang="hr-HR" sz="2000" b="1" dirty="0" err="1"/>
              <a:t>diseminacijske</a:t>
            </a:r>
            <a:r>
              <a:rPr lang="hr-HR" sz="2000" b="1" dirty="0"/>
              <a:t> aktivnosti</a:t>
            </a:r>
          </a:p>
        </p:txBody>
      </p:sp>
      <p:sp>
        <p:nvSpPr>
          <p:cNvPr id="17" name="TekstniOkvir 16">
            <a:extLst>
              <a:ext uri="{FF2B5EF4-FFF2-40B4-BE49-F238E27FC236}">
                <a16:creationId xmlns:a16="http://schemas.microsoft.com/office/drawing/2014/main" id="{579FD15E-0BD5-4F2B-D311-5CCCDB33C2BC}"/>
              </a:ext>
            </a:extLst>
          </p:cNvPr>
          <p:cNvSpPr txBox="1"/>
          <p:nvPr/>
        </p:nvSpPr>
        <p:spPr>
          <a:xfrm>
            <a:off x="1084728" y="3294530"/>
            <a:ext cx="2671527" cy="1200329"/>
          </a:xfrm>
          <a:prstGeom prst="rect">
            <a:avLst/>
          </a:prstGeom>
          <a:noFill/>
        </p:spPr>
        <p:txBody>
          <a:bodyPr wrap="square" rtlCol="0">
            <a:spAutoFit/>
          </a:bodyPr>
          <a:lstStyle/>
          <a:p>
            <a:r>
              <a:rPr lang="hr-HR" b="1" dirty="0"/>
              <a:t>Provedba pilot/demonstracijskih aktivnosti</a:t>
            </a:r>
          </a:p>
          <a:p>
            <a:endParaRPr lang="hr-HR" b="1" dirty="0"/>
          </a:p>
        </p:txBody>
      </p:sp>
      <p:sp>
        <p:nvSpPr>
          <p:cNvPr id="19" name="TekstniOkvir 18">
            <a:extLst>
              <a:ext uri="{FF2B5EF4-FFF2-40B4-BE49-F238E27FC236}">
                <a16:creationId xmlns:a16="http://schemas.microsoft.com/office/drawing/2014/main" id="{C6276076-44D7-7AA6-788C-2BB9DA07DB73}"/>
              </a:ext>
            </a:extLst>
          </p:cNvPr>
          <p:cNvSpPr txBox="1"/>
          <p:nvPr/>
        </p:nvSpPr>
        <p:spPr>
          <a:xfrm>
            <a:off x="1788459" y="0"/>
            <a:ext cx="1196788" cy="707886"/>
          </a:xfrm>
          <a:prstGeom prst="rect">
            <a:avLst/>
          </a:prstGeom>
          <a:solidFill>
            <a:schemeClr val="bg1"/>
          </a:solidFill>
        </p:spPr>
        <p:txBody>
          <a:bodyPr wrap="square" rtlCol="0">
            <a:spAutoFit/>
          </a:bodyPr>
          <a:lstStyle/>
          <a:p>
            <a:endParaRPr lang="hr-HR" dirty="0"/>
          </a:p>
        </p:txBody>
      </p:sp>
      <p:sp>
        <p:nvSpPr>
          <p:cNvPr id="22" name="TekstniOkvir 21">
            <a:extLst>
              <a:ext uri="{FF2B5EF4-FFF2-40B4-BE49-F238E27FC236}">
                <a16:creationId xmlns:a16="http://schemas.microsoft.com/office/drawing/2014/main" id="{6F40DC92-8527-CDF3-E815-F3120C65E053}"/>
              </a:ext>
            </a:extLst>
          </p:cNvPr>
          <p:cNvSpPr txBox="1"/>
          <p:nvPr/>
        </p:nvSpPr>
        <p:spPr>
          <a:xfrm>
            <a:off x="0" y="5916706"/>
            <a:ext cx="5163671" cy="923330"/>
          </a:xfrm>
          <a:prstGeom prst="rect">
            <a:avLst/>
          </a:prstGeom>
          <a:solidFill>
            <a:schemeClr val="bg1">
              <a:lumMod val="95000"/>
            </a:schemeClr>
          </a:solidFill>
          <a:ln w="38100"/>
        </p:spPr>
        <p:style>
          <a:lnRef idx="2">
            <a:schemeClr val="accent6"/>
          </a:lnRef>
          <a:fillRef idx="1">
            <a:schemeClr val="lt1"/>
          </a:fillRef>
          <a:effectRef idx="0">
            <a:schemeClr val="accent6"/>
          </a:effectRef>
          <a:fontRef idx="minor">
            <a:schemeClr val="dk1"/>
          </a:fontRef>
        </p:style>
        <p:txBody>
          <a:bodyPr wrap="square" rtlCol="0">
            <a:spAutoFit/>
          </a:bodyPr>
          <a:lstStyle/>
          <a:p>
            <a:r>
              <a:rPr lang="hr-HR" b="1" dirty="0" err="1"/>
              <a:t>SNaP</a:t>
            </a:r>
            <a:r>
              <a:rPr lang="hr-HR" b="1" dirty="0"/>
              <a:t> – konkretne aktivnosti zaštite, ako se ne mogu financirati iz drugih EU izvora</a:t>
            </a:r>
          </a:p>
          <a:p>
            <a:endParaRPr lang="hr-HR" dirty="0"/>
          </a:p>
        </p:txBody>
      </p:sp>
      <p:sp>
        <p:nvSpPr>
          <p:cNvPr id="3" name="TekstniOkvir 2">
            <a:extLst>
              <a:ext uri="{FF2B5EF4-FFF2-40B4-BE49-F238E27FC236}">
                <a16:creationId xmlns:a16="http://schemas.microsoft.com/office/drawing/2014/main" id="{DA8CD82A-B81D-99CB-5206-381D107DDF7D}"/>
              </a:ext>
            </a:extLst>
          </p:cNvPr>
          <p:cNvSpPr txBox="1"/>
          <p:nvPr/>
        </p:nvSpPr>
        <p:spPr>
          <a:xfrm>
            <a:off x="874666" y="6559205"/>
            <a:ext cx="6153665" cy="307777"/>
          </a:xfrm>
          <a:prstGeom prst="rect">
            <a:avLst/>
          </a:prstGeom>
          <a:noFill/>
        </p:spPr>
        <p:txBody>
          <a:bodyPr wrap="square" rtlCol="0">
            <a:spAutoFit/>
          </a:bodyPr>
          <a:lstStyle/>
          <a:p>
            <a:r>
              <a:rPr lang="hr-HR" sz="1400" dirty="0"/>
              <a:t>Izvor: </a:t>
            </a:r>
            <a:r>
              <a:rPr lang="hr-HR" sz="1400" dirty="0" err="1"/>
              <a:t>Spec</a:t>
            </a:r>
            <a:r>
              <a:rPr lang="hr-HR" sz="1400" dirty="0"/>
              <a:t>. </a:t>
            </a:r>
            <a:r>
              <a:rPr lang="hr-HR" sz="1400" dirty="0" err="1"/>
              <a:t>izvj</a:t>
            </a:r>
            <a:r>
              <a:rPr lang="hr-HR" sz="1400" dirty="0"/>
              <a:t>. 25/2025 (EN), LIFE strateški projekti</a:t>
            </a:r>
          </a:p>
        </p:txBody>
      </p:sp>
    </p:spTree>
    <p:extLst>
      <p:ext uri="{BB962C8B-B14F-4D97-AF65-F5344CB8AC3E}">
        <p14:creationId xmlns:p14="http://schemas.microsoft.com/office/powerpoint/2010/main" val="425003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16E77D9-08FF-9D66-EBB0-0D04F987125B}"/>
              </a:ext>
            </a:extLst>
          </p:cNvPr>
          <p:cNvSpPr>
            <a:spLocks noGrp="1"/>
          </p:cNvSpPr>
          <p:nvPr>
            <p:ph type="title"/>
          </p:nvPr>
        </p:nvSpPr>
        <p:spPr>
          <a:xfrm>
            <a:off x="443753" y="165399"/>
            <a:ext cx="10515600" cy="1325563"/>
          </a:xfrm>
        </p:spPr>
        <p:txBody>
          <a:bodyPr>
            <a:normAutofit fontScale="90000"/>
          </a:bodyPr>
          <a:lstStyle/>
          <a:p>
            <a:r>
              <a:rPr lang="hr-HR" sz="3100" b="1" dirty="0">
                <a:solidFill>
                  <a:srgbClr val="004493"/>
                </a:solidFill>
                <a:latin typeface="Verdana"/>
              </a:rPr>
              <a:t>Koordinacijske aktivnosti</a:t>
            </a:r>
            <a:br>
              <a:rPr lang="hr-HR" sz="3100" b="1" dirty="0">
                <a:solidFill>
                  <a:srgbClr val="004493"/>
                </a:solidFill>
                <a:latin typeface="Verdana"/>
              </a:rPr>
            </a:br>
            <a:r>
              <a:rPr lang="hr-HR" sz="3100" b="1" dirty="0">
                <a:solidFill>
                  <a:srgbClr val="004493"/>
                </a:solidFill>
                <a:latin typeface="Verdana"/>
              </a:rPr>
              <a:t>- aktivnosti strateških projekata u praksi</a:t>
            </a:r>
            <a:br>
              <a:rPr lang="hr-HR" sz="3200" b="1" dirty="0">
                <a:solidFill>
                  <a:srgbClr val="004493"/>
                </a:solidFill>
                <a:latin typeface="Verdana"/>
              </a:rPr>
            </a:br>
            <a:r>
              <a:rPr lang="hr-HR" sz="3200" b="1" dirty="0">
                <a:solidFill>
                  <a:srgbClr val="004493"/>
                </a:solidFill>
                <a:latin typeface="Verdana"/>
              </a:rPr>
              <a:t> </a:t>
            </a:r>
          </a:p>
        </p:txBody>
      </p:sp>
      <p:sp>
        <p:nvSpPr>
          <p:cNvPr id="5" name="TekstniOkvir 4">
            <a:extLst>
              <a:ext uri="{FF2B5EF4-FFF2-40B4-BE49-F238E27FC236}">
                <a16:creationId xmlns:a16="http://schemas.microsoft.com/office/drawing/2014/main" id="{D665CD5A-0BA2-AA0F-792A-45725794C98A}"/>
              </a:ext>
            </a:extLst>
          </p:cNvPr>
          <p:cNvSpPr txBox="1"/>
          <p:nvPr/>
        </p:nvSpPr>
        <p:spPr>
          <a:xfrm>
            <a:off x="0" y="1500374"/>
            <a:ext cx="5876365" cy="5496889"/>
          </a:xfrm>
          <a:prstGeom prst="rect">
            <a:avLst/>
          </a:prstGeom>
          <a:noFill/>
        </p:spPr>
        <p:txBody>
          <a:bodyPr wrap="square">
            <a:spAutoFit/>
          </a:bodyPr>
          <a:lstStyle/>
          <a:p>
            <a:pPr marL="285750" indent="-285750">
              <a:lnSpc>
                <a:spcPct val="115000"/>
              </a:lnSpc>
              <a:spcAft>
                <a:spcPts val="800"/>
              </a:spcAft>
              <a:buFont typeface="Wingdings" panose="05000000000000000000" pitchFamily="2" charset="2"/>
              <a:buChar char="Ø"/>
            </a:pPr>
            <a:r>
              <a:rPr lang="hr-HR" sz="2000" b="1" kern="100" dirty="0">
                <a:effectLst/>
                <a:latin typeface="Aptos" panose="020B0004020202020204" pitchFamily="34" charset="0"/>
                <a:ea typeface="Aptos" panose="020B0004020202020204" pitchFamily="34" charset="0"/>
                <a:cs typeface="Times New Roman" panose="02020603050405020304" pitchFamily="18" charset="0"/>
              </a:rPr>
              <a:t>Uspostava nacionalnih i regionalnih koordinacijskih tijela </a:t>
            </a:r>
            <a:endParaRPr lang="hr-HR" sz="20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50000"/>
              </a:lnSpc>
              <a:buFont typeface="Courier New" panose="02070309020205020404" pitchFamily="49" charset="0"/>
              <a:buChar char="o"/>
            </a:pPr>
            <a:r>
              <a:rPr lang="hr-HR" sz="2000" kern="100" dirty="0">
                <a:effectLst/>
                <a:latin typeface="Aptos" panose="020B0004020202020204" pitchFamily="34" charset="0"/>
                <a:ea typeface="Aptos" panose="020B0004020202020204" pitchFamily="34" charset="0"/>
                <a:cs typeface="Times New Roman" panose="02020603050405020304" pitchFamily="18" charset="0"/>
              </a:rPr>
              <a:t>Formiranje </a:t>
            </a:r>
            <a:r>
              <a:rPr lang="hr-HR" sz="2000" b="1" kern="100" dirty="0">
                <a:effectLst/>
                <a:latin typeface="Aptos" panose="020B0004020202020204" pitchFamily="34" charset="0"/>
                <a:ea typeface="Aptos" panose="020B0004020202020204" pitchFamily="34" charset="0"/>
                <a:cs typeface="Times New Roman" panose="02020603050405020304" pitchFamily="18" charset="0"/>
              </a:rPr>
              <a:t>međuresornih upravljačkih odbora</a:t>
            </a:r>
            <a:r>
              <a:rPr lang="hr-HR" sz="2000" kern="100" dirty="0">
                <a:effectLst/>
                <a:latin typeface="Aptos" panose="020B0004020202020204" pitchFamily="34" charset="0"/>
                <a:ea typeface="Aptos" panose="020B0004020202020204" pitchFamily="34" charset="0"/>
                <a:cs typeface="Times New Roman" panose="02020603050405020304" pitchFamily="18" charset="0"/>
              </a:rPr>
              <a:t> </a:t>
            </a:r>
          </a:p>
          <a:p>
            <a:pPr marL="800100" lvl="1" indent="-342900">
              <a:lnSpc>
                <a:spcPct val="150000"/>
              </a:lnSpc>
              <a:buFont typeface="Courier New" panose="02070309020205020404" pitchFamily="49" charset="0"/>
              <a:buChar char="o"/>
            </a:pPr>
            <a:r>
              <a:rPr lang="hr-HR" sz="2000" kern="100" dirty="0">
                <a:effectLst/>
                <a:latin typeface="Aptos" panose="020B0004020202020204" pitchFamily="34" charset="0"/>
                <a:ea typeface="Aptos" panose="020B0004020202020204" pitchFamily="34" charset="0"/>
                <a:cs typeface="Times New Roman" panose="02020603050405020304" pitchFamily="18" charset="0"/>
              </a:rPr>
              <a:t>Osnivanje </a:t>
            </a:r>
            <a:r>
              <a:rPr lang="hr-HR" sz="2000" b="1" kern="100" dirty="0">
                <a:effectLst/>
                <a:latin typeface="Aptos" panose="020B0004020202020204" pitchFamily="34" charset="0"/>
                <a:ea typeface="Aptos" panose="020B0004020202020204" pitchFamily="34" charset="0"/>
                <a:cs typeface="Times New Roman" panose="02020603050405020304" pitchFamily="18" charset="0"/>
              </a:rPr>
              <a:t>stalnih radnih skupina</a:t>
            </a:r>
            <a:r>
              <a:rPr lang="hr-HR" sz="2000" kern="100" dirty="0">
                <a:effectLst/>
                <a:latin typeface="Aptos" panose="020B0004020202020204" pitchFamily="34" charset="0"/>
                <a:ea typeface="Aptos" panose="020B0004020202020204" pitchFamily="34" charset="0"/>
                <a:cs typeface="Times New Roman" panose="02020603050405020304" pitchFamily="18" charset="0"/>
              </a:rPr>
              <a:t> za pojedina tematska područja (npr. voda, priroda, otpad)</a:t>
            </a:r>
          </a:p>
          <a:p>
            <a:pPr marL="800100" lvl="1" indent="-342900">
              <a:lnSpc>
                <a:spcPct val="150000"/>
              </a:lnSpc>
              <a:buFont typeface="Courier New" panose="02070309020205020404" pitchFamily="49" charset="0"/>
              <a:buChar char="o"/>
            </a:pPr>
            <a:r>
              <a:rPr lang="hr-HR" sz="2000" kern="100" dirty="0">
                <a:effectLst/>
                <a:latin typeface="Aptos" panose="020B0004020202020204" pitchFamily="34" charset="0"/>
                <a:ea typeface="Aptos" panose="020B0004020202020204" pitchFamily="34" charset="0"/>
                <a:cs typeface="Times New Roman" panose="02020603050405020304" pitchFamily="18" charset="0"/>
              </a:rPr>
              <a:t>Uspostava </a:t>
            </a:r>
            <a:r>
              <a:rPr lang="hr-HR" sz="2000" b="1" kern="100" dirty="0">
                <a:effectLst/>
                <a:latin typeface="Aptos" panose="020B0004020202020204" pitchFamily="34" charset="0"/>
                <a:ea typeface="Aptos" panose="020B0004020202020204" pitchFamily="34" charset="0"/>
                <a:cs typeface="Times New Roman" panose="02020603050405020304" pitchFamily="18" charset="0"/>
              </a:rPr>
              <a:t>mreža dionika</a:t>
            </a:r>
          </a:p>
          <a:p>
            <a:pPr marL="800100" lvl="1" indent="-342900">
              <a:lnSpc>
                <a:spcPct val="150000"/>
              </a:lnSpc>
              <a:buFont typeface="Courier New" panose="02070309020205020404" pitchFamily="49" charset="0"/>
              <a:buChar char="o"/>
            </a:pPr>
            <a:r>
              <a:rPr lang="hr-HR" sz="2000" kern="100" dirty="0">
                <a:effectLst/>
                <a:latin typeface="Aptos" panose="020B0004020202020204" pitchFamily="34" charset="0"/>
                <a:ea typeface="Aptos" panose="020B0004020202020204" pitchFamily="34" charset="0"/>
                <a:cs typeface="Times New Roman" panose="02020603050405020304" pitchFamily="18" charset="0"/>
              </a:rPr>
              <a:t>Uvođenje formalnih procedura za </a:t>
            </a:r>
            <a:r>
              <a:rPr lang="hr-HR" sz="2000" b="1" kern="100" dirty="0">
                <a:effectLst/>
                <a:latin typeface="Aptos" panose="020B0004020202020204" pitchFamily="34" charset="0"/>
                <a:ea typeface="Aptos" panose="020B0004020202020204" pitchFamily="34" charset="0"/>
                <a:cs typeface="Times New Roman" panose="02020603050405020304" pitchFamily="18" charset="0"/>
              </a:rPr>
              <a:t>razmjenu informacija i donošenje odluka</a:t>
            </a:r>
          </a:p>
          <a:p>
            <a:pPr marL="800100" lvl="1" indent="-342900">
              <a:lnSpc>
                <a:spcPct val="150000"/>
              </a:lnSpc>
              <a:spcAft>
                <a:spcPts val="800"/>
              </a:spcAft>
              <a:buFont typeface="Courier New" panose="02070309020205020404" pitchFamily="49" charset="0"/>
              <a:buChar char="o"/>
            </a:pPr>
            <a:endParaRPr lang="hr-HR"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hr-HR" sz="2000" kern="100" dirty="0">
                <a:effectLst/>
                <a:latin typeface="Aptos" panose="020B0004020202020204" pitchFamily="34" charset="0"/>
                <a:ea typeface="Aptos" panose="020B0004020202020204" pitchFamily="34" charset="0"/>
                <a:cs typeface="Times New Roman" panose="02020603050405020304" pitchFamily="18" charset="0"/>
              </a:rPr>
              <a:t> </a:t>
            </a:r>
          </a:p>
        </p:txBody>
      </p:sp>
      <p:sp>
        <p:nvSpPr>
          <p:cNvPr id="7" name="TekstniOkvir 6">
            <a:extLst>
              <a:ext uri="{FF2B5EF4-FFF2-40B4-BE49-F238E27FC236}">
                <a16:creationId xmlns:a16="http://schemas.microsoft.com/office/drawing/2014/main" id="{E9FC9083-7B91-7292-6D6D-3BDB6D854EDF}"/>
              </a:ext>
            </a:extLst>
          </p:cNvPr>
          <p:cNvSpPr txBox="1"/>
          <p:nvPr/>
        </p:nvSpPr>
        <p:spPr>
          <a:xfrm>
            <a:off x="6521824" y="1500374"/>
            <a:ext cx="5526741" cy="4529445"/>
          </a:xfrm>
          <a:prstGeom prst="rect">
            <a:avLst/>
          </a:prstGeom>
          <a:noFill/>
        </p:spPr>
        <p:txBody>
          <a:bodyPr wrap="square" rtlCol="0">
            <a:spAutoFit/>
          </a:bodyPr>
          <a:lstStyle/>
          <a:p>
            <a:pPr marL="285750" indent="-285750">
              <a:lnSpc>
                <a:spcPct val="115000"/>
              </a:lnSpc>
              <a:spcAft>
                <a:spcPts val="800"/>
              </a:spcAft>
              <a:buFont typeface="Wingdings" panose="05000000000000000000" pitchFamily="2" charset="2"/>
              <a:buChar char="Ø"/>
            </a:pPr>
            <a:r>
              <a:rPr lang="hr-HR" sz="2000" b="1" kern="100" dirty="0">
                <a:latin typeface="Aptos" panose="020B0004020202020204" pitchFamily="34" charset="0"/>
                <a:ea typeface="Aptos" panose="020B0004020202020204" pitchFamily="34" charset="0"/>
                <a:cs typeface="Times New Roman" panose="02020603050405020304" pitchFamily="18" charset="0"/>
              </a:rPr>
              <a:t>Razvoj digitalnih koordinacijskih platformi </a:t>
            </a:r>
          </a:p>
          <a:p>
            <a:pPr marL="742950" lvl="1" indent="-285750">
              <a:lnSpc>
                <a:spcPct val="115000"/>
              </a:lnSpc>
              <a:spcAft>
                <a:spcPts val="800"/>
              </a:spcAft>
              <a:buFont typeface="Courier New" panose="02070309020205020404" pitchFamily="49" charset="0"/>
              <a:buChar char="o"/>
            </a:pPr>
            <a:r>
              <a:rPr lang="hr-HR" sz="2000" b="1" kern="100" dirty="0">
                <a:latin typeface="Aptos" panose="020B0004020202020204" pitchFamily="34" charset="0"/>
                <a:ea typeface="Aptos" panose="020B0004020202020204" pitchFamily="34" charset="0"/>
                <a:cs typeface="Times New Roman" panose="02020603050405020304" pitchFamily="18" charset="0"/>
              </a:rPr>
              <a:t> </a:t>
            </a:r>
            <a:r>
              <a:rPr lang="hr-HR" sz="2000" kern="100" dirty="0">
                <a:latin typeface="Aptos" panose="020B0004020202020204" pitchFamily="34" charset="0"/>
                <a:ea typeface="Aptos" panose="020B0004020202020204" pitchFamily="34" charset="0"/>
                <a:cs typeface="Times New Roman" panose="02020603050405020304" pitchFamily="18" charset="0"/>
              </a:rPr>
              <a:t>Izrada </a:t>
            </a:r>
            <a:r>
              <a:rPr lang="hr-HR" sz="2000" b="1" kern="100" dirty="0">
                <a:latin typeface="Aptos" panose="020B0004020202020204" pitchFamily="34" charset="0"/>
                <a:ea typeface="Aptos" panose="020B0004020202020204" pitchFamily="34" charset="0"/>
                <a:cs typeface="Times New Roman" panose="02020603050405020304" pitchFamily="18" charset="0"/>
              </a:rPr>
              <a:t>online platformi za razmjenu podataka</a:t>
            </a:r>
            <a:r>
              <a:rPr lang="hr-HR" sz="2000" kern="100" dirty="0">
                <a:latin typeface="Aptos" panose="020B0004020202020204" pitchFamily="34" charset="0"/>
                <a:ea typeface="Aptos" panose="020B0004020202020204" pitchFamily="34" charset="0"/>
                <a:cs typeface="Times New Roman" panose="02020603050405020304" pitchFamily="18" charset="0"/>
              </a:rPr>
              <a:t> između institucija</a:t>
            </a:r>
          </a:p>
          <a:p>
            <a:pPr marL="800100" lvl="1" indent="-342900">
              <a:lnSpc>
                <a:spcPct val="115000"/>
              </a:lnSpc>
              <a:buFont typeface="Courier New" panose="02070309020205020404" pitchFamily="49" charset="0"/>
              <a:buChar char="o"/>
            </a:pPr>
            <a:r>
              <a:rPr lang="hr-HR" sz="2000" kern="100" dirty="0">
                <a:latin typeface="Aptos" panose="020B0004020202020204" pitchFamily="34" charset="0"/>
                <a:ea typeface="Aptos" panose="020B0004020202020204" pitchFamily="34" charset="0"/>
                <a:cs typeface="Times New Roman" panose="02020603050405020304" pitchFamily="18" charset="0"/>
              </a:rPr>
              <a:t>Integracija GIS sustava i baza podataka (npr. Natura 2000, emisije, voda)</a:t>
            </a:r>
          </a:p>
          <a:p>
            <a:pPr marL="800100" lvl="1" indent="-342900">
              <a:lnSpc>
                <a:spcPct val="115000"/>
              </a:lnSpc>
              <a:spcAft>
                <a:spcPts val="800"/>
              </a:spcAft>
              <a:buFont typeface="Courier New" panose="02070309020205020404" pitchFamily="49" charset="0"/>
              <a:buChar char="o"/>
            </a:pPr>
            <a:r>
              <a:rPr lang="hr-HR" sz="2000" kern="100" dirty="0">
                <a:latin typeface="Aptos" panose="020B0004020202020204" pitchFamily="34" charset="0"/>
                <a:ea typeface="Aptos" panose="020B0004020202020204" pitchFamily="34" charset="0"/>
                <a:cs typeface="Times New Roman" panose="02020603050405020304" pitchFamily="18" charset="0"/>
              </a:rPr>
              <a:t>Alati za praćenje provedbe mjera u realnom vremenu</a:t>
            </a:r>
          </a:p>
          <a:p>
            <a:pPr marL="285750" indent="-285750">
              <a:lnSpc>
                <a:spcPct val="150000"/>
              </a:lnSpc>
              <a:spcAft>
                <a:spcPts val="800"/>
              </a:spcAft>
              <a:buFont typeface="Wingdings" panose="05000000000000000000" pitchFamily="2" charset="2"/>
              <a:buChar char="Ø"/>
            </a:pPr>
            <a:r>
              <a:rPr lang="hr-HR" sz="2000" b="1" kern="100" dirty="0">
                <a:latin typeface="Aptos" panose="020B0004020202020204" pitchFamily="34" charset="0"/>
                <a:ea typeface="Aptos" panose="020B0004020202020204" pitchFamily="34" charset="0"/>
                <a:cs typeface="Times New Roman" panose="02020603050405020304" pitchFamily="18" charset="0"/>
              </a:rPr>
              <a:t>Razvoj protokola i sporazuma o suradnji</a:t>
            </a:r>
            <a:endParaRPr lang="hr-HR" sz="2000" kern="100" dirty="0">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Ø"/>
            </a:pPr>
            <a:r>
              <a:rPr lang="hr-HR" sz="2000" b="1" kern="100" dirty="0">
                <a:latin typeface="Aptos" panose="020B0004020202020204" pitchFamily="34" charset="0"/>
                <a:ea typeface="Aptos" panose="020B0004020202020204" pitchFamily="34" charset="0"/>
                <a:cs typeface="Times New Roman" panose="02020603050405020304" pitchFamily="18" charset="0"/>
              </a:rPr>
              <a:t>Koordinacija financiranja i sinergija fondova </a:t>
            </a:r>
            <a:r>
              <a:rPr lang="hr-HR" sz="2000" kern="100" dirty="0">
                <a:latin typeface="Aptos" panose="020B0004020202020204" pitchFamily="34" charset="0"/>
                <a:ea typeface="Aptos" panose="020B0004020202020204" pitchFamily="34" charset="0"/>
                <a:cs typeface="Times New Roman" panose="02020603050405020304" pitchFamily="18" charset="0"/>
              </a:rPr>
              <a:t> </a:t>
            </a:r>
          </a:p>
          <a:p>
            <a:endParaRPr lang="hr-HR" sz="2000" dirty="0"/>
          </a:p>
        </p:txBody>
      </p:sp>
    </p:spTree>
    <p:extLst>
      <p:ext uri="{BB962C8B-B14F-4D97-AF65-F5344CB8AC3E}">
        <p14:creationId xmlns:p14="http://schemas.microsoft.com/office/powerpoint/2010/main" val="2134247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591EDEE-8F49-F8A7-5013-DB9CB6FE03FA}"/>
              </a:ext>
            </a:extLst>
          </p:cNvPr>
          <p:cNvSpPr>
            <a:spLocks noGrp="1"/>
          </p:cNvSpPr>
          <p:nvPr>
            <p:ph type="title"/>
          </p:nvPr>
        </p:nvSpPr>
        <p:spPr>
          <a:xfrm>
            <a:off x="121023" y="-56714"/>
            <a:ext cx="10515600" cy="1325563"/>
          </a:xfrm>
        </p:spPr>
        <p:txBody>
          <a:bodyPr>
            <a:normAutofit/>
          </a:bodyPr>
          <a:lstStyle/>
          <a:p>
            <a:r>
              <a:rPr lang="hr-HR" sz="2800" b="1" dirty="0">
                <a:solidFill>
                  <a:srgbClr val="004493"/>
                </a:solidFill>
                <a:latin typeface="Verdana"/>
              </a:rPr>
              <a:t>Koordinacijske aktivnosti - primjeri</a:t>
            </a:r>
          </a:p>
        </p:txBody>
      </p:sp>
      <p:sp>
        <p:nvSpPr>
          <p:cNvPr id="7" name="TekstniOkvir 6">
            <a:extLst>
              <a:ext uri="{FF2B5EF4-FFF2-40B4-BE49-F238E27FC236}">
                <a16:creationId xmlns:a16="http://schemas.microsoft.com/office/drawing/2014/main" id="{1E44F037-F950-BF2F-9DAA-8AB6A2FA0DF9}"/>
              </a:ext>
            </a:extLst>
          </p:cNvPr>
          <p:cNvSpPr txBox="1"/>
          <p:nvPr/>
        </p:nvSpPr>
        <p:spPr>
          <a:xfrm>
            <a:off x="297554" y="1075766"/>
            <a:ext cx="5556998" cy="1200329"/>
          </a:xfrm>
          <a:prstGeom prst="rect">
            <a:avLst/>
          </a:prstGeom>
          <a:noFill/>
        </p:spPr>
        <p:txBody>
          <a:bodyPr wrap="square">
            <a:spAutoFit/>
          </a:bodyPr>
          <a:lstStyle/>
          <a:p>
            <a:pPr marL="285750" indent="-285750">
              <a:buFont typeface="Wingdings" panose="05000000000000000000" pitchFamily="2" charset="2"/>
              <a:buChar char="Ø"/>
            </a:pPr>
            <a:r>
              <a:rPr lang="hr-HR" sz="2400" b="1" dirty="0"/>
              <a:t>Regionalna mreža koordinatora za kvalitetu zraka u općinama </a:t>
            </a:r>
          </a:p>
          <a:p>
            <a:r>
              <a:rPr lang="hr-HR" sz="2400" b="1" kern="100" dirty="0">
                <a:latin typeface="Aptos" panose="020B0004020202020204" pitchFamily="34" charset="0"/>
                <a:ea typeface="Aptos" panose="020B0004020202020204" pitchFamily="34" charset="0"/>
                <a:cs typeface="Times New Roman" panose="02020603050405020304" pitchFamily="18" charset="0"/>
              </a:rPr>
              <a:t>    </a:t>
            </a:r>
            <a:r>
              <a:rPr lang="hr-HR" kern="100" dirty="0">
                <a:effectLst/>
                <a:latin typeface="Aptos" panose="020B0004020202020204" pitchFamily="34" charset="0"/>
                <a:ea typeface="Aptos" panose="020B0004020202020204" pitchFamily="34" charset="0"/>
                <a:cs typeface="Times New Roman" panose="02020603050405020304" pitchFamily="18" charset="0"/>
              </a:rPr>
              <a:t>(LIFE IP MAŁOPOLSKA)</a:t>
            </a:r>
            <a:endParaRPr lang="hr-HR" dirty="0"/>
          </a:p>
        </p:txBody>
      </p:sp>
      <p:sp>
        <p:nvSpPr>
          <p:cNvPr id="9" name="TekstniOkvir 8">
            <a:extLst>
              <a:ext uri="{FF2B5EF4-FFF2-40B4-BE49-F238E27FC236}">
                <a16:creationId xmlns:a16="http://schemas.microsoft.com/office/drawing/2014/main" id="{48122F0D-ED63-3E58-408A-90B901F849E8}"/>
              </a:ext>
            </a:extLst>
          </p:cNvPr>
          <p:cNvSpPr txBox="1"/>
          <p:nvPr/>
        </p:nvSpPr>
        <p:spPr>
          <a:xfrm>
            <a:off x="6510142" y="1075766"/>
            <a:ext cx="5384304" cy="1331711"/>
          </a:xfrm>
          <a:prstGeom prst="rect">
            <a:avLst/>
          </a:prstGeom>
          <a:noFill/>
        </p:spPr>
        <p:txBody>
          <a:bodyPr wrap="square">
            <a:spAutoFit/>
          </a:bodyPr>
          <a:lstStyle/>
          <a:p>
            <a:pPr marL="742950" lvl="1" indent="-285750">
              <a:buFont typeface="Wingdings" panose="05000000000000000000" pitchFamily="2" charset="2"/>
              <a:buChar char="Ø"/>
            </a:pPr>
            <a:r>
              <a:rPr lang="hr-HR" sz="2400" b="1" dirty="0"/>
              <a:t>Uspostavljeni nacionalni centri za koordinaciju obnove zgrada</a:t>
            </a:r>
          </a:p>
          <a:p>
            <a:pPr lvl="1">
              <a:lnSpc>
                <a:spcPct val="150000"/>
              </a:lnSpc>
            </a:pPr>
            <a:r>
              <a:rPr lang="hr-HR" sz="2400" kern="100" dirty="0">
                <a:latin typeface="Aptos" panose="020B0004020202020204" pitchFamily="34" charset="0"/>
                <a:ea typeface="Aptos" panose="020B0004020202020204" pitchFamily="34" charset="0"/>
                <a:cs typeface="Times New Roman" panose="02020603050405020304" pitchFamily="18" charset="0"/>
              </a:rPr>
              <a:t>    </a:t>
            </a:r>
            <a:r>
              <a:rPr lang="hr-HR" sz="2400" kern="100" dirty="0">
                <a:effectLst/>
                <a:latin typeface="Aptos" panose="020B0004020202020204" pitchFamily="34" charset="0"/>
                <a:ea typeface="Aptos" panose="020B0004020202020204" pitchFamily="34" charset="0"/>
                <a:cs typeface="Times New Roman" panose="02020603050405020304" pitchFamily="18" charset="0"/>
              </a:rPr>
              <a:t> </a:t>
            </a:r>
            <a:r>
              <a:rPr lang="hr-HR" sz="2000" kern="100" dirty="0">
                <a:latin typeface="Aptos" panose="020B0004020202020204" pitchFamily="34" charset="0"/>
                <a:cs typeface="Times New Roman" panose="02020603050405020304" pitchFamily="18" charset="0"/>
              </a:rPr>
              <a:t>(LIFE IP BUILD UPON2)</a:t>
            </a:r>
          </a:p>
        </p:txBody>
      </p:sp>
      <p:pic>
        <p:nvPicPr>
          <p:cNvPr id="15" name="Rezervirano mjesto sadržaja 14">
            <a:extLst>
              <a:ext uri="{FF2B5EF4-FFF2-40B4-BE49-F238E27FC236}">
                <a16:creationId xmlns:a16="http://schemas.microsoft.com/office/drawing/2014/main" id="{7F6E1CD8-AE7B-196B-1E98-5BC0F9B0A60C}"/>
              </a:ext>
            </a:extLst>
          </p:cNvPr>
          <p:cNvPicPr>
            <a:picLocks noGrp="1" noChangeAspect="1"/>
          </p:cNvPicPr>
          <p:nvPr>
            <p:ph idx="1"/>
          </p:nvPr>
        </p:nvPicPr>
        <p:blipFill>
          <a:blip r:embed="rId2"/>
          <a:stretch>
            <a:fillRect/>
          </a:stretch>
        </p:blipFill>
        <p:spPr>
          <a:xfrm>
            <a:off x="7294166" y="2693607"/>
            <a:ext cx="3816256" cy="3157805"/>
          </a:xfrm>
          <a:prstGeom prst="rect">
            <a:avLst/>
          </a:prstGeom>
        </p:spPr>
      </p:pic>
      <p:pic>
        <p:nvPicPr>
          <p:cNvPr id="13" name="Slika 12">
            <a:extLst>
              <a:ext uri="{FF2B5EF4-FFF2-40B4-BE49-F238E27FC236}">
                <a16:creationId xmlns:a16="http://schemas.microsoft.com/office/drawing/2014/main" id="{4DC285E1-FE63-FC89-7C8D-08EFC314CAB0}"/>
              </a:ext>
            </a:extLst>
          </p:cNvPr>
          <p:cNvPicPr>
            <a:picLocks noChangeAspect="1"/>
          </p:cNvPicPr>
          <p:nvPr/>
        </p:nvPicPr>
        <p:blipFill>
          <a:blip r:embed="rId3"/>
          <a:stretch>
            <a:fillRect/>
          </a:stretch>
        </p:blipFill>
        <p:spPr>
          <a:xfrm>
            <a:off x="649076" y="2792774"/>
            <a:ext cx="3816256" cy="2989460"/>
          </a:xfrm>
          <a:prstGeom prst="rect">
            <a:avLst/>
          </a:prstGeom>
        </p:spPr>
      </p:pic>
    </p:spTree>
    <p:extLst>
      <p:ext uri="{BB962C8B-B14F-4D97-AF65-F5344CB8AC3E}">
        <p14:creationId xmlns:p14="http://schemas.microsoft.com/office/powerpoint/2010/main" val="133284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DC599BF-3420-45FA-A8B2-9F0FC5371F61}"/>
              </a:ext>
            </a:extLst>
          </p:cNvPr>
          <p:cNvSpPr>
            <a:spLocks noGrp="1"/>
          </p:cNvSpPr>
          <p:nvPr>
            <p:ph type="title"/>
          </p:nvPr>
        </p:nvSpPr>
        <p:spPr>
          <a:xfrm>
            <a:off x="323849" y="365126"/>
            <a:ext cx="11210365" cy="1325563"/>
          </a:xfrm>
        </p:spPr>
        <p:txBody>
          <a:bodyPr>
            <a:noAutofit/>
          </a:bodyPr>
          <a:lstStyle/>
          <a:p>
            <a:r>
              <a:rPr lang="hr-HR" sz="2800" b="1" dirty="0">
                <a:solidFill>
                  <a:srgbClr val="004493"/>
                </a:solidFill>
                <a:latin typeface="Verdana"/>
              </a:rPr>
              <a:t>Aktivnosti izgradnje znanja i kapaciteta</a:t>
            </a:r>
            <a:br>
              <a:rPr lang="hr-HR" sz="2800" b="1" dirty="0">
                <a:solidFill>
                  <a:srgbClr val="004493"/>
                </a:solidFill>
                <a:latin typeface="Verdana"/>
              </a:rPr>
            </a:br>
            <a:br>
              <a:rPr lang="hr-HR" sz="2800" b="1" dirty="0">
                <a:solidFill>
                  <a:srgbClr val="004493"/>
                </a:solidFill>
                <a:latin typeface="Verdana"/>
              </a:rPr>
            </a:br>
            <a:r>
              <a:rPr lang="hr-HR" sz="2800" b="1" dirty="0">
                <a:solidFill>
                  <a:srgbClr val="004493"/>
                </a:solidFill>
                <a:latin typeface="Verdana"/>
              </a:rPr>
              <a:t> </a:t>
            </a:r>
          </a:p>
        </p:txBody>
      </p:sp>
      <p:sp>
        <p:nvSpPr>
          <p:cNvPr id="3" name="Rezervirano mjesto sadržaja 2">
            <a:extLst>
              <a:ext uri="{FF2B5EF4-FFF2-40B4-BE49-F238E27FC236}">
                <a16:creationId xmlns:a16="http://schemas.microsoft.com/office/drawing/2014/main" id="{0C989E07-9BED-3982-B7CE-E29FBD26D933}"/>
              </a:ext>
            </a:extLst>
          </p:cNvPr>
          <p:cNvSpPr>
            <a:spLocks noGrp="1"/>
          </p:cNvSpPr>
          <p:nvPr>
            <p:ph idx="1"/>
          </p:nvPr>
        </p:nvSpPr>
        <p:spPr>
          <a:xfrm>
            <a:off x="421340" y="1119117"/>
            <a:ext cx="5579409" cy="5373758"/>
          </a:xfrm>
        </p:spPr>
        <p:txBody>
          <a:bodyPr>
            <a:normAutofit/>
          </a:bodyPr>
          <a:lstStyle/>
          <a:p>
            <a:pPr>
              <a:buFont typeface="Wingdings" panose="05000000000000000000" pitchFamily="2" charset="2"/>
              <a:buChar char="Ø"/>
            </a:pPr>
            <a:r>
              <a:rPr lang="hr-HR" sz="2000" b="1" dirty="0"/>
              <a:t>Stručno osposobljavanje javne uprave - </a:t>
            </a:r>
            <a:r>
              <a:rPr lang="hr-HR" sz="2000" dirty="0"/>
              <a:t> kontinuirana edukacija javnih službenika o klimatskim rizicima i planiranju mjera</a:t>
            </a:r>
          </a:p>
          <a:p>
            <a:pPr lvl="1">
              <a:buFont typeface="Courier New" panose="02070309020205020404" pitchFamily="49" charset="0"/>
              <a:buChar char="o"/>
            </a:pPr>
            <a:r>
              <a:rPr lang="hr-HR" sz="1800" dirty="0"/>
              <a:t>Razvoj kurikuluma </a:t>
            </a:r>
          </a:p>
          <a:p>
            <a:pPr lvl="1">
              <a:buFont typeface="Courier New" panose="02070309020205020404" pitchFamily="49" charset="0"/>
              <a:buChar char="o"/>
            </a:pPr>
            <a:r>
              <a:rPr lang="hr-HR" sz="1800" dirty="0"/>
              <a:t>Certificirani edukacijski programi</a:t>
            </a:r>
          </a:p>
          <a:p>
            <a:pPr>
              <a:lnSpc>
                <a:spcPct val="150000"/>
              </a:lnSpc>
              <a:buFont typeface="Wingdings" panose="05000000000000000000" pitchFamily="2" charset="2"/>
              <a:buChar char="Ø"/>
            </a:pPr>
            <a:r>
              <a:rPr lang="hr-HR" sz="2000" b="1" dirty="0"/>
              <a:t> Uspostava mreže lokalnih “koordinatora” ili savjetnika</a:t>
            </a:r>
            <a:r>
              <a:rPr lang="hr-HR" sz="2000" dirty="0"/>
              <a:t> - </a:t>
            </a:r>
            <a:r>
              <a:rPr lang="hr-HR" sz="1800" dirty="0"/>
              <a:t>zapošljavanje i trening  lokalnih energetskih savjetnika</a:t>
            </a:r>
          </a:p>
          <a:p>
            <a:pPr>
              <a:buFont typeface="Wingdings" panose="05000000000000000000" pitchFamily="2" charset="2"/>
              <a:buChar char="Ø"/>
            </a:pPr>
            <a:r>
              <a:rPr lang="hr-HR" sz="2000" b="1" dirty="0"/>
              <a:t>Jačanje tehničkih kapaciteta institucija</a:t>
            </a:r>
            <a:endParaRPr lang="hr-HR" sz="2000" dirty="0"/>
          </a:p>
          <a:p>
            <a:pPr lvl="1">
              <a:buFont typeface="Courier New" panose="02070309020205020404" pitchFamily="49" charset="0"/>
              <a:buChar char="o"/>
            </a:pPr>
            <a:r>
              <a:rPr lang="hr-HR" sz="1800" dirty="0"/>
              <a:t>Nabava opreme: monitoring sustavi, IT alati i softver</a:t>
            </a:r>
          </a:p>
          <a:p>
            <a:pPr lvl="1">
              <a:buFont typeface="Courier New" panose="02070309020205020404" pitchFamily="49" charset="0"/>
              <a:buChar char="o"/>
            </a:pPr>
            <a:r>
              <a:rPr lang="hr-HR" sz="1800" dirty="0"/>
              <a:t>Uvođenje novih metodologija (npr. modeliranje, GIS analize)</a:t>
            </a:r>
          </a:p>
          <a:p>
            <a:r>
              <a:rPr lang="hr-HR" sz="2000" b="1" dirty="0">
                <a:latin typeface="Verdana"/>
              </a:rPr>
              <a:t>Nadopuna i/ili donošenje novih strateških dokumenata</a:t>
            </a:r>
            <a:endParaRPr lang="hr-HR" sz="2000" dirty="0"/>
          </a:p>
        </p:txBody>
      </p:sp>
      <p:sp>
        <p:nvSpPr>
          <p:cNvPr id="4" name="TekstniOkvir 3">
            <a:extLst>
              <a:ext uri="{FF2B5EF4-FFF2-40B4-BE49-F238E27FC236}">
                <a16:creationId xmlns:a16="http://schemas.microsoft.com/office/drawing/2014/main" id="{FF21ADEF-6396-CD5D-57B4-25B287ACC435}"/>
              </a:ext>
            </a:extLst>
          </p:cNvPr>
          <p:cNvSpPr txBox="1"/>
          <p:nvPr/>
        </p:nvSpPr>
        <p:spPr>
          <a:xfrm>
            <a:off x="6096000" y="1119117"/>
            <a:ext cx="5952564" cy="5016758"/>
          </a:xfrm>
          <a:prstGeom prst="rect">
            <a:avLst/>
          </a:prstGeom>
          <a:noFill/>
        </p:spPr>
        <p:txBody>
          <a:bodyPr wrap="square" rtlCol="0">
            <a:spAutoFit/>
          </a:bodyPr>
          <a:lstStyle/>
          <a:p>
            <a:pPr marL="285750" indent="-285750">
              <a:buFont typeface="Wingdings" panose="05000000000000000000" pitchFamily="2" charset="2"/>
              <a:buChar char="Ø"/>
            </a:pPr>
            <a:r>
              <a:rPr lang="hr-HR" sz="2000" b="1" dirty="0"/>
              <a:t>Razvoj praktičnih alata i smjernica </a:t>
            </a:r>
          </a:p>
          <a:p>
            <a:pPr marL="742950" lvl="1" indent="-285750">
              <a:buFont typeface="Courier New" panose="02070309020205020404" pitchFamily="49" charset="0"/>
              <a:buChar char="o"/>
            </a:pPr>
            <a:r>
              <a:rPr lang="hr-HR" sz="2000" dirty="0"/>
              <a:t>smjernice za provedbu  lokalnih akcijskih planova</a:t>
            </a:r>
          </a:p>
          <a:p>
            <a:pPr marL="742950" lvl="1" indent="-285750">
              <a:buFont typeface="Courier New" panose="02070309020205020404" pitchFamily="49" charset="0"/>
              <a:buChar char="o"/>
            </a:pPr>
            <a:r>
              <a:rPr lang="hr-HR" sz="2000" dirty="0"/>
              <a:t>priručnici za provedbu politika</a:t>
            </a:r>
          </a:p>
          <a:p>
            <a:pPr marL="742950" lvl="1" indent="-285750">
              <a:buFont typeface="Courier New" panose="02070309020205020404" pitchFamily="49" charset="0"/>
              <a:buChar char="o"/>
            </a:pPr>
            <a:r>
              <a:rPr lang="hr-HR" sz="2000" dirty="0"/>
              <a:t>tehničke smjernice</a:t>
            </a:r>
          </a:p>
          <a:p>
            <a:pPr marL="742950" lvl="1" indent="-285750">
              <a:lnSpc>
                <a:spcPct val="150000"/>
              </a:lnSpc>
              <a:buFont typeface="Courier New" panose="02070309020205020404" pitchFamily="49" charset="0"/>
              <a:buChar char="o"/>
            </a:pPr>
            <a:r>
              <a:rPr lang="hr-HR" sz="2000" dirty="0"/>
              <a:t>standardne operativne procedure </a:t>
            </a:r>
          </a:p>
          <a:p>
            <a:pPr marL="285750" indent="-285750">
              <a:lnSpc>
                <a:spcPct val="150000"/>
              </a:lnSpc>
              <a:buFont typeface="Wingdings" panose="05000000000000000000" pitchFamily="2" charset="2"/>
              <a:buChar char="Ø"/>
            </a:pPr>
            <a:r>
              <a:rPr lang="hr-HR" sz="2000" b="1" dirty="0"/>
              <a:t>Edukacija javnih i privatnih dionika </a:t>
            </a:r>
          </a:p>
          <a:p>
            <a:pPr marL="742950" lvl="1" indent="-285750">
              <a:buFont typeface="Courier New" panose="02070309020205020404" pitchFamily="49" charset="0"/>
              <a:buChar char="o"/>
            </a:pPr>
            <a:endParaRPr lang="hr-HR" sz="2000" dirty="0"/>
          </a:p>
          <a:p>
            <a:pPr marL="285750" indent="-285750">
              <a:buFont typeface="Wingdings" panose="05000000000000000000" pitchFamily="2" charset="2"/>
              <a:buChar char="Ø"/>
            </a:pPr>
            <a:r>
              <a:rPr lang="hr-HR" sz="2000" b="1" dirty="0"/>
              <a:t>Uspostava edukacijskih platformi</a:t>
            </a:r>
            <a:endParaRPr lang="hr-HR" sz="2000" dirty="0"/>
          </a:p>
          <a:p>
            <a:pPr marL="742950" lvl="1" indent="-285750">
              <a:buFont typeface="Courier New" panose="02070309020205020404" pitchFamily="49" charset="0"/>
              <a:buChar char="o"/>
            </a:pPr>
            <a:r>
              <a:rPr lang="hr-HR" sz="2000" dirty="0"/>
              <a:t>E-</a:t>
            </a:r>
            <a:r>
              <a:rPr lang="hr-HR" sz="2000" dirty="0" err="1"/>
              <a:t>learning</a:t>
            </a:r>
            <a:r>
              <a:rPr lang="hr-HR" sz="2000" dirty="0"/>
              <a:t> sustavi</a:t>
            </a:r>
          </a:p>
          <a:p>
            <a:pPr marL="742950" lvl="1" indent="-285750">
              <a:buFont typeface="Courier New" panose="02070309020205020404" pitchFamily="49" charset="0"/>
              <a:buChar char="o"/>
            </a:pPr>
            <a:r>
              <a:rPr lang="hr-HR" sz="2000" dirty="0"/>
              <a:t>Online baze znanja</a:t>
            </a:r>
          </a:p>
          <a:p>
            <a:pPr lvl="0"/>
            <a:endParaRPr lang="hr-HR" sz="2000" dirty="0"/>
          </a:p>
          <a:p>
            <a:pPr marL="285750" indent="-285750">
              <a:buFont typeface="Wingdings" panose="05000000000000000000" pitchFamily="2" charset="2"/>
              <a:buChar char="Ø"/>
            </a:pPr>
            <a:r>
              <a:rPr lang="hr-HR" sz="2000" b="1" dirty="0"/>
              <a:t>Studijska putovanja i razmjena iskustava</a:t>
            </a:r>
            <a:endParaRPr lang="hr-HR" sz="2000" dirty="0"/>
          </a:p>
          <a:p>
            <a:pPr lvl="0"/>
            <a:endParaRPr lang="hr-HR" sz="2000" dirty="0"/>
          </a:p>
          <a:p>
            <a:endParaRPr lang="hr-HR" sz="2000" dirty="0"/>
          </a:p>
        </p:txBody>
      </p:sp>
    </p:spTree>
    <p:extLst>
      <p:ext uri="{BB962C8B-B14F-4D97-AF65-F5344CB8AC3E}">
        <p14:creationId xmlns:p14="http://schemas.microsoft.com/office/powerpoint/2010/main" val="1056113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53D8EA3-93B8-75EC-BB3B-E25615D01D00}"/>
              </a:ext>
            </a:extLst>
          </p:cNvPr>
          <p:cNvSpPr>
            <a:spLocks noGrp="1"/>
          </p:cNvSpPr>
          <p:nvPr>
            <p:ph type="title"/>
          </p:nvPr>
        </p:nvSpPr>
        <p:spPr>
          <a:xfrm>
            <a:off x="564775" y="299243"/>
            <a:ext cx="11627225" cy="1325563"/>
          </a:xfrm>
        </p:spPr>
        <p:txBody>
          <a:bodyPr>
            <a:noAutofit/>
          </a:bodyPr>
          <a:lstStyle/>
          <a:p>
            <a:r>
              <a:rPr lang="hr-HR" sz="2800" b="1" dirty="0">
                <a:solidFill>
                  <a:srgbClr val="004493"/>
                </a:solidFill>
                <a:latin typeface="Verdana"/>
              </a:rPr>
              <a:t>Provedba pilot/demonstracijskih aktivnosti </a:t>
            </a:r>
            <a:br>
              <a:rPr lang="hr-HR" sz="2800" b="1" dirty="0">
                <a:solidFill>
                  <a:srgbClr val="004493"/>
                </a:solidFill>
                <a:latin typeface="Verdana"/>
              </a:rPr>
            </a:br>
            <a:br>
              <a:rPr lang="hr-HR" sz="2800" b="1" dirty="0">
                <a:solidFill>
                  <a:srgbClr val="004493"/>
                </a:solidFill>
                <a:latin typeface="Verdana"/>
              </a:rPr>
            </a:br>
            <a:r>
              <a:rPr lang="hr-HR" sz="2400" b="1" dirty="0">
                <a:solidFill>
                  <a:srgbClr val="004493"/>
                </a:solidFill>
                <a:latin typeface="Verdana"/>
              </a:rPr>
              <a:t> </a:t>
            </a:r>
            <a:endParaRPr lang="hr-HR" sz="2800" b="1" dirty="0">
              <a:solidFill>
                <a:srgbClr val="004493"/>
              </a:solidFill>
              <a:latin typeface="Verdana"/>
            </a:endParaRPr>
          </a:p>
        </p:txBody>
      </p:sp>
      <p:sp>
        <p:nvSpPr>
          <p:cNvPr id="3" name="Rezervirano mjesto sadržaja 2">
            <a:extLst>
              <a:ext uri="{FF2B5EF4-FFF2-40B4-BE49-F238E27FC236}">
                <a16:creationId xmlns:a16="http://schemas.microsoft.com/office/drawing/2014/main" id="{10B8EF6E-4BC1-E571-4AD9-5D9B8345A969}"/>
              </a:ext>
            </a:extLst>
          </p:cNvPr>
          <p:cNvSpPr>
            <a:spLocks noGrp="1"/>
          </p:cNvSpPr>
          <p:nvPr>
            <p:ph idx="1"/>
          </p:nvPr>
        </p:nvSpPr>
        <p:spPr>
          <a:xfrm>
            <a:off x="731575" y="950527"/>
            <a:ext cx="8316889" cy="4667250"/>
          </a:xfrm>
        </p:spPr>
        <p:txBody>
          <a:bodyPr>
            <a:noAutofit/>
          </a:bodyPr>
          <a:lstStyle/>
          <a:p>
            <a:pPr>
              <a:lnSpc>
                <a:spcPct val="170000"/>
              </a:lnSpc>
            </a:pPr>
            <a:r>
              <a:rPr lang="hr-HR" sz="2000" dirty="0"/>
              <a:t>pilot sustavi za upravljanje otpadom</a:t>
            </a:r>
          </a:p>
          <a:p>
            <a:pPr>
              <a:lnSpc>
                <a:spcPct val="170000"/>
              </a:lnSpc>
            </a:pPr>
            <a:r>
              <a:rPr lang="hr-HR" sz="2000" dirty="0"/>
              <a:t>pilot projekti rješenja temeljena na prirodi (nature-</a:t>
            </a:r>
            <a:r>
              <a:rPr lang="hr-HR" sz="2000" dirty="0" err="1"/>
              <a:t>based</a:t>
            </a:r>
            <a:r>
              <a:rPr lang="hr-HR" sz="2000" dirty="0"/>
              <a:t> </a:t>
            </a:r>
            <a:r>
              <a:rPr lang="hr-HR" sz="2000" dirty="0" err="1"/>
              <a:t>solutions</a:t>
            </a:r>
            <a:r>
              <a:rPr lang="hr-HR" sz="2000" dirty="0"/>
              <a:t>)</a:t>
            </a:r>
          </a:p>
          <a:p>
            <a:pPr>
              <a:lnSpc>
                <a:spcPct val="170000"/>
              </a:lnSpc>
            </a:pPr>
            <a:r>
              <a:rPr lang="hr-HR" sz="2000" dirty="0"/>
              <a:t>demonstracijski projekti </a:t>
            </a:r>
            <a:r>
              <a:rPr lang="hr-HR" sz="2000" dirty="0" err="1"/>
              <a:t>obnovljanja</a:t>
            </a:r>
            <a:r>
              <a:rPr lang="hr-HR" sz="2000" dirty="0"/>
              <a:t> ekosustava</a:t>
            </a:r>
          </a:p>
          <a:p>
            <a:pPr>
              <a:lnSpc>
                <a:spcPct val="160000"/>
              </a:lnSpc>
            </a:pPr>
            <a:r>
              <a:rPr lang="hr-HR" sz="2000" dirty="0"/>
              <a:t>pilot projekti za smanjenje emisija ili prilagodbu klimatskim promjenama</a:t>
            </a:r>
          </a:p>
          <a:p>
            <a:r>
              <a:rPr lang="hr-HR" sz="2000" b="1" dirty="0"/>
              <a:t>Demonstracija novih modela upravljanja  </a:t>
            </a:r>
            <a:r>
              <a:rPr lang="hr-HR" sz="2000" dirty="0"/>
              <a:t>- pilot model koordinacije između lokalnih vlasti i regionalne uprave</a:t>
            </a:r>
          </a:p>
          <a:p>
            <a:r>
              <a:rPr lang="hr-HR" sz="2000" b="1" dirty="0"/>
              <a:t>Pilot-financijski modeli i poticaji - </a:t>
            </a:r>
            <a:r>
              <a:rPr lang="hr-HR" sz="2000" dirty="0"/>
              <a:t>demonstracija financijskih modela za energetsku obnovu zgrada</a:t>
            </a:r>
          </a:p>
          <a:p>
            <a:r>
              <a:rPr lang="hr-HR" sz="2000" b="1" dirty="0"/>
              <a:t>Testiranje sustava monitoringa i upravljanja podacima</a:t>
            </a:r>
          </a:p>
          <a:p>
            <a:pPr lvl="1">
              <a:buFont typeface="Courier New" panose="02070309020205020404" pitchFamily="49" charset="0"/>
              <a:buChar char="o"/>
            </a:pPr>
            <a:r>
              <a:rPr lang="hr-HR" sz="2000" dirty="0"/>
              <a:t>senzorskih mreža</a:t>
            </a:r>
          </a:p>
          <a:p>
            <a:pPr lvl="1">
              <a:buFont typeface="Courier New" panose="02070309020205020404" pitchFamily="49" charset="0"/>
              <a:buChar char="o"/>
            </a:pPr>
            <a:r>
              <a:rPr lang="hr-HR" sz="2000" dirty="0"/>
              <a:t>sustava za praćenje okoliša</a:t>
            </a:r>
          </a:p>
          <a:p>
            <a:pPr lvl="1">
              <a:buFont typeface="Courier New" panose="02070309020205020404" pitchFamily="49" charset="0"/>
              <a:buChar char="o"/>
            </a:pPr>
            <a:r>
              <a:rPr lang="hr-HR" sz="2000" dirty="0"/>
              <a:t>digitalnih platformi</a:t>
            </a:r>
          </a:p>
          <a:p>
            <a:pPr lvl="1">
              <a:buFont typeface="Courier New" panose="02070309020205020404" pitchFamily="49" charset="0"/>
              <a:buChar char="o"/>
            </a:pPr>
            <a:r>
              <a:rPr lang="hr-HR" sz="2000" dirty="0"/>
              <a:t>Validacija kvalitete podataka</a:t>
            </a:r>
          </a:p>
          <a:p>
            <a:pPr lvl="1"/>
            <a:endParaRPr lang="hr-HR" sz="2000" dirty="0"/>
          </a:p>
          <a:p>
            <a:pPr lvl="1"/>
            <a:endParaRPr lang="hr-HR" sz="2000" dirty="0"/>
          </a:p>
        </p:txBody>
      </p:sp>
      <p:pic>
        <p:nvPicPr>
          <p:cNvPr id="4" name="Slika 3">
            <a:extLst>
              <a:ext uri="{FF2B5EF4-FFF2-40B4-BE49-F238E27FC236}">
                <a16:creationId xmlns:a16="http://schemas.microsoft.com/office/drawing/2014/main" id="{C3D60C0B-B886-ADE2-3439-48F6AAB4C1FD}"/>
              </a:ext>
            </a:extLst>
          </p:cNvPr>
          <p:cNvPicPr>
            <a:picLocks noChangeAspect="1"/>
          </p:cNvPicPr>
          <p:nvPr/>
        </p:nvPicPr>
        <p:blipFill>
          <a:blip r:embed="rId2"/>
          <a:srcRect r="3" b="1503"/>
          <a:stretch>
            <a:fillRect/>
          </a:stretch>
        </p:blipFill>
        <p:spPr>
          <a:xfrm>
            <a:off x="8668870" y="3573848"/>
            <a:ext cx="3523130" cy="3523130"/>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Tree>
    <p:extLst>
      <p:ext uri="{BB962C8B-B14F-4D97-AF65-F5344CB8AC3E}">
        <p14:creationId xmlns:p14="http://schemas.microsoft.com/office/powerpoint/2010/main" val="2343185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A88EB-56CC-00F2-804C-07F085B170F6}"/>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821A8737-90B1-6C2C-6513-F202AE7D6F91}"/>
              </a:ext>
            </a:extLst>
          </p:cNvPr>
          <p:cNvSpPr>
            <a:spLocks noGrp="1"/>
          </p:cNvSpPr>
          <p:nvPr>
            <p:ph type="title"/>
          </p:nvPr>
        </p:nvSpPr>
        <p:spPr>
          <a:xfrm>
            <a:off x="742665" y="156052"/>
            <a:ext cx="11627225" cy="1325563"/>
          </a:xfrm>
        </p:spPr>
        <p:txBody>
          <a:bodyPr>
            <a:noAutofit/>
          </a:bodyPr>
          <a:lstStyle/>
          <a:p>
            <a:r>
              <a:rPr lang="hr-HR" sz="2800" b="1" dirty="0">
                <a:solidFill>
                  <a:srgbClr val="004493"/>
                </a:solidFill>
                <a:latin typeface="Verdana"/>
              </a:rPr>
              <a:t>Provedba pilot/demonstracijskih aktivnosti</a:t>
            </a:r>
          </a:p>
        </p:txBody>
      </p:sp>
      <p:sp>
        <p:nvSpPr>
          <p:cNvPr id="3" name="Rezervirano mjesto sadržaja 2">
            <a:extLst>
              <a:ext uri="{FF2B5EF4-FFF2-40B4-BE49-F238E27FC236}">
                <a16:creationId xmlns:a16="http://schemas.microsoft.com/office/drawing/2014/main" id="{908A0FBB-498F-3823-88B0-D981136A6680}"/>
              </a:ext>
            </a:extLst>
          </p:cNvPr>
          <p:cNvSpPr>
            <a:spLocks noGrp="1"/>
          </p:cNvSpPr>
          <p:nvPr>
            <p:ph idx="1"/>
          </p:nvPr>
        </p:nvSpPr>
        <p:spPr>
          <a:xfrm>
            <a:off x="838199" y="1690688"/>
            <a:ext cx="5153498" cy="4351338"/>
          </a:xfrm>
        </p:spPr>
        <p:txBody>
          <a:bodyPr>
            <a:normAutofit/>
          </a:bodyPr>
          <a:lstStyle/>
          <a:p>
            <a:pPr>
              <a:buFont typeface="Wingdings" panose="05000000000000000000" pitchFamily="2" charset="2"/>
              <a:buChar char="Ø"/>
            </a:pPr>
            <a:r>
              <a:rPr lang="hr-HR" sz="2400" b="1" dirty="0"/>
              <a:t>Pilot mjere uvođenja naprednih sustava grijanja i mjera za smanjenje emisija u kućanstvima </a:t>
            </a:r>
            <a:r>
              <a:rPr lang="hr-HR" sz="2000" dirty="0"/>
              <a:t>(LIFE IP </a:t>
            </a:r>
            <a:r>
              <a:rPr lang="hr-HR" sz="2000" dirty="0" err="1"/>
              <a:t>Clean</a:t>
            </a:r>
            <a:r>
              <a:rPr lang="hr-HR" sz="2000" dirty="0"/>
              <a:t> Air)</a:t>
            </a:r>
          </a:p>
          <a:p>
            <a:endParaRPr lang="hr-HR" sz="2400" dirty="0"/>
          </a:p>
          <a:p>
            <a:pPr lvl="1"/>
            <a:endParaRPr lang="hr-HR" sz="2000" dirty="0"/>
          </a:p>
          <a:p>
            <a:pPr lvl="1"/>
            <a:endParaRPr lang="hr-HR" sz="2000" dirty="0"/>
          </a:p>
        </p:txBody>
      </p:sp>
      <p:sp>
        <p:nvSpPr>
          <p:cNvPr id="4" name="TekstniOkvir 3">
            <a:extLst>
              <a:ext uri="{FF2B5EF4-FFF2-40B4-BE49-F238E27FC236}">
                <a16:creationId xmlns:a16="http://schemas.microsoft.com/office/drawing/2014/main" id="{C59B6B31-B394-519D-24DD-FFBFA818CC76}"/>
              </a:ext>
            </a:extLst>
          </p:cNvPr>
          <p:cNvSpPr txBox="1"/>
          <p:nvPr/>
        </p:nvSpPr>
        <p:spPr>
          <a:xfrm>
            <a:off x="5991698" y="1583049"/>
            <a:ext cx="6037729" cy="1815882"/>
          </a:xfrm>
          <a:prstGeom prst="rect">
            <a:avLst/>
          </a:prstGeom>
          <a:noFill/>
        </p:spPr>
        <p:txBody>
          <a:bodyPr wrap="square" rtlCol="0">
            <a:spAutoFit/>
          </a:bodyPr>
          <a:lstStyle/>
          <a:p>
            <a:pPr marL="285750" indent="-285750">
              <a:buFont typeface="Wingdings" panose="05000000000000000000" pitchFamily="2" charset="2"/>
              <a:buChar char="Ø"/>
            </a:pPr>
            <a:r>
              <a:rPr lang="hr-HR" sz="2400" b="1" dirty="0"/>
              <a:t>Pilot mjere prilagodbe klimatskim promjenama u sektorima voda, šumarstva i zdravstva </a:t>
            </a:r>
          </a:p>
          <a:p>
            <a:r>
              <a:rPr lang="hr-HR" sz="2000" dirty="0"/>
              <a:t>     (LIFE-IP </a:t>
            </a:r>
            <a:r>
              <a:rPr lang="hr-HR" sz="2000" dirty="0" err="1"/>
              <a:t>NAdapta</a:t>
            </a:r>
            <a:r>
              <a:rPr lang="hr-HR" sz="2000" dirty="0"/>
              <a:t>-CC)</a:t>
            </a:r>
          </a:p>
          <a:p>
            <a:endParaRPr lang="hr-HR" sz="1600" dirty="0"/>
          </a:p>
        </p:txBody>
      </p:sp>
      <p:pic>
        <p:nvPicPr>
          <p:cNvPr id="6" name="Slika 5">
            <a:extLst>
              <a:ext uri="{FF2B5EF4-FFF2-40B4-BE49-F238E27FC236}">
                <a16:creationId xmlns:a16="http://schemas.microsoft.com/office/drawing/2014/main" id="{35A29324-2914-7B12-AD46-8CFB40812D2D}"/>
              </a:ext>
            </a:extLst>
          </p:cNvPr>
          <p:cNvPicPr>
            <a:picLocks noChangeAspect="1"/>
          </p:cNvPicPr>
          <p:nvPr/>
        </p:nvPicPr>
        <p:blipFill>
          <a:blip r:embed="rId3"/>
          <a:stretch>
            <a:fillRect/>
          </a:stretch>
        </p:blipFill>
        <p:spPr>
          <a:xfrm>
            <a:off x="1626948" y="3192703"/>
            <a:ext cx="3002968" cy="2640250"/>
          </a:xfrm>
          <a:prstGeom prst="rect">
            <a:avLst/>
          </a:prstGeom>
        </p:spPr>
      </p:pic>
      <p:pic>
        <p:nvPicPr>
          <p:cNvPr id="8" name="Slika 7">
            <a:extLst>
              <a:ext uri="{FF2B5EF4-FFF2-40B4-BE49-F238E27FC236}">
                <a16:creationId xmlns:a16="http://schemas.microsoft.com/office/drawing/2014/main" id="{E977D690-3A2E-DEDA-5E45-3E7C2AE0812B}"/>
              </a:ext>
            </a:extLst>
          </p:cNvPr>
          <p:cNvPicPr>
            <a:picLocks noChangeAspect="1"/>
          </p:cNvPicPr>
          <p:nvPr/>
        </p:nvPicPr>
        <p:blipFill>
          <a:blip r:embed="rId4"/>
          <a:stretch>
            <a:fillRect/>
          </a:stretch>
        </p:blipFill>
        <p:spPr>
          <a:xfrm>
            <a:off x="6200303" y="3055300"/>
            <a:ext cx="4210638" cy="2915057"/>
          </a:xfrm>
          <a:prstGeom prst="rect">
            <a:avLst/>
          </a:prstGeom>
        </p:spPr>
      </p:pic>
    </p:spTree>
    <p:extLst>
      <p:ext uri="{BB962C8B-B14F-4D97-AF65-F5344CB8AC3E}">
        <p14:creationId xmlns:p14="http://schemas.microsoft.com/office/powerpoint/2010/main" val="4195805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D5CE1-990C-1534-4995-446397F35CA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4FAFCD3B-3928-EFF2-C1FD-890BF85F5649}"/>
              </a:ext>
            </a:extLst>
          </p:cNvPr>
          <p:cNvSpPr>
            <a:spLocks noGrp="1"/>
          </p:cNvSpPr>
          <p:nvPr>
            <p:ph type="title"/>
          </p:nvPr>
        </p:nvSpPr>
        <p:spPr>
          <a:xfrm>
            <a:off x="386690" y="311305"/>
            <a:ext cx="11627225" cy="1325563"/>
          </a:xfrm>
        </p:spPr>
        <p:txBody>
          <a:bodyPr>
            <a:noAutofit/>
          </a:bodyPr>
          <a:lstStyle/>
          <a:p>
            <a:r>
              <a:rPr lang="hr-HR" sz="4000" dirty="0"/>
              <a:t> </a:t>
            </a:r>
            <a:br>
              <a:rPr lang="hr-HR" sz="4000" dirty="0"/>
            </a:br>
            <a:r>
              <a:rPr lang="hr-HR" sz="2800" b="1" dirty="0">
                <a:solidFill>
                  <a:srgbClr val="004493"/>
                </a:solidFill>
                <a:latin typeface="Verdana"/>
              </a:rPr>
              <a:t>SIP: kvaliteta zraka</a:t>
            </a:r>
            <a:br>
              <a:rPr lang="hr-HR" sz="2800" b="1" dirty="0">
                <a:solidFill>
                  <a:srgbClr val="004493"/>
                </a:solidFill>
                <a:latin typeface="Verdana"/>
              </a:rPr>
            </a:br>
            <a:br>
              <a:rPr lang="hr-HR" sz="2800" dirty="0"/>
            </a:br>
            <a:endParaRPr lang="hr-HR" sz="2800" b="1" dirty="0">
              <a:solidFill>
                <a:srgbClr val="004493"/>
              </a:solidFill>
              <a:latin typeface="Verdana"/>
            </a:endParaRPr>
          </a:p>
        </p:txBody>
      </p:sp>
      <p:sp>
        <p:nvSpPr>
          <p:cNvPr id="3" name="Rezervirano mjesto sadržaja 2">
            <a:extLst>
              <a:ext uri="{FF2B5EF4-FFF2-40B4-BE49-F238E27FC236}">
                <a16:creationId xmlns:a16="http://schemas.microsoft.com/office/drawing/2014/main" id="{BB143912-D602-0E18-84E8-910BEEB03D29}"/>
              </a:ext>
            </a:extLst>
          </p:cNvPr>
          <p:cNvSpPr>
            <a:spLocks noGrp="1"/>
          </p:cNvSpPr>
          <p:nvPr>
            <p:ph idx="1"/>
          </p:nvPr>
        </p:nvSpPr>
        <p:spPr>
          <a:xfrm>
            <a:off x="319085" y="1433512"/>
            <a:ext cx="5776915" cy="4695825"/>
          </a:xfrm>
        </p:spPr>
        <p:txBody>
          <a:bodyPr>
            <a:normAutofit fontScale="70000" lnSpcReduction="20000"/>
          </a:bodyPr>
          <a:lstStyle/>
          <a:p>
            <a:r>
              <a:rPr lang="hr-HR" b="1" dirty="0"/>
              <a:t>Nacionalni program kontrole onečišćenja zraka </a:t>
            </a:r>
            <a:endParaRPr lang="hr-HR" dirty="0"/>
          </a:p>
          <a:p>
            <a:pPr marL="0" indent="0">
              <a:buNone/>
            </a:pPr>
            <a:r>
              <a:rPr lang="hr-HR" dirty="0"/>
              <a:t>koordinacija i suradnja sa značajnim brojem relevantnih aktera na nacionalnoj, regionalnoj i lokalnoj razini, kao što su nacionalne ili regionalne agencije za okoliš, uprave regija i velikih urbanih aglomeracija, udruge.</a:t>
            </a:r>
          </a:p>
          <a:p>
            <a:pPr marL="0" indent="0">
              <a:buNone/>
            </a:pPr>
            <a:endParaRPr lang="hr-HR" dirty="0"/>
          </a:p>
          <a:p>
            <a:r>
              <a:rPr lang="hr-HR" b="1" dirty="0"/>
              <a:t>Regionalni projekti:</a:t>
            </a:r>
            <a:endParaRPr lang="hr-HR" dirty="0"/>
          </a:p>
          <a:p>
            <a:pPr marL="0" indent="0">
              <a:buNone/>
            </a:pPr>
            <a:r>
              <a:rPr lang="hr-HR" dirty="0"/>
              <a:t>koordinacija i suradnja između značajnog broja lokalnih uprava, a u slučaju da se temelje na više od jednog regionalnog programa za kvalitetu zraka (AQP), i između dotičnih regionalnih uprava.</a:t>
            </a:r>
          </a:p>
          <a:p>
            <a:endParaRPr lang="hr-HR" dirty="0"/>
          </a:p>
          <a:p>
            <a:r>
              <a:rPr lang="hr-HR" b="1" dirty="0"/>
              <a:t>Lokalni akcijski planovi</a:t>
            </a:r>
            <a:r>
              <a:rPr lang="hr-HR" dirty="0"/>
              <a:t> za poboljšanje kvalitete zraka </a:t>
            </a:r>
            <a:r>
              <a:rPr lang="hr-HR" dirty="0">
                <a:sym typeface="Wingdings" panose="05000000000000000000" pitchFamily="2" charset="2"/>
              </a:rPr>
              <a:t></a:t>
            </a:r>
            <a:r>
              <a:rPr lang="hr-HR" dirty="0"/>
              <a:t> ​​koordinacija i suradnju </a:t>
            </a:r>
            <a:r>
              <a:rPr lang="hr-HR" b="1" dirty="0"/>
              <a:t>između najmanje pet gradova s ​​takvim planovima</a:t>
            </a:r>
            <a:endParaRPr lang="hr-HR" dirty="0"/>
          </a:p>
          <a:p>
            <a:endParaRPr lang="hr-HR" sz="2400" dirty="0"/>
          </a:p>
          <a:p>
            <a:pPr lvl="1"/>
            <a:endParaRPr lang="hr-HR" sz="2000" dirty="0"/>
          </a:p>
          <a:p>
            <a:pPr lvl="1"/>
            <a:endParaRPr lang="hr-HR" sz="2000" dirty="0"/>
          </a:p>
        </p:txBody>
      </p:sp>
      <p:sp>
        <p:nvSpPr>
          <p:cNvPr id="4" name="TekstniOkvir 3">
            <a:extLst>
              <a:ext uri="{FF2B5EF4-FFF2-40B4-BE49-F238E27FC236}">
                <a16:creationId xmlns:a16="http://schemas.microsoft.com/office/drawing/2014/main" id="{5CA6ECF3-5DA6-72A7-103B-5FDC32B4D868}"/>
              </a:ext>
            </a:extLst>
          </p:cNvPr>
          <p:cNvSpPr txBox="1"/>
          <p:nvPr/>
        </p:nvSpPr>
        <p:spPr>
          <a:xfrm>
            <a:off x="7015163" y="1433512"/>
            <a:ext cx="4998752" cy="4431983"/>
          </a:xfrm>
          <a:prstGeom prst="rect">
            <a:avLst/>
          </a:prstGeom>
          <a:noFill/>
        </p:spPr>
        <p:txBody>
          <a:bodyPr wrap="square" rtlCol="0">
            <a:spAutoFit/>
          </a:bodyPr>
          <a:lstStyle/>
          <a:p>
            <a:pPr marL="285750" indent="-285750">
              <a:buFont typeface="Arial" panose="020B0604020202020204" pitchFamily="34" charset="0"/>
              <a:buChar char="•"/>
            </a:pPr>
            <a:r>
              <a:rPr lang="hr-HR" sz="2400" dirty="0"/>
              <a:t>Aktivnosti potrebne za provedbu, evaluaciju i daljnji razvoj AQP-a ili NAPCP-a: </a:t>
            </a:r>
          </a:p>
          <a:p>
            <a:pPr marL="285750" indent="-285750">
              <a:buFont typeface="Arial" panose="020B0604020202020204" pitchFamily="34" charset="0"/>
              <a:buChar char="•"/>
            </a:pPr>
            <a:r>
              <a:rPr lang="hr-HR" sz="2400" dirty="0"/>
              <a:t>praćenje i modeliranje, </a:t>
            </a:r>
          </a:p>
          <a:p>
            <a:pPr marL="285750" indent="-285750">
              <a:buFont typeface="Arial" panose="020B0604020202020204" pitchFamily="34" charset="0"/>
              <a:buChar char="•"/>
            </a:pPr>
            <a:r>
              <a:rPr lang="hr-HR" sz="2400" dirty="0"/>
              <a:t>popisivanje izvora emisija</a:t>
            </a:r>
          </a:p>
          <a:p>
            <a:pPr marL="285750" indent="-285750">
              <a:buFont typeface="Arial" panose="020B0604020202020204" pitchFamily="34" charset="0"/>
              <a:buChar char="•"/>
            </a:pPr>
            <a:r>
              <a:rPr lang="hr-HR" sz="2400" dirty="0"/>
              <a:t>uspostava inventara emisija,</a:t>
            </a:r>
          </a:p>
          <a:p>
            <a:pPr marL="285750" indent="-285750">
              <a:buFont typeface="Arial" panose="020B0604020202020204" pitchFamily="34" charset="0"/>
              <a:buChar char="•"/>
            </a:pPr>
            <a:r>
              <a:rPr lang="hr-HR" sz="2400" dirty="0"/>
              <a:t>razvoj i provedba politika,</a:t>
            </a:r>
          </a:p>
          <a:p>
            <a:pPr marL="285750" indent="-285750">
              <a:buFont typeface="Arial" panose="020B0604020202020204" pitchFamily="34" charset="0"/>
              <a:buChar char="•"/>
            </a:pPr>
            <a:r>
              <a:rPr lang="hr-HR" sz="2400" dirty="0"/>
              <a:t>informiranje i sudjelovanje javnosti</a:t>
            </a:r>
          </a:p>
          <a:p>
            <a:pPr marL="285750" indent="-285750">
              <a:buFont typeface="Arial" panose="020B0604020202020204" pitchFamily="34" charset="0"/>
              <a:buChar char="•"/>
            </a:pPr>
            <a:r>
              <a:rPr lang="hr-HR" sz="2400" dirty="0"/>
              <a:t>doprinos jačanju upravljanja kvalitetom zraka i upravljanja</a:t>
            </a:r>
          </a:p>
          <a:p>
            <a:endParaRPr lang="hr-HR" dirty="0"/>
          </a:p>
        </p:txBody>
      </p:sp>
    </p:spTree>
    <p:extLst>
      <p:ext uri="{BB962C8B-B14F-4D97-AF65-F5344CB8AC3E}">
        <p14:creationId xmlns:p14="http://schemas.microsoft.com/office/powerpoint/2010/main" val="1071008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EF25807-B462-BAA6-2F75-13DE02605839}"/>
              </a:ext>
            </a:extLst>
          </p:cNvPr>
          <p:cNvSpPr>
            <a:spLocks noGrp="1"/>
          </p:cNvSpPr>
          <p:nvPr>
            <p:ph type="title"/>
          </p:nvPr>
        </p:nvSpPr>
        <p:spPr>
          <a:xfrm>
            <a:off x="356903" y="216570"/>
            <a:ext cx="10515600" cy="1325563"/>
          </a:xfrm>
        </p:spPr>
        <p:txBody>
          <a:bodyPr>
            <a:noAutofit/>
          </a:bodyPr>
          <a:lstStyle/>
          <a:p>
            <a:r>
              <a:rPr lang="hr-HR" sz="2400" b="1" dirty="0">
                <a:solidFill>
                  <a:srgbClr val="004493"/>
                </a:solidFill>
                <a:latin typeface="Verdana"/>
              </a:rPr>
              <a:t>LIFE-IP HUNGAIRY: Poboljšanje kvalitete zraka u osam mađarskih regija provedbom mjera plana kvalitete zraka</a:t>
            </a:r>
            <a:br>
              <a:rPr lang="hr-HR" sz="2400" dirty="0"/>
            </a:br>
            <a:r>
              <a:rPr lang="hr-HR" sz="1800" dirty="0"/>
              <a:t>(LIFE17 IPE/HU/000017)</a:t>
            </a:r>
            <a:endParaRPr lang="hr-HR" sz="2400" dirty="0"/>
          </a:p>
        </p:txBody>
      </p:sp>
      <p:sp>
        <p:nvSpPr>
          <p:cNvPr id="6" name="TekstniOkvir 5">
            <a:extLst>
              <a:ext uri="{FF2B5EF4-FFF2-40B4-BE49-F238E27FC236}">
                <a16:creationId xmlns:a16="http://schemas.microsoft.com/office/drawing/2014/main" id="{2639BFB4-14D6-3E01-FC6F-5A53CFE354D8}"/>
              </a:ext>
            </a:extLst>
          </p:cNvPr>
          <p:cNvSpPr txBox="1"/>
          <p:nvPr/>
        </p:nvSpPr>
        <p:spPr>
          <a:xfrm>
            <a:off x="906803" y="1148279"/>
            <a:ext cx="4791077" cy="5394297"/>
          </a:xfrm>
          <a:prstGeom prst="rect">
            <a:avLst/>
          </a:prstGeom>
          <a:noFill/>
        </p:spPr>
        <p:txBody>
          <a:bodyPr wrap="square">
            <a:spAutoFit/>
          </a:bodyPr>
          <a:lstStyle/>
          <a:p>
            <a:pPr>
              <a:lnSpc>
                <a:spcPct val="115000"/>
              </a:lnSpc>
              <a:spcAft>
                <a:spcPts val="800"/>
              </a:spcAft>
            </a:pPr>
            <a:endParaRPr lang="hr-HR" sz="20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hr-HR" sz="2000" kern="100" dirty="0">
                <a:effectLst/>
                <a:latin typeface="Aptos" panose="020B0004020202020204" pitchFamily="34" charset="0"/>
                <a:ea typeface="Aptos" panose="020B0004020202020204" pitchFamily="34" charset="0"/>
                <a:cs typeface="Times New Roman" panose="02020603050405020304" pitchFamily="18" charset="0"/>
              </a:rPr>
              <a:t>Postavljanje novih stanica za praćenje kvalitete zraka</a:t>
            </a:r>
          </a:p>
          <a:p>
            <a:pPr marL="285750" indent="-285750">
              <a:lnSpc>
                <a:spcPct val="115000"/>
              </a:lnSpc>
              <a:spcAft>
                <a:spcPts val="800"/>
              </a:spcAft>
              <a:buFont typeface="Arial" panose="020B0604020202020204" pitchFamily="34" charset="0"/>
              <a:buChar char="•"/>
            </a:pPr>
            <a:r>
              <a:rPr lang="hr-HR" sz="2000" kern="100" dirty="0">
                <a:effectLst/>
                <a:latin typeface="Aptos" panose="020B0004020202020204" pitchFamily="34" charset="0"/>
                <a:ea typeface="Aptos" panose="020B0004020202020204" pitchFamily="34" charset="0"/>
                <a:cs typeface="Times New Roman" panose="02020603050405020304" pitchFamily="18" charset="0"/>
              </a:rPr>
              <a:t>Uspostava mreže eko-menadžera</a:t>
            </a:r>
          </a:p>
          <a:p>
            <a:pPr marL="285750" indent="-285750">
              <a:lnSpc>
                <a:spcPct val="115000"/>
              </a:lnSpc>
              <a:spcAft>
                <a:spcPts val="800"/>
              </a:spcAft>
              <a:buFont typeface="Arial" panose="020B0604020202020204" pitchFamily="34" charset="0"/>
              <a:buChar char="•"/>
            </a:pPr>
            <a:r>
              <a:rPr lang="hr-HR" sz="2000" kern="100" dirty="0">
                <a:effectLst/>
                <a:latin typeface="Aptos" panose="020B0004020202020204" pitchFamily="34" charset="0"/>
                <a:ea typeface="Aptos" panose="020B0004020202020204" pitchFamily="34" charset="0"/>
                <a:cs typeface="Times New Roman" panose="02020603050405020304" pitchFamily="18" charset="0"/>
              </a:rPr>
              <a:t>Promicanje ekološki prihvatljivih načina prijevoza</a:t>
            </a:r>
          </a:p>
          <a:p>
            <a:pPr marL="285750" indent="-285750">
              <a:lnSpc>
                <a:spcPct val="115000"/>
              </a:lnSpc>
              <a:spcAft>
                <a:spcPts val="800"/>
              </a:spcAft>
              <a:buFont typeface="Arial" panose="020B0604020202020204" pitchFamily="34" charset="0"/>
              <a:buChar char="•"/>
            </a:pPr>
            <a:r>
              <a:rPr lang="hr-HR" sz="2000" kern="100" dirty="0">
                <a:effectLst/>
                <a:latin typeface="Aptos" panose="020B0004020202020204" pitchFamily="34" charset="0"/>
                <a:ea typeface="Aptos" panose="020B0004020202020204" pitchFamily="34" charset="0"/>
                <a:cs typeface="Times New Roman" panose="02020603050405020304" pitchFamily="18" charset="0"/>
              </a:rPr>
              <a:t>Razvoj alata za modeliranje kvalitete zraka koji podržava donošenje odluka</a:t>
            </a:r>
          </a:p>
          <a:p>
            <a:pPr marL="285750" indent="-285750">
              <a:lnSpc>
                <a:spcPct val="115000"/>
              </a:lnSpc>
              <a:spcAft>
                <a:spcPts val="800"/>
              </a:spcAft>
              <a:buFont typeface="Arial" panose="020B0604020202020204" pitchFamily="34" charset="0"/>
              <a:buChar char="•"/>
            </a:pPr>
            <a:r>
              <a:rPr lang="hr-HR" sz="2000" kern="100" dirty="0">
                <a:effectLst/>
                <a:latin typeface="Aptos" panose="020B0004020202020204" pitchFamily="34" charset="0"/>
                <a:ea typeface="Aptos" panose="020B0004020202020204" pitchFamily="34" charset="0"/>
                <a:cs typeface="Times New Roman" panose="02020603050405020304" pitchFamily="18" charset="0"/>
              </a:rPr>
              <a:t>Podizanje svijesti i prijenos znanja</a:t>
            </a:r>
          </a:p>
          <a:p>
            <a:pPr marL="285750" indent="-285750">
              <a:lnSpc>
                <a:spcPct val="115000"/>
              </a:lnSpc>
              <a:spcAft>
                <a:spcPts val="800"/>
              </a:spcAft>
              <a:buFont typeface="Arial" panose="020B0604020202020204" pitchFamily="34" charset="0"/>
              <a:buChar char="•"/>
            </a:pPr>
            <a:r>
              <a:rPr lang="hr-HR" sz="2000" kern="100" dirty="0">
                <a:effectLst/>
                <a:latin typeface="Aptos" panose="020B0004020202020204" pitchFamily="34" charset="0"/>
                <a:ea typeface="Aptos" panose="020B0004020202020204" pitchFamily="34" charset="0"/>
                <a:cs typeface="Times New Roman" panose="02020603050405020304" pitchFamily="18" charset="0"/>
              </a:rPr>
              <a:t>Smanjenje emisija iz stambenog sektora</a:t>
            </a:r>
          </a:p>
          <a:p>
            <a:pPr marL="285750" indent="-285750">
              <a:lnSpc>
                <a:spcPct val="115000"/>
              </a:lnSpc>
              <a:spcAft>
                <a:spcPts val="800"/>
              </a:spcAft>
              <a:buFont typeface="Arial" panose="020B0604020202020204" pitchFamily="34" charset="0"/>
              <a:buChar char="•"/>
            </a:pPr>
            <a:r>
              <a:rPr lang="hr-HR" sz="2000" kern="100" dirty="0">
                <a:effectLst/>
                <a:latin typeface="Aptos" panose="020B0004020202020204" pitchFamily="34" charset="0"/>
                <a:ea typeface="Aptos" panose="020B0004020202020204" pitchFamily="34" charset="0"/>
                <a:cs typeface="Times New Roman" panose="02020603050405020304" pitchFamily="18" charset="0"/>
              </a:rPr>
              <a:t>Primjena ekološki prihvatljivih poljoprivrednih tehnologija</a:t>
            </a:r>
          </a:p>
        </p:txBody>
      </p:sp>
      <p:pic>
        <p:nvPicPr>
          <p:cNvPr id="7" name="Slika 6">
            <a:extLst>
              <a:ext uri="{FF2B5EF4-FFF2-40B4-BE49-F238E27FC236}">
                <a16:creationId xmlns:a16="http://schemas.microsoft.com/office/drawing/2014/main" id="{1440491A-926B-3783-FC48-A3FDF537D0B5}"/>
              </a:ext>
            </a:extLst>
          </p:cNvPr>
          <p:cNvPicPr>
            <a:picLocks noChangeAspect="1"/>
          </p:cNvPicPr>
          <p:nvPr/>
        </p:nvPicPr>
        <p:blipFill>
          <a:blip r:embed="rId3"/>
          <a:stretch>
            <a:fillRect/>
          </a:stretch>
        </p:blipFill>
        <p:spPr>
          <a:xfrm>
            <a:off x="6582417" y="2171012"/>
            <a:ext cx="5455915" cy="2979738"/>
          </a:xfrm>
          <a:prstGeom prst="rect">
            <a:avLst/>
          </a:prstGeom>
        </p:spPr>
      </p:pic>
    </p:spTree>
    <p:extLst>
      <p:ext uri="{BB962C8B-B14F-4D97-AF65-F5344CB8AC3E}">
        <p14:creationId xmlns:p14="http://schemas.microsoft.com/office/powerpoint/2010/main" val="2543687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Šta je Green Deal - Zeleni plan EU - Moje mjesto u EU">
            <a:extLst>
              <a:ext uri="{FF2B5EF4-FFF2-40B4-BE49-F238E27FC236}">
                <a16:creationId xmlns:a16="http://schemas.microsoft.com/office/drawing/2014/main" id="{A4A3C50E-B61F-0BD9-7F7C-B04389B04F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597" b="10048"/>
          <a:stretch/>
        </p:blipFill>
        <p:spPr bwMode="auto">
          <a:xfrm>
            <a:off x="5906811" y="1331153"/>
            <a:ext cx="5735027" cy="38042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99B787B-E27B-99EF-BA36-63CE91729314}"/>
              </a:ext>
            </a:extLst>
          </p:cNvPr>
          <p:cNvSpPr>
            <a:spLocks noGrp="1"/>
          </p:cNvSpPr>
          <p:nvPr>
            <p:ph type="title"/>
          </p:nvPr>
        </p:nvSpPr>
        <p:spPr>
          <a:xfrm>
            <a:off x="838197" y="365125"/>
            <a:ext cx="10515600" cy="1325563"/>
          </a:xfrm>
        </p:spPr>
        <p:txBody>
          <a:bodyPr>
            <a:normAutofit fontScale="90000"/>
          </a:bodyPr>
          <a:lstStyle/>
          <a:p>
            <a:r>
              <a:rPr lang="en-US" b="1"/>
              <a:t>Program</a:t>
            </a:r>
            <a:r>
              <a:rPr lang="hr-HR" b="1"/>
              <a:t>            </a:t>
            </a:r>
            <a:r>
              <a:rPr lang="en-US" sz="4400" b="1"/>
              <a:t>100% </a:t>
            </a:r>
            <a:r>
              <a:rPr lang="en-US" sz="4400" b="1" err="1"/>
              <a:t>posvećen</a:t>
            </a:r>
            <a:r>
              <a:rPr lang="en-US" sz="4400" b="1"/>
              <a:t> NAT, ENV, CLIMA</a:t>
            </a:r>
            <a:br>
              <a:rPr lang="en-US" sz="4400" b="1"/>
            </a:br>
            <a:endParaRPr lang="en-US" b="1"/>
          </a:p>
        </p:txBody>
      </p:sp>
      <p:pic>
        <p:nvPicPr>
          <p:cNvPr id="8" name="Image 7">
            <a:extLst>
              <a:ext uri="{FF2B5EF4-FFF2-40B4-BE49-F238E27FC236}">
                <a16:creationId xmlns:a16="http://schemas.microsoft.com/office/drawing/2014/main" id="{030559D0-FF71-3E69-F2AF-EE2AAEBAECD6}"/>
              </a:ext>
            </a:extLst>
          </p:cNvPr>
          <p:cNvPicPr>
            <a:picLocks noChangeAspect="1"/>
          </p:cNvPicPr>
          <p:nvPr/>
        </p:nvPicPr>
        <p:blipFill rotWithShape="1">
          <a:blip r:embed="rId4"/>
          <a:srcRect l="38916" t="64109" r="38554" b="6566"/>
          <a:stretch/>
        </p:blipFill>
        <p:spPr>
          <a:xfrm>
            <a:off x="2658910" y="73564"/>
            <a:ext cx="1398015" cy="1285875"/>
          </a:xfrm>
          <a:prstGeom prst="rect">
            <a:avLst/>
          </a:prstGeom>
        </p:spPr>
      </p:pic>
      <p:grpSp>
        <p:nvGrpSpPr>
          <p:cNvPr id="3" name="Groupe 32">
            <a:extLst>
              <a:ext uri="{FF2B5EF4-FFF2-40B4-BE49-F238E27FC236}">
                <a16:creationId xmlns:a16="http://schemas.microsoft.com/office/drawing/2014/main" id="{3B271BBB-5C3A-C5CA-5E9C-9C3CE7B4CF53}"/>
              </a:ext>
            </a:extLst>
          </p:cNvPr>
          <p:cNvGrpSpPr/>
          <p:nvPr/>
        </p:nvGrpSpPr>
        <p:grpSpPr>
          <a:xfrm>
            <a:off x="4027413" y="4489481"/>
            <a:ext cx="3245111" cy="1608346"/>
            <a:chOff x="4879903" y="4117636"/>
            <a:chExt cx="2191499" cy="1113251"/>
          </a:xfrm>
        </p:grpSpPr>
        <p:sp>
          <p:nvSpPr>
            <p:cNvPr id="4" name="ZoneTexte 25">
              <a:extLst>
                <a:ext uri="{FF2B5EF4-FFF2-40B4-BE49-F238E27FC236}">
                  <a16:creationId xmlns:a16="http://schemas.microsoft.com/office/drawing/2014/main" id="{EAD6470E-20F3-E3C1-77B3-7440807C70F2}"/>
                </a:ext>
              </a:extLst>
            </p:cNvPr>
            <p:cNvSpPr txBox="1"/>
            <p:nvPr/>
          </p:nvSpPr>
          <p:spPr>
            <a:xfrm>
              <a:off x="5372710" y="4117636"/>
              <a:ext cx="1261458" cy="861774"/>
            </a:xfrm>
            <a:prstGeom prst="rect">
              <a:avLst/>
            </a:prstGeom>
            <a:noFill/>
          </p:spPr>
          <p:txBody>
            <a:bodyPr wrap="square" rtlCol="0">
              <a:spAutoFit/>
            </a:bodyPr>
            <a:lstStyle/>
            <a:p>
              <a:pPr algn="ctr"/>
              <a:r>
                <a:rPr lang="en-GB" sz="3200" b="1">
                  <a:solidFill>
                    <a:srgbClr val="004493"/>
                  </a:solidFill>
                  <a:latin typeface="Verdana"/>
                </a:rPr>
                <a:t>€5.4</a:t>
              </a:r>
              <a:endParaRPr lang="en-GB" sz="3200" b="1" spc="-300">
                <a:solidFill>
                  <a:srgbClr val="004493"/>
                </a:solidFill>
                <a:latin typeface="Verdana"/>
              </a:endParaRPr>
            </a:p>
            <a:p>
              <a:pPr algn="ctr"/>
              <a:r>
                <a:rPr lang="en-GB" b="1" err="1">
                  <a:solidFill>
                    <a:srgbClr val="004493"/>
                  </a:solidFill>
                  <a:latin typeface="Verdana"/>
                </a:rPr>
                <a:t>Milijardi</a:t>
              </a:r>
              <a:endParaRPr lang="fr-FR" sz="1500">
                <a:solidFill>
                  <a:srgbClr val="004493"/>
                </a:solidFill>
                <a:latin typeface="Verdana"/>
              </a:endParaRPr>
            </a:p>
          </p:txBody>
        </p:sp>
        <p:sp>
          <p:nvSpPr>
            <p:cNvPr id="5" name="ZoneTexte 15">
              <a:extLst>
                <a:ext uri="{FF2B5EF4-FFF2-40B4-BE49-F238E27FC236}">
                  <a16:creationId xmlns:a16="http://schemas.microsoft.com/office/drawing/2014/main" id="{D88A6961-28EB-CAC9-EA8D-4D71E0798C77}"/>
                </a:ext>
              </a:extLst>
            </p:cNvPr>
            <p:cNvSpPr txBox="1"/>
            <p:nvPr/>
          </p:nvSpPr>
          <p:spPr>
            <a:xfrm>
              <a:off x="5393779" y="4923110"/>
              <a:ext cx="1163749" cy="307777"/>
            </a:xfrm>
            <a:prstGeom prst="rect">
              <a:avLst/>
            </a:prstGeom>
            <a:noFill/>
          </p:spPr>
          <p:txBody>
            <a:bodyPr wrap="square" rtlCol="0">
              <a:spAutoFit/>
            </a:bodyPr>
            <a:lstStyle/>
            <a:p>
              <a:pPr lvl="0" algn="ctr"/>
              <a:endParaRPr lang="fr-BE" sz="1400">
                <a:latin typeface="Verdana"/>
              </a:endParaRPr>
            </a:p>
          </p:txBody>
        </p:sp>
        <p:sp>
          <p:nvSpPr>
            <p:cNvPr id="6" name="ZoneTexte 16">
              <a:extLst>
                <a:ext uri="{FF2B5EF4-FFF2-40B4-BE49-F238E27FC236}">
                  <a16:creationId xmlns:a16="http://schemas.microsoft.com/office/drawing/2014/main" id="{93FC7F9C-F261-800B-73BF-4031F0C50173}"/>
                </a:ext>
              </a:extLst>
            </p:cNvPr>
            <p:cNvSpPr txBox="1"/>
            <p:nvPr/>
          </p:nvSpPr>
          <p:spPr>
            <a:xfrm>
              <a:off x="4879903" y="4780753"/>
              <a:ext cx="2191499" cy="369332"/>
            </a:xfrm>
            <a:prstGeom prst="rect">
              <a:avLst/>
            </a:prstGeom>
            <a:noFill/>
          </p:spPr>
          <p:txBody>
            <a:bodyPr wrap="square" rtlCol="0">
              <a:spAutoFit/>
            </a:bodyPr>
            <a:lstStyle/>
            <a:p>
              <a:pPr algn="ctr"/>
              <a:r>
                <a:rPr lang="en-GB" sz="1400">
                  <a:latin typeface="Verdana"/>
                </a:rPr>
                <a:t> </a:t>
              </a:r>
              <a:r>
                <a:rPr lang="en-GB" b="1">
                  <a:solidFill>
                    <a:srgbClr val="004493"/>
                  </a:solidFill>
                  <a:latin typeface="Verdana"/>
                </a:rPr>
                <a:t>2021. – 2027.</a:t>
              </a:r>
              <a:r>
                <a:rPr lang="fr-BE" b="1">
                  <a:solidFill>
                    <a:srgbClr val="004493"/>
                  </a:solidFill>
                  <a:latin typeface="Verdana"/>
                </a:rPr>
                <a:t> </a:t>
              </a:r>
              <a:endParaRPr lang="fr-FR" b="1">
                <a:solidFill>
                  <a:srgbClr val="004493"/>
                </a:solidFill>
                <a:latin typeface="Verdana"/>
              </a:endParaRPr>
            </a:p>
          </p:txBody>
        </p:sp>
      </p:grpSp>
      <p:grpSp>
        <p:nvGrpSpPr>
          <p:cNvPr id="7" name="Groupe 30">
            <a:extLst>
              <a:ext uri="{FF2B5EF4-FFF2-40B4-BE49-F238E27FC236}">
                <a16:creationId xmlns:a16="http://schemas.microsoft.com/office/drawing/2014/main" id="{64BE4F04-AE37-EE7D-4B5B-A69BC9956BC2}"/>
              </a:ext>
            </a:extLst>
          </p:cNvPr>
          <p:cNvGrpSpPr/>
          <p:nvPr/>
        </p:nvGrpSpPr>
        <p:grpSpPr>
          <a:xfrm>
            <a:off x="16422" y="1631685"/>
            <a:ext cx="3745735" cy="1877596"/>
            <a:chOff x="337622" y="4122613"/>
            <a:chExt cx="1960510" cy="1151661"/>
          </a:xfrm>
        </p:grpSpPr>
        <p:sp>
          <p:nvSpPr>
            <p:cNvPr id="10" name="ZoneTexte 23">
              <a:extLst>
                <a:ext uri="{FF2B5EF4-FFF2-40B4-BE49-F238E27FC236}">
                  <a16:creationId xmlns:a16="http://schemas.microsoft.com/office/drawing/2014/main" id="{4219D905-C412-A4A9-5516-CFFB769110E6}"/>
                </a:ext>
              </a:extLst>
            </p:cNvPr>
            <p:cNvSpPr txBox="1"/>
            <p:nvPr/>
          </p:nvSpPr>
          <p:spPr>
            <a:xfrm>
              <a:off x="387300" y="4122613"/>
              <a:ext cx="1861155" cy="584775"/>
            </a:xfrm>
            <a:prstGeom prst="rect">
              <a:avLst/>
            </a:prstGeom>
            <a:noFill/>
          </p:spPr>
          <p:txBody>
            <a:bodyPr wrap="square" rtlCol="0">
              <a:spAutoFit/>
            </a:bodyPr>
            <a:lstStyle/>
            <a:p>
              <a:pPr lvl="0" algn="ctr"/>
              <a:r>
                <a:rPr lang="hr-HR" sz="3200" b="1" dirty="0">
                  <a:solidFill>
                    <a:srgbClr val="004493"/>
                  </a:solidFill>
                  <a:latin typeface="Verdana"/>
                </a:rPr>
                <a:t>6000</a:t>
              </a:r>
              <a:r>
                <a:rPr lang="en-GB" sz="3200" b="1" dirty="0">
                  <a:solidFill>
                    <a:srgbClr val="004493"/>
                  </a:solidFill>
                  <a:latin typeface="Verdana"/>
                </a:rPr>
                <a:t>+ </a:t>
              </a:r>
            </a:p>
          </p:txBody>
        </p:sp>
        <p:sp>
          <p:nvSpPr>
            <p:cNvPr id="11" name="ZoneTexte 3">
              <a:extLst>
                <a:ext uri="{FF2B5EF4-FFF2-40B4-BE49-F238E27FC236}">
                  <a16:creationId xmlns:a16="http://schemas.microsoft.com/office/drawing/2014/main" id="{6DC69A81-670B-A6C4-8722-56846C6AB34E}"/>
                </a:ext>
              </a:extLst>
            </p:cNvPr>
            <p:cNvSpPr txBox="1"/>
            <p:nvPr/>
          </p:nvSpPr>
          <p:spPr>
            <a:xfrm>
              <a:off x="337622" y="4604984"/>
              <a:ext cx="1960510" cy="646331"/>
            </a:xfrm>
            <a:prstGeom prst="rect">
              <a:avLst/>
            </a:prstGeom>
            <a:noFill/>
          </p:spPr>
          <p:txBody>
            <a:bodyPr wrap="square" rtlCol="0">
              <a:spAutoFit/>
            </a:bodyPr>
            <a:lstStyle/>
            <a:p>
              <a:pPr lvl="0" algn="ctr"/>
              <a:r>
                <a:rPr lang="en-GB" b="1" err="1">
                  <a:solidFill>
                    <a:srgbClr val="004493"/>
                  </a:solidFill>
                  <a:latin typeface="Verdana"/>
                </a:rPr>
                <a:t>projekata</a:t>
              </a:r>
              <a:r>
                <a:rPr lang="en-GB" b="1">
                  <a:solidFill>
                    <a:srgbClr val="004493"/>
                  </a:solidFill>
                  <a:latin typeface="Verdana"/>
                </a:rPr>
                <a:t> od 1992</a:t>
              </a:r>
              <a:endParaRPr lang="fr-BE" sz="1500">
                <a:solidFill>
                  <a:srgbClr val="004493"/>
                </a:solidFill>
                <a:latin typeface="Verdana"/>
              </a:endParaRPr>
            </a:p>
          </p:txBody>
        </p:sp>
        <p:sp>
          <p:nvSpPr>
            <p:cNvPr id="12" name="ZoneTexte 4">
              <a:extLst>
                <a:ext uri="{FF2B5EF4-FFF2-40B4-BE49-F238E27FC236}">
                  <a16:creationId xmlns:a16="http://schemas.microsoft.com/office/drawing/2014/main" id="{CCB666B6-95F3-6978-AC9A-F64087343D91}"/>
                </a:ext>
              </a:extLst>
            </p:cNvPr>
            <p:cNvSpPr txBox="1"/>
            <p:nvPr/>
          </p:nvSpPr>
          <p:spPr>
            <a:xfrm>
              <a:off x="674333" y="4935720"/>
              <a:ext cx="1287089" cy="338554"/>
            </a:xfrm>
            <a:prstGeom prst="rect">
              <a:avLst/>
            </a:prstGeom>
            <a:noFill/>
          </p:spPr>
          <p:txBody>
            <a:bodyPr wrap="square" rtlCol="0">
              <a:spAutoFit/>
            </a:bodyPr>
            <a:lstStyle/>
            <a:p>
              <a:pPr algn="ctr"/>
              <a:endParaRPr lang="fr-FR" sz="1600"/>
            </a:p>
          </p:txBody>
        </p:sp>
      </p:grpSp>
      <p:grpSp>
        <p:nvGrpSpPr>
          <p:cNvPr id="13" name="Groupe 31">
            <a:extLst>
              <a:ext uri="{FF2B5EF4-FFF2-40B4-BE49-F238E27FC236}">
                <a16:creationId xmlns:a16="http://schemas.microsoft.com/office/drawing/2014/main" id="{396EB8E0-C979-F628-93C6-CE891A2446A7}"/>
              </a:ext>
            </a:extLst>
          </p:cNvPr>
          <p:cNvGrpSpPr/>
          <p:nvPr/>
        </p:nvGrpSpPr>
        <p:grpSpPr>
          <a:xfrm>
            <a:off x="2248766" y="3050472"/>
            <a:ext cx="2719961" cy="1445007"/>
            <a:chOff x="2965790" y="4122612"/>
            <a:chExt cx="1683708" cy="1165254"/>
          </a:xfrm>
        </p:grpSpPr>
        <p:sp>
          <p:nvSpPr>
            <p:cNvPr id="14" name="ZoneTexte 24">
              <a:extLst>
                <a:ext uri="{FF2B5EF4-FFF2-40B4-BE49-F238E27FC236}">
                  <a16:creationId xmlns:a16="http://schemas.microsoft.com/office/drawing/2014/main" id="{E3E0F4DF-E9CC-94F7-13E4-3339B62B12D7}"/>
                </a:ext>
              </a:extLst>
            </p:cNvPr>
            <p:cNvSpPr txBox="1"/>
            <p:nvPr/>
          </p:nvSpPr>
          <p:spPr>
            <a:xfrm>
              <a:off x="2977455" y="4122612"/>
              <a:ext cx="1594545" cy="584776"/>
            </a:xfrm>
            <a:prstGeom prst="rect">
              <a:avLst/>
            </a:prstGeom>
            <a:noFill/>
          </p:spPr>
          <p:txBody>
            <a:bodyPr wrap="square" rtlCol="0">
              <a:spAutoFit/>
            </a:bodyPr>
            <a:lstStyle/>
            <a:p>
              <a:pPr algn="ctr"/>
              <a:r>
                <a:rPr lang="en-GB" sz="3200" b="1">
                  <a:solidFill>
                    <a:srgbClr val="004493"/>
                  </a:solidFill>
                  <a:latin typeface="Verdana"/>
                </a:rPr>
                <a:t>1 100</a:t>
              </a:r>
              <a:endParaRPr lang="fr-FR">
                <a:solidFill>
                  <a:srgbClr val="004493"/>
                </a:solidFill>
                <a:latin typeface="Verdana"/>
              </a:endParaRPr>
            </a:p>
          </p:txBody>
        </p:sp>
        <p:sp>
          <p:nvSpPr>
            <p:cNvPr id="15" name="ZoneTexte 10">
              <a:extLst>
                <a:ext uri="{FF2B5EF4-FFF2-40B4-BE49-F238E27FC236}">
                  <a16:creationId xmlns:a16="http://schemas.microsoft.com/office/drawing/2014/main" id="{7A6778CB-A027-4E2E-725F-44F36B500F44}"/>
                </a:ext>
              </a:extLst>
            </p:cNvPr>
            <p:cNvSpPr txBox="1"/>
            <p:nvPr/>
          </p:nvSpPr>
          <p:spPr>
            <a:xfrm>
              <a:off x="3007313" y="4604984"/>
              <a:ext cx="1534829" cy="369332"/>
            </a:xfrm>
            <a:prstGeom prst="rect">
              <a:avLst/>
            </a:prstGeom>
            <a:noFill/>
          </p:spPr>
          <p:txBody>
            <a:bodyPr wrap="square" rtlCol="0">
              <a:spAutoFit/>
            </a:bodyPr>
            <a:lstStyle/>
            <a:p>
              <a:pPr lvl="0" algn="ctr"/>
              <a:r>
                <a:rPr lang="en-GB" b="1" err="1">
                  <a:solidFill>
                    <a:srgbClr val="004493"/>
                  </a:solidFill>
                  <a:latin typeface="Verdana"/>
                </a:rPr>
                <a:t>projekata</a:t>
              </a:r>
              <a:endParaRPr lang="fr-BE" sz="1500">
                <a:solidFill>
                  <a:srgbClr val="004493"/>
                </a:solidFill>
                <a:latin typeface="Verdana"/>
              </a:endParaRPr>
            </a:p>
          </p:txBody>
        </p:sp>
        <p:sp>
          <p:nvSpPr>
            <p:cNvPr id="16" name="ZoneTexte 11">
              <a:extLst>
                <a:ext uri="{FF2B5EF4-FFF2-40B4-BE49-F238E27FC236}">
                  <a16:creationId xmlns:a16="http://schemas.microsoft.com/office/drawing/2014/main" id="{438612C2-6D79-720F-698A-9642F400AFD6}"/>
                </a:ext>
              </a:extLst>
            </p:cNvPr>
            <p:cNvSpPr txBox="1"/>
            <p:nvPr/>
          </p:nvSpPr>
          <p:spPr>
            <a:xfrm>
              <a:off x="2965790" y="4918534"/>
              <a:ext cx="1683708" cy="369332"/>
            </a:xfrm>
            <a:prstGeom prst="rect">
              <a:avLst/>
            </a:prstGeom>
            <a:noFill/>
          </p:spPr>
          <p:txBody>
            <a:bodyPr wrap="square" rtlCol="0">
              <a:spAutoFit/>
            </a:bodyPr>
            <a:lstStyle/>
            <a:p>
              <a:pPr algn="ctr"/>
              <a:r>
                <a:rPr lang="fr-FR" b="1">
                  <a:solidFill>
                    <a:srgbClr val="004493"/>
                  </a:solidFill>
                  <a:latin typeface="Verdana"/>
                </a:rPr>
                <a:t> </a:t>
              </a:r>
              <a:r>
                <a:rPr lang="fr-FR" sz="1400" b="1">
                  <a:solidFill>
                    <a:srgbClr val="004493"/>
                  </a:solidFill>
                  <a:latin typeface="Verdana"/>
                </a:rPr>
                <a:t>U</a:t>
              </a:r>
              <a:r>
                <a:rPr lang="fr-FR" b="1">
                  <a:solidFill>
                    <a:srgbClr val="004493"/>
                  </a:solidFill>
                  <a:latin typeface="Verdana"/>
                </a:rPr>
                <a:t> provedbi</a:t>
              </a:r>
            </a:p>
          </p:txBody>
        </p:sp>
      </p:grpSp>
    </p:spTree>
    <p:extLst>
      <p:ext uri="{BB962C8B-B14F-4D97-AF65-F5344CB8AC3E}">
        <p14:creationId xmlns:p14="http://schemas.microsoft.com/office/powerpoint/2010/main" val="749370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27">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29">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slov 1">
            <a:extLst>
              <a:ext uri="{FF2B5EF4-FFF2-40B4-BE49-F238E27FC236}">
                <a16:creationId xmlns:a16="http://schemas.microsoft.com/office/drawing/2014/main" id="{E1C37FB4-4605-389D-82AA-02FF589F0B86}"/>
              </a:ext>
            </a:extLst>
          </p:cNvPr>
          <p:cNvSpPr>
            <a:spLocks noGrp="1"/>
          </p:cNvSpPr>
          <p:nvPr>
            <p:ph type="title"/>
          </p:nvPr>
        </p:nvSpPr>
        <p:spPr>
          <a:xfrm>
            <a:off x="692725" y="185271"/>
            <a:ext cx="3616913" cy="1764553"/>
          </a:xfrm>
        </p:spPr>
        <p:txBody>
          <a:bodyPr vert="horz" lIns="91440" tIns="45720" rIns="91440" bIns="45720" rtlCol="0" anchor="b">
            <a:normAutofit/>
          </a:bodyPr>
          <a:lstStyle/>
          <a:p>
            <a:pPr algn="ctr"/>
            <a:r>
              <a:rPr lang="en-US" sz="3100" b="1" dirty="0" err="1">
                <a:solidFill>
                  <a:srgbClr val="004493"/>
                </a:solidFill>
                <a:latin typeface="Verdana"/>
              </a:rPr>
              <a:t>Dvostupanjski</a:t>
            </a:r>
            <a:r>
              <a:rPr lang="en-US" sz="3100" b="1" dirty="0">
                <a:solidFill>
                  <a:srgbClr val="004493"/>
                </a:solidFill>
                <a:latin typeface="Verdana"/>
              </a:rPr>
              <a:t> </a:t>
            </a:r>
            <a:r>
              <a:rPr lang="en-US" sz="3100" b="1" dirty="0" err="1">
                <a:solidFill>
                  <a:srgbClr val="004493"/>
                </a:solidFill>
                <a:latin typeface="Verdana"/>
              </a:rPr>
              <a:t>proces</a:t>
            </a:r>
            <a:r>
              <a:rPr lang="en-US" sz="3100" b="1" dirty="0">
                <a:solidFill>
                  <a:srgbClr val="004493"/>
                </a:solidFill>
                <a:latin typeface="Verdana"/>
              </a:rPr>
              <a:t> </a:t>
            </a:r>
            <a:r>
              <a:rPr lang="en-US" sz="3100" b="1" dirty="0" err="1">
                <a:solidFill>
                  <a:srgbClr val="004493"/>
                </a:solidFill>
                <a:latin typeface="Verdana"/>
              </a:rPr>
              <a:t>prijave</a:t>
            </a:r>
            <a:br>
              <a:rPr lang="en-US" b="1" kern="1200" dirty="0">
                <a:solidFill>
                  <a:schemeClr val="tx1"/>
                </a:solidFill>
                <a:latin typeface="+mj-lt"/>
                <a:ea typeface="+mj-ea"/>
                <a:cs typeface="+mj-cs"/>
              </a:rPr>
            </a:br>
            <a:endParaRPr lang="en-US" b="1" kern="1200" dirty="0">
              <a:solidFill>
                <a:schemeClr val="tx1"/>
              </a:solidFill>
              <a:latin typeface="+mj-lt"/>
              <a:ea typeface="+mj-ea"/>
              <a:cs typeface="+mj-cs"/>
            </a:endParaRPr>
          </a:p>
        </p:txBody>
      </p:sp>
      <p:pic>
        <p:nvPicPr>
          <p:cNvPr id="5" name="Rezervirano mjesto sadržaja 4">
            <a:extLst>
              <a:ext uri="{FF2B5EF4-FFF2-40B4-BE49-F238E27FC236}">
                <a16:creationId xmlns:a16="http://schemas.microsoft.com/office/drawing/2014/main" id="{61148324-D565-E6FC-7401-8197489CA395}"/>
              </a:ext>
            </a:extLst>
          </p:cNvPr>
          <p:cNvPicPr>
            <a:picLocks noGrp="1" noChangeAspect="1"/>
          </p:cNvPicPr>
          <p:nvPr>
            <p:ph idx="1"/>
          </p:nvPr>
        </p:nvPicPr>
        <p:blipFill>
          <a:blip r:embed="rId3"/>
          <a:srcRect t="7907" r="1" b="2277"/>
          <a:stretch>
            <a:fillRect/>
          </a:stretch>
        </p:blipFill>
        <p:spPr>
          <a:xfrm>
            <a:off x="8050306" y="0"/>
            <a:ext cx="4141694" cy="6444529"/>
          </a:xfrm>
          <a:prstGeom prst="rect">
            <a:avLst/>
          </a:prstGeom>
        </p:spPr>
      </p:pic>
      <p:sp>
        <p:nvSpPr>
          <p:cNvPr id="7" name="TekstniOkvir 6">
            <a:extLst>
              <a:ext uri="{FF2B5EF4-FFF2-40B4-BE49-F238E27FC236}">
                <a16:creationId xmlns:a16="http://schemas.microsoft.com/office/drawing/2014/main" id="{40933575-CFD0-051F-0AFC-C55BF9615B0C}"/>
              </a:ext>
            </a:extLst>
          </p:cNvPr>
          <p:cNvSpPr txBox="1"/>
          <p:nvPr/>
        </p:nvSpPr>
        <p:spPr>
          <a:xfrm>
            <a:off x="291676" y="1949824"/>
            <a:ext cx="6098240" cy="4555093"/>
          </a:xfrm>
          <a:prstGeom prst="rect">
            <a:avLst/>
          </a:prstGeom>
          <a:noFill/>
        </p:spPr>
        <p:txBody>
          <a:bodyPr wrap="square">
            <a:spAutoFit/>
          </a:bodyPr>
          <a:lstStyle/>
          <a:p>
            <a:pPr marL="342900" indent="-342900" algn="l">
              <a:lnSpc>
                <a:spcPct val="150000"/>
              </a:lnSpc>
              <a:buFont typeface="Arial" panose="020B0604020202020204" pitchFamily="34" charset="0"/>
              <a:buChar char="•"/>
            </a:pPr>
            <a:r>
              <a:rPr lang="hr-HR" sz="2000" b="0" i="0" u="none" strike="noStrike" baseline="0" dirty="0">
                <a:latin typeface="Aptos" panose="020B0004020202020204" pitchFamily="34" charset="0"/>
              </a:rPr>
              <a:t>LIFE Priroda i bioraznolikost</a:t>
            </a:r>
            <a:r>
              <a:rPr lang="en-GB" sz="2000" b="0" i="0" u="none" strike="noStrike" baseline="0" dirty="0">
                <a:latin typeface="Aptos" panose="020B0004020202020204" pitchFamily="34" charset="0"/>
              </a:rPr>
              <a:t> (NAT)</a:t>
            </a:r>
          </a:p>
          <a:p>
            <a:pPr marL="342900" indent="-342900" algn="l">
              <a:lnSpc>
                <a:spcPct val="150000"/>
              </a:lnSpc>
              <a:buFont typeface="Arial" panose="020B0604020202020204" pitchFamily="34" charset="0"/>
              <a:buChar char="•"/>
            </a:pPr>
            <a:r>
              <a:rPr lang="hr-HR" sz="2000" b="0" i="0" u="none" strike="noStrike" baseline="0" dirty="0">
                <a:latin typeface="Aptos" panose="020B0004020202020204" pitchFamily="34" charset="0"/>
              </a:rPr>
              <a:t>LIFE </a:t>
            </a:r>
            <a:r>
              <a:rPr lang="hr-HR" sz="2000" b="0" i="0" u="none" strike="noStrike" baseline="0" dirty="0" err="1">
                <a:latin typeface="Aptos" panose="020B0004020202020204" pitchFamily="34" charset="0"/>
              </a:rPr>
              <a:t>Kružn</a:t>
            </a:r>
            <a:r>
              <a:rPr lang="en-GB" sz="2000" b="0" i="0" u="none" strike="noStrike" baseline="0" dirty="0">
                <a:latin typeface="Aptos" panose="020B0004020202020204" pitchFamily="34" charset="0"/>
              </a:rPr>
              <a:t>o </a:t>
            </a:r>
            <a:r>
              <a:rPr lang="en-GB" sz="2000" b="0" i="0" u="none" strike="noStrike" baseline="0" dirty="0" err="1">
                <a:latin typeface="Aptos" panose="020B0004020202020204" pitchFamily="34" charset="0"/>
              </a:rPr>
              <a:t>gospodarstvo</a:t>
            </a:r>
            <a:r>
              <a:rPr lang="en-GB" sz="2000" b="0" i="0" u="none" strike="noStrike" baseline="0" dirty="0">
                <a:latin typeface="Aptos" panose="020B0004020202020204" pitchFamily="34" charset="0"/>
              </a:rPr>
              <a:t> </a:t>
            </a:r>
            <a:r>
              <a:rPr lang="hr-HR" sz="2000" b="0" i="0" u="none" strike="noStrike" baseline="0" dirty="0">
                <a:latin typeface="Aptos" panose="020B0004020202020204" pitchFamily="34" charset="0"/>
              </a:rPr>
              <a:t>i kvaliteta života</a:t>
            </a:r>
            <a:r>
              <a:rPr lang="en-GB" sz="2000" b="0" i="0" u="none" strike="noStrike" baseline="0" dirty="0">
                <a:latin typeface="Aptos" panose="020B0004020202020204" pitchFamily="34" charset="0"/>
              </a:rPr>
              <a:t> (CEQL)</a:t>
            </a:r>
          </a:p>
          <a:p>
            <a:pPr marL="342900" indent="-342900" algn="l">
              <a:lnSpc>
                <a:spcPct val="150000"/>
              </a:lnSpc>
              <a:buFont typeface="Arial" panose="020B0604020202020204" pitchFamily="34" charset="0"/>
              <a:buChar char="•"/>
            </a:pPr>
            <a:r>
              <a:rPr lang="hr-HR" sz="2000" b="0" i="0" u="none" strike="noStrike" baseline="0" dirty="0">
                <a:latin typeface="Aptos" panose="020B0004020202020204" pitchFamily="34" charset="0"/>
              </a:rPr>
              <a:t>LIFE </a:t>
            </a:r>
            <a:r>
              <a:rPr lang="hr-HR" sz="2000" b="0" i="0" u="none" strike="noStrike" baseline="0" dirty="0" err="1">
                <a:latin typeface="Aptos" panose="020B0004020202020204" pitchFamily="34" charset="0"/>
              </a:rPr>
              <a:t>Klimats</a:t>
            </a:r>
            <a:r>
              <a:rPr lang="hr-HR" sz="2000" dirty="0" err="1">
                <a:latin typeface="Aptos" panose="020B0004020202020204" pitchFamily="34" charset="0"/>
              </a:rPr>
              <a:t>k</a:t>
            </a:r>
            <a:r>
              <a:rPr lang="en-GB" sz="2000" b="0" i="0" u="none" strike="noStrike" baseline="0" dirty="0">
                <a:latin typeface="Aptos" panose="020B0004020202020204" pitchFamily="34" charset="0"/>
              </a:rPr>
              <a:t>e </a:t>
            </a:r>
            <a:r>
              <a:rPr lang="en-GB" sz="2000" b="0" i="0" u="none" strike="noStrike" baseline="0" dirty="0" err="1">
                <a:latin typeface="Aptos" panose="020B0004020202020204" pitchFamily="34" charset="0"/>
              </a:rPr>
              <a:t>aktivnosti</a:t>
            </a:r>
            <a:r>
              <a:rPr lang="en-GB" sz="2000" b="0" i="0" u="none" strike="noStrike" baseline="0" dirty="0">
                <a:latin typeface="Aptos" panose="020B0004020202020204" pitchFamily="34" charset="0"/>
              </a:rPr>
              <a:t> (CLIMA)</a:t>
            </a:r>
            <a:endParaRPr lang="hr-HR" sz="2000" b="0" i="0" u="none" strike="noStrike" baseline="0" dirty="0">
              <a:latin typeface="Aptos" panose="020B0004020202020204" pitchFamily="34" charset="0"/>
            </a:endParaRPr>
          </a:p>
          <a:p>
            <a:pPr marL="342900" indent="-342900" algn="l">
              <a:buFont typeface="Arial" panose="020B0604020202020204" pitchFamily="34" charset="0"/>
              <a:buChar char="•"/>
            </a:pPr>
            <a:endParaRPr lang="hr-HR" sz="2000" dirty="0">
              <a:latin typeface="Aptos" panose="020B0004020202020204" pitchFamily="34" charset="0"/>
            </a:endParaRPr>
          </a:p>
          <a:p>
            <a:pPr marL="342900" indent="-342900" algn="l">
              <a:buFont typeface="Arial" panose="020B0604020202020204" pitchFamily="34" charset="0"/>
              <a:buChar char="•"/>
            </a:pPr>
            <a:endParaRPr lang="en-GB" sz="2000" b="0" i="0" u="none" strike="noStrike" baseline="0" dirty="0">
              <a:latin typeface="Aptos" panose="020B0004020202020204" pitchFamily="34" charset="0"/>
            </a:endParaRPr>
          </a:p>
          <a:p>
            <a:pPr marL="0" indent="0" algn="l">
              <a:buNone/>
            </a:pPr>
            <a:endParaRPr lang="en-GB" sz="2000" dirty="0">
              <a:latin typeface="Aptos" panose="020B0004020202020204" pitchFamily="34" charset="0"/>
            </a:endParaRPr>
          </a:p>
          <a:p>
            <a:pPr algn="l"/>
            <a:r>
              <a:rPr lang="en-GB" sz="2000" b="1" dirty="0" err="1">
                <a:latin typeface="Aptos" panose="020B0004020202020204" pitchFamily="34" charset="0"/>
              </a:rPr>
              <a:t>Otvoren</a:t>
            </a:r>
            <a:r>
              <a:rPr lang="en-GB" sz="2000" b="1" dirty="0">
                <a:latin typeface="Aptos" panose="020B0004020202020204" pitchFamily="34" charset="0"/>
              </a:rPr>
              <a:t> </a:t>
            </a:r>
            <a:r>
              <a:rPr lang="en-GB" sz="2000" b="1" dirty="0" err="1">
                <a:latin typeface="Aptos" panose="020B0004020202020204" pitchFamily="34" charset="0"/>
              </a:rPr>
              <a:t>poziv</a:t>
            </a:r>
            <a:r>
              <a:rPr lang="en-GB" sz="2000" b="1" dirty="0">
                <a:latin typeface="Aptos" panose="020B0004020202020204" pitchFamily="34" charset="0"/>
              </a:rPr>
              <a:t>: </a:t>
            </a:r>
            <a:r>
              <a:rPr lang="en-GB" sz="2000" dirty="0">
                <a:latin typeface="Aptos" panose="020B0004020202020204" pitchFamily="34" charset="0"/>
              </a:rPr>
              <a:t>	</a:t>
            </a:r>
            <a:r>
              <a:rPr lang="hr-HR" sz="2000" dirty="0">
                <a:latin typeface="Aptos" panose="020B0004020202020204" pitchFamily="34" charset="0"/>
              </a:rPr>
              <a:t>21</a:t>
            </a:r>
            <a:r>
              <a:rPr lang="en-GB" sz="2000" dirty="0">
                <a:latin typeface="Aptos" panose="020B0004020202020204" pitchFamily="34" charset="0"/>
              </a:rPr>
              <a:t>/04/202</a:t>
            </a:r>
            <a:r>
              <a:rPr lang="hr-HR" sz="2000" dirty="0">
                <a:latin typeface="Aptos" panose="020B0004020202020204" pitchFamily="34" charset="0"/>
              </a:rPr>
              <a:t>6</a:t>
            </a:r>
          </a:p>
          <a:p>
            <a:pPr algn="l"/>
            <a:endParaRPr lang="en-GB" sz="2000" dirty="0">
              <a:latin typeface="Aptos" panose="020B0004020202020204" pitchFamily="34" charset="0"/>
            </a:endParaRPr>
          </a:p>
          <a:p>
            <a:pPr algn="l"/>
            <a:r>
              <a:rPr lang="en-GB" sz="2000" u="sng" dirty="0" err="1">
                <a:latin typeface="Aptos" panose="020B0004020202020204" pitchFamily="34" charset="0"/>
              </a:rPr>
              <a:t>Rokovi</a:t>
            </a:r>
            <a:r>
              <a:rPr lang="en-GB" sz="2000" u="sng" dirty="0">
                <a:latin typeface="Aptos" panose="020B0004020202020204" pitchFamily="34" charset="0"/>
              </a:rPr>
              <a:t> za </a:t>
            </a:r>
            <a:r>
              <a:rPr lang="en-GB" sz="2000" u="sng" dirty="0" err="1">
                <a:latin typeface="Aptos" panose="020B0004020202020204" pitchFamily="34" charset="0"/>
              </a:rPr>
              <a:t>prijavu</a:t>
            </a:r>
            <a:r>
              <a:rPr lang="en-GB" sz="2000" u="sng" dirty="0">
                <a:latin typeface="Aptos" panose="020B0004020202020204" pitchFamily="34" charset="0"/>
              </a:rPr>
              <a:t>: </a:t>
            </a:r>
            <a:r>
              <a:rPr lang="en-GB" sz="2000" dirty="0">
                <a:latin typeface="Aptos" panose="020B0004020202020204" pitchFamily="34" charset="0"/>
              </a:rPr>
              <a:t>	</a:t>
            </a:r>
            <a:r>
              <a:rPr lang="hr-HR" sz="2000" dirty="0">
                <a:solidFill>
                  <a:srgbClr val="FF0000"/>
                </a:solidFill>
                <a:latin typeface="Aptos" panose="020B0004020202020204" pitchFamily="34" charset="0"/>
              </a:rPr>
              <a:t>rujan</a:t>
            </a:r>
            <a:r>
              <a:rPr lang="en-GB" sz="2000" dirty="0">
                <a:solidFill>
                  <a:srgbClr val="FF0000"/>
                </a:solidFill>
                <a:latin typeface="Aptos" panose="020B0004020202020204" pitchFamily="34" charset="0"/>
              </a:rPr>
              <a:t>/202</a:t>
            </a:r>
            <a:r>
              <a:rPr lang="hr-HR" sz="2000" dirty="0">
                <a:solidFill>
                  <a:srgbClr val="FF0000"/>
                </a:solidFill>
                <a:latin typeface="Aptos" panose="020B0004020202020204" pitchFamily="34" charset="0"/>
              </a:rPr>
              <a:t>6</a:t>
            </a:r>
            <a:r>
              <a:rPr lang="en-GB" sz="2000" dirty="0">
                <a:solidFill>
                  <a:srgbClr val="FF0000"/>
                </a:solidFill>
                <a:latin typeface="Aptos" panose="020B0004020202020204" pitchFamily="34" charset="0"/>
              </a:rPr>
              <a:t> </a:t>
            </a:r>
            <a:r>
              <a:rPr lang="hr-HR" sz="2000" dirty="0">
                <a:solidFill>
                  <a:srgbClr val="FF0000"/>
                </a:solidFill>
                <a:latin typeface="Aptos" panose="020B0004020202020204" pitchFamily="34" charset="0"/>
              </a:rPr>
              <a:t>Projektni 				koncept </a:t>
            </a:r>
            <a:r>
              <a:rPr lang="en-GB" sz="2000" dirty="0">
                <a:solidFill>
                  <a:srgbClr val="FF0000"/>
                </a:solidFill>
                <a:latin typeface="Aptos" panose="020B0004020202020204" pitchFamily="34" charset="0"/>
              </a:rPr>
              <a:t>(concept note)</a:t>
            </a:r>
            <a:endParaRPr lang="hr-HR" sz="2000" dirty="0">
              <a:solidFill>
                <a:srgbClr val="FF0000"/>
              </a:solidFill>
              <a:latin typeface="Aptos" panose="020B0004020202020204" pitchFamily="34" charset="0"/>
            </a:endParaRPr>
          </a:p>
          <a:p>
            <a:pPr algn="l"/>
            <a:endParaRPr lang="en-GB" sz="2000" dirty="0">
              <a:solidFill>
                <a:srgbClr val="FF0000"/>
              </a:solidFill>
              <a:latin typeface="Aptos" panose="020B0004020202020204" pitchFamily="34" charset="0"/>
            </a:endParaRPr>
          </a:p>
          <a:p>
            <a:pPr marL="2743200" lvl="6" indent="0">
              <a:buNone/>
            </a:pPr>
            <a:r>
              <a:rPr lang="hr-HR" sz="2000" dirty="0">
                <a:solidFill>
                  <a:srgbClr val="FF0000"/>
                </a:solidFill>
                <a:latin typeface="Aptos" panose="020B0004020202020204" pitchFamily="34" charset="0"/>
              </a:rPr>
              <a:t>ožujak</a:t>
            </a:r>
            <a:r>
              <a:rPr lang="en-GB" sz="2000" dirty="0">
                <a:solidFill>
                  <a:srgbClr val="FF0000"/>
                </a:solidFill>
                <a:latin typeface="Aptos" panose="020B0004020202020204" pitchFamily="34" charset="0"/>
              </a:rPr>
              <a:t>/202</a:t>
            </a:r>
            <a:r>
              <a:rPr lang="hr-HR" sz="2000" dirty="0">
                <a:solidFill>
                  <a:srgbClr val="FF0000"/>
                </a:solidFill>
                <a:latin typeface="Aptos" panose="020B0004020202020204" pitchFamily="34" charset="0"/>
              </a:rPr>
              <a:t>7</a:t>
            </a:r>
            <a:r>
              <a:rPr lang="en-GB" sz="2000" dirty="0">
                <a:solidFill>
                  <a:srgbClr val="FF0000"/>
                </a:solidFill>
                <a:latin typeface="Aptos" panose="020B0004020202020204" pitchFamily="34" charset="0"/>
              </a:rPr>
              <a:t> </a:t>
            </a:r>
            <a:r>
              <a:rPr lang="hr-HR" sz="2000" dirty="0">
                <a:solidFill>
                  <a:srgbClr val="FF0000"/>
                </a:solidFill>
                <a:latin typeface="Aptos" panose="020B0004020202020204" pitchFamily="34" charset="0"/>
              </a:rPr>
              <a:t>Puni projektni prijedlog </a:t>
            </a:r>
            <a:r>
              <a:rPr lang="en-GB" sz="2000" dirty="0">
                <a:solidFill>
                  <a:srgbClr val="FF0000"/>
                </a:solidFill>
                <a:latin typeface="Aptos" panose="020B0004020202020204" pitchFamily="34" charset="0"/>
              </a:rPr>
              <a:t>(Full proposal)</a:t>
            </a:r>
          </a:p>
        </p:txBody>
      </p:sp>
    </p:spTree>
    <p:extLst>
      <p:ext uri="{BB962C8B-B14F-4D97-AF65-F5344CB8AC3E}">
        <p14:creationId xmlns:p14="http://schemas.microsoft.com/office/powerpoint/2010/main" val="1871763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8DE1076-5734-EE03-77D8-F6E99BEE1253}"/>
              </a:ext>
            </a:extLst>
          </p:cNvPr>
          <p:cNvSpPr>
            <a:spLocks noGrp="1"/>
          </p:cNvSpPr>
          <p:nvPr>
            <p:ph type="title"/>
          </p:nvPr>
        </p:nvSpPr>
        <p:spPr/>
        <p:txBody>
          <a:bodyPr>
            <a:normAutofit/>
          </a:bodyPr>
          <a:lstStyle/>
          <a:p>
            <a:r>
              <a:rPr lang="hr-HR" sz="3100" b="1" dirty="0">
                <a:solidFill>
                  <a:srgbClr val="004493"/>
                </a:solidFill>
                <a:latin typeface="Verdana"/>
              </a:rPr>
              <a:t>Faza 1 prijave : Projektni koncept- kriteriji evaluacije</a:t>
            </a:r>
          </a:p>
        </p:txBody>
      </p:sp>
      <p:sp>
        <p:nvSpPr>
          <p:cNvPr id="3" name="Rezervirano mjesto sadržaja 2">
            <a:extLst>
              <a:ext uri="{FF2B5EF4-FFF2-40B4-BE49-F238E27FC236}">
                <a16:creationId xmlns:a16="http://schemas.microsoft.com/office/drawing/2014/main" id="{E32004C6-72AE-602F-B936-F77FDB17DA13}"/>
              </a:ext>
            </a:extLst>
          </p:cNvPr>
          <p:cNvSpPr>
            <a:spLocks noGrp="1"/>
          </p:cNvSpPr>
          <p:nvPr>
            <p:ph idx="1"/>
          </p:nvPr>
        </p:nvSpPr>
        <p:spPr>
          <a:ln w="38100">
            <a:solidFill>
              <a:srgbClr val="FFC000"/>
            </a:solidFill>
          </a:ln>
        </p:spPr>
        <p:txBody>
          <a:bodyPr>
            <a:normAutofit lnSpcReduction="10000"/>
          </a:bodyPr>
          <a:lstStyle/>
          <a:p>
            <a:pPr marL="0" indent="0">
              <a:buNone/>
            </a:pPr>
            <a:r>
              <a:rPr lang="hr-HR" sz="2400" dirty="0"/>
              <a:t>Faza koncepta – Kriteriji Da/Ne</a:t>
            </a:r>
          </a:p>
          <a:p>
            <a:pPr>
              <a:lnSpc>
                <a:spcPct val="150000"/>
              </a:lnSpc>
            </a:pPr>
            <a:r>
              <a:rPr lang="hr-HR" sz="2400"/>
              <a:t>1</a:t>
            </a:r>
            <a:r>
              <a:rPr lang="hr-HR" sz="2400" dirty="0"/>
              <a:t>. Provedba planova ili strategija</a:t>
            </a:r>
          </a:p>
          <a:p>
            <a:pPr>
              <a:lnSpc>
                <a:spcPct val="150000"/>
              </a:lnSpc>
            </a:pPr>
            <a:r>
              <a:rPr lang="hr-HR" sz="2400" dirty="0"/>
              <a:t>2. Teritorijalna pokrivenost</a:t>
            </a:r>
          </a:p>
          <a:p>
            <a:pPr>
              <a:lnSpc>
                <a:spcPct val="150000"/>
              </a:lnSpc>
            </a:pPr>
            <a:r>
              <a:rPr lang="hr-HR" sz="2400" dirty="0"/>
              <a:t>3. Koordinacija komplementarnih sredstava</a:t>
            </a:r>
          </a:p>
          <a:p>
            <a:pPr>
              <a:lnSpc>
                <a:spcPct val="150000"/>
              </a:lnSpc>
            </a:pPr>
            <a:r>
              <a:rPr lang="hr-HR" sz="2400" dirty="0"/>
              <a:t>4. Uključenost ključnih dionika</a:t>
            </a:r>
          </a:p>
          <a:p>
            <a:endParaRPr lang="hr-HR" sz="2400" dirty="0"/>
          </a:p>
          <a:p>
            <a:pPr marL="0" indent="0">
              <a:buNone/>
            </a:pPr>
            <a:r>
              <a:rPr lang="hr-HR" sz="2400" dirty="0">
                <a:sym typeface="Wingdings" panose="05000000000000000000" pitchFamily="2" charset="2"/>
              </a:rPr>
              <a:t></a:t>
            </a:r>
            <a:r>
              <a:rPr lang="hr-HR" sz="2400" dirty="0"/>
              <a:t>Koncept mora ispunjavati sva četiri kriterija kako bi podnositelj zahtjeva bio pozvan da predstavi potpuni prijedlog</a:t>
            </a:r>
          </a:p>
        </p:txBody>
      </p:sp>
    </p:spTree>
    <p:extLst>
      <p:ext uri="{BB962C8B-B14F-4D97-AF65-F5344CB8AC3E}">
        <p14:creationId xmlns:p14="http://schemas.microsoft.com/office/powerpoint/2010/main" val="1363666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43188-F6FB-AD64-B5A8-BB863BE90901}"/>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67FC8F12-58A5-4ADA-9E34-B4C6862A16F3}"/>
              </a:ext>
            </a:extLst>
          </p:cNvPr>
          <p:cNvSpPr>
            <a:spLocks noGrp="1"/>
          </p:cNvSpPr>
          <p:nvPr>
            <p:ph type="title"/>
          </p:nvPr>
        </p:nvSpPr>
        <p:spPr/>
        <p:txBody>
          <a:bodyPr>
            <a:normAutofit/>
          </a:bodyPr>
          <a:lstStyle/>
          <a:p>
            <a:r>
              <a:rPr lang="hr-HR" sz="3100" b="1" dirty="0">
                <a:solidFill>
                  <a:srgbClr val="004493"/>
                </a:solidFill>
                <a:latin typeface="Verdana"/>
              </a:rPr>
              <a:t>Faza 2: Potpuni projektni prijedlog - kriteriji ocjenjivanja</a:t>
            </a:r>
          </a:p>
        </p:txBody>
      </p:sp>
      <p:sp>
        <p:nvSpPr>
          <p:cNvPr id="3" name="Rezervirano mjesto sadržaja 2">
            <a:extLst>
              <a:ext uri="{FF2B5EF4-FFF2-40B4-BE49-F238E27FC236}">
                <a16:creationId xmlns:a16="http://schemas.microsoft.com/office/drawing/2014/main" id="{50344A58-4570-EB59-B888-A59CAA500728}"/>
              </a:ext>
            </a:extLst>
          </p:cNvPr>
          <p:cNvSpPr>
            <a:spLocks noGrp="1"/>
          </p:cNvSpPr>
          <p:nvPr>
            <p:ph idx="1"/>
          </p:nvPr>
        </p:nvSpPr>
        <p:spPr>
          <a:xfrm>
            <a:off x="838200" y="1690688"/>
            <a:ext cx="10515600" cy="4802187"/>
          </a:xfrm>
          <a:ln w="38100">
            <a:solidFill>
              <a:schemeClr val="bg1"/>
            </a:solidFill>
          </a:ln>
        </p:spPr>
        <p:txBody>
          <a:bodyPr>
            <a:normAutofit lnSpcReduction="10000"/>
          </a:bodyPr>
          <a:lstStyle/>
          <a:p>
            <a:pPr marL="0" indent="0">
              <a:buNone/>
            </a:pPr>
            <a:r>
              <a:rPr lang="hr-HR" sz="2400" b="1" dirty="0"/>
              <a:t>1.</a:t>
            </a:r>
            <a:r>
              <a:rPr lang="hr-HR" b="1" dirty="0"/>
              <a:t>Relevantnost</a:t>
            </a:r>
          </a:p>
          <a:p>
            <a:pPr marL="0" indent="0">
              <a:buNone/>
            </a:pPr>
            <a:r>
              <a:rPr lang="hr-HR" sz="2000" dirty="0"/>
              <a:t>Strateški dokument + Makro pristup projektu</a:t>
            </a:r>
          </a:p>
          <a:p>
            <a:pPr marL="0" indent="0">
              <a:buNone/>
            </a:pPr>
            <a:r>
              <a:rPr lang="hr-HR" b="1" dirty="0"/>
              <a:t>2. Utjecaj</a:t>
            </a:r>
          </a:p>
          <a:p>
            <a:pPr marL="0" indent="0">
              <a:buNone/>
            </a:pPr>
            <a:r>
              <a:rPr lang="hr-HR" sz="2000" dirty="0"/>
              <a:t>Učinkovitost, ambicija i vjerodostojnost utjecaja + KPI + Održivost (iskorištavanje rezultata i replikacija)</a:t>
            </a:r>
          </a:p>
          <a:p>
            <a:pPr marL="0" indent="0">
              <a:buNone/>
            </a:pPr>
            <a:r>
              <a:rPr lang="hr-HR" b="1" dirty="0"/>
              <a:t>3. Kvaliteta</a:t>
            </a:r>
          </a:p>
          <a:p>
            <a:pPr marL="0" indent="0">
              <a:buNone/>
            </a:pPr>
            <a:r>
              <a:rPr lang="hr-HR" sz="2000" dirty="0"/>
              <a:t>Jasnoća + izvedivost </a:t>
            </a:r>
          </a:p>
          <a:p>
            <a:pPr marL="0" indent="0">
              <a:buNone/>
            </a:pPr>
            <a:r>
              <a:rPr lang="hr-HR" b="1" dirty="0"/>
              <a:t>4. Resursi</a:t>
            </a:r>
          </a:p>
          <a:p>
            <a:pPr marL="0" indent="0">
              <a:buNone/>
            </a:pPr>
            <a:r>
              <a:rPr lang="hr-HR" sz="2000" dirty="0"/>
              <a:t>Projektni tim + Proračun + okolišni utjecaj projekta</a:t>
            </a:r>
          </a:p>
          <a:p>
            <a:pPr marL="0" indent="0">
              <a:buNone/>
            </a:pPr>
            <a:r>
              <a:rPr lang="hr-HR" b="1" dirty="0"/>
              <a:t>5. Komplementarno financiranje</a:t>
            </a:r>
          </a:p>
          <a:p>
            <a:pPr marL="0" indent="0">
              <a:buNone/>
            </a:pPr>
            <a:r>
              <a:rPr lang="hr-HR" sz="2000" dirty="0"/>
              <a:t>Razina i vjerojatnost mobilizacije drugih sredstava + funkcionalna veza sa strategijom + kvaliteta mehanizma koordinacije + dopunske akcije</a:t>
            </a:r>
          </a:p>
        </p:txBody>
      </p:sp>
    </p:spTree>
    <p:extLst>
      <p:ext uri="{BB962C8B-B14F-4D97-AF65-F5344CB8AC3E}">
        <p14:creationId xmlns:p14="http://schemas.microsoft.com/office/powerpoint/2010/main" val="3596798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F880E7-525C-E44C-E9F2-62CA420F4270}"/>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EF17487-C386-4F99-B5EB-4FD3DF42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dirty="0">
              <a:solidFill>
                <a:schemeClr val="tx1"/>
              </a:solidFill>
            </a:endParaRPr>
          </a:p>
        </p:txBody>
      </p:sp>
      <p:sp>
        <p:nvSpPr>
          <p:cNvPr id="2" name="Naslov 1">
            <a:extLst>
              <a:ext uri="{FF2B5EF4-FFF2-40B4-BE49-F238E27FC236}">
                <a16:creationId xmlns:a16="http://schemas.microsoft.com/office/drawing/2014/main" id="{8D21BB0E-82F0-4085-20FD-5A9362E7663E}"/>
              </a:ext>
            </a:extLst>
          </p:cNvPr>
          <p:cNvSpPr>
            <a:spLocks noGrp="1"/>
          </p:cNvSpPr>
          <p:nvPr>
            <p:ph type="title"/>
          </p:nvPr>
        </p:nvSpPr>
        <p:spPr>
          <a:xfrm>
            <a:off x="1152694" y="643468"/>
            <a:ext cx="5678411" cy="1800526"/>
          </a:xfrm>
        </p:spPr>
        <p:txBody>
          <a:bodyPr>
            <a:normAutofit/>
          </a:bodyPr>
          <a:lstStyle/>
          <a:p>
            <a:r>
              <a:rPr lang="hr-HR" sz="3200" b="1" dirty="0">
                <a:solidFill>
                  <a:srgbClr val="004493"/>
                </a:solidFill>
                <a:latin typeface="Verdana"/>
              </a:rPr>
              <a:t>Potpora za pripremu projekta</a:t>
            </a:r>
          </a:p>
        </p:txBody>
      </p:sp>
      <p:sp>
        <p:nvSpPr>
          <p:cNvPr id="4" name="Rezervirano mjesto sadržaja 3">
            <a:extLst>
              <a:ext uri="{FF2B5EF4-FFF2-40B4-BE49-F238E27FC236}">
                <a16:creationId xmlns:a16="http://schemas.microsoft.com/office/drawing/2014/main" id="{BCF4B3F2-76B0-A19C-3970-A3004E3A30FC}"/>
              </a:ext>
            </a:extLst>
          </p:cNvPr>
          <p:cNvSpPr>
            <a:spLocks noGrp="1"/>
          </p:cNvSpPr>
          <p:nvPr>
            <p:ph idx="1"/>
          </p:nvPr>
        </p:nvSpPr>
        <p:spPr>
          <a:xfrm>
            <a:off x="1246823" y="2623381"/>
            <a:ext cx="6431447" cy="3553581"/>
          </a:xfrm>
        </p:spPr>
        <p:txBody>
          <a:bodyPr>
            <a:normAutofit/>
          </a:bodyPr>
          <a:lstStyle/>
          <a:p>
            <a:r>
              <a:rPr lang="hr-HR" sz="2400" dirty="0"/>
              <a:t>LIFE HR NCP potpora: sastanci, odgovori na pitanja</a:t>
            </a:r>
          </a:p>
          <a:p>
            <a:r>
              <a:rPr lang="hr-HR" sz="2400" dirty="0"/>
              <a:t>Projekt tehničke pomoći</a:t>
            </a:r>
          </a:p>
          <a:p>
            <a:r>
              <a:rPr lang="en-US" sz="2400" dirty="0">
                <a:hlinkClick r:id="rId3"/>
              </a:rPr>
              <a:t>LIFE Calls for proposals 2026</a:t>
            </a:r>
            <a:endParaRPr lang="hr-HR" sz="2400" dirty="0"/>
          </a:p>
          <a:p>
            <a:r>
              <a:rPr lang="hr-HR" sz="2400" dirty="0">
                <a:hlinkClick r:id="rId4"/>
              </a:rPr>
              <a:t>LIFE - </a:t>
            </a:r>
            <a:r>
              <a:rPr lang="hr-HR" sz="2400" dirty="0" err="1">
                <a:hlinkClick r:id="rId4"/>
              </a:rPr>
              <a:t>Support</a:t>
            </a:r>
            <a:r>
              <a:rPr lang="hr-HR" sz="2400" dirty="0">
                <a:hlinkClick r:id="rId4"/>
              </a:rPr>
              <a:t> for </a:t>
            </a:r>
            <a:r>
              <a:rPr lang="hr-HR" sz="2400" dirty="0" err="1">
                <a:hlinkClick r:id="rId4"/>
              </a:rPr>
              <a:t>applicants</a:t>
            </a:r>
            <a:endParaRPr lang="hr-HR" sz="2400" dirty="0"/>
          </a:p>
          <a:p>
            <a:r>
              <a:rPr lang="hr-HR" sz="2400" dirty="0">
                <a:hlinkClick r:id="rId5"/>
              </a:rPr>
              <a:t>LIFE strateški projekti brošura </a:t>
            </a:r>
            <a:endParaRPr lang="hr-HR" sz="2400" dirty="0"/>
          </a:p>
          <a:p>
            <a:r>
              <a:rPr lang="hr-HR" sz="2400" dirty="0"/>
              <a:t>CINEA: </a:t>
            </a:r>
            <a:r>
              <a:rPr lang="hr-HR" sz="2400" dirty="0">
                <a:hlinkClick r:id="rId6"/>
              </a:rPr>
              <a:t>CINEA-LIFE-ENQUIRIES@ec.europa.eu</a:t>
            </a:r>
            <a:r>
              <a:rPr lang="hr-HR" sz="2400" dirty="0"/>
              <a:t> </a:t>
            </a:r>
          </a:p>
          <a:p>
            <a:endParaRPr lang="hr-HR" sz="2000" dirty="0"/>
          </a:p>
          <a:p>
            <a:endParaRPr lang="en-US" sz="2000" dirty="0"/>
          </a:p>
          <a:p>
            <a:endParaRPr lang="hr-HR" sz="2000" dirty="0"/>
          </a:p>
          <a:p>
            <a:endParaRPr lang="hr-HR" sz="2000" dirty="0"/>
          </a:p>
        </p:txBody>
      </p:sp>
      <p:pic>
        <p:nvPicPr>
          <p:cNvPr id="8" name="Slika 7">
            <a:extLst>
              <a:ext uri="{FF2B5EF4-FFF2-40B4-BE49-F238E27FC236}">
                <a16:creationId xmlns:a16="http://schemas.microsoft.com/office/drawing/2014/main" id="{701E626A-2C37-8BBB-FD0C-4A5C3DD0881B}"/>
              </a:ext>
            </a:extLst>
          </p:cNvPr>
          <p:cNvPicPr>
            <a:picLocks noChangeAspect="1"/>
          </p:cNvPicPr>
          <p:nvPr/>
        </p:nvPicPr>
        <p:blipFill>
          <a:blip r:embed="rId7"/>
          <a:stretch>
            <a:fillRect/>
          </a:stretch>
        </p:blipFill>
        <p:spPr>
          <a:xfrm>
            <a:off x="8040512" y="643468"/>
            <a:ext cx="3167719" cy="2545005"/>
          </a:xfrm>
          <a:prstGeom prst="rect">
            <a:avLst/>
          </a:prstGeom>
        </p:spPr>
      </p:pic>
      <p:pic>
        <p:nvPicPr>
          <p:cNvPr id="12" name="Slika 11">
            <a:extLst>
              <a:ext uri="{FF2B5EF4-FFF2-40B4-BE49-F238E27FC236}">
                <a16:creationId xmlns:a16="http://schemas.microsoft.com/office/drawing/2014/main" id="{65D1E4FF-B613-A42E-252D-6700BFD3C0C2}"/>
              </a:ext>
            </a:extLst>
          </p:cNvPr>
          <p:cNvPicPr>
            <a:picLocks noChangeAspect="1"/>
          </p:cNvPicPr>
          <p:nvPr/>
        </p:nvPicPr>
        <p:blipFill>
          <a:blip r:embed="rId8"/>
          <a:stretch>
            <a:fillRect/>
          </a:stretch>
        </p:blipFill>
        <p:spPr>
          <a:xfrm>
            <a:off x="8243972" y="3657600"/>
            <a:ext cx="2760799" cy="2585510"/>
          </a:xfrm>
          <a:prstGeom prst="rect">
            <a:avLst/>
          </a:prstGeom>
        </p:spPr>
      </p:pic>
    </p:spTree>
    <p:extLst>
      <p:ext uri="{BB962C8B-B14F-4D97-AF65-F5344CB8AC3E}">
        <p14:creationId xmlns:p14="http://schemas.microsoft.com/office/powerpoint/2010/main" val="1958626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5E701-A098-5FCD-9AF0-FCF82A1D1DD2}"/>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GB" sz="3100" b="1" dirty="0" err="1">
                <a:solidFill>
                  <a:srgbClr val="004493"/>
                </a:solidFill>
                <a:latin typeface="Verdana"/>
              </a:rPr>
              <a:t>Projekti</a:t>
            </a:r>
            <a:r>
              <a:rPr lang="en-GB" sz="3100" b="1" dirty="0">
                <a:solidFill>
                  <a:srgbClr val="004493"/>
                </a:solidFill>
                <a:latin typeface="Verdana"/>
              </a:rPr>
              <a:t> t</a:t>
            </a:r>
            <a:r>
              <a:rPr lang="hr-HR" sz="3100" b="1" dirty="0">
                <a:solidFill>
                  <a:srgbClr val="004493"/>
                </a:solidFill>
                <a:latin typeface="Verdana"/>
              </a:rPr>
              <a:t>e</a:t>
            </a:r>
            <a:r>
              <a:rPr lang="en-GB" sz="3100" b="1" dirty="0" err="1">
                <a:solidFill>
                  <a:srgbClr val="004493"/>
                </a:solidFill>
                <a:latin typeface="Verdana"/>
              </a:rPr>
              <a:t>hničke</a:t>
            </a:r>
            <a:r>
              <a:rPr lang="en-GB" sz="3100" b="1" dirty="0">
                <a:solidFill>
                  <a:srgbClr val="004493"/>
                </a:solidFill>
                <a:latin typeface="Verdana"/>
              </a:rPr>
              <a:t> </a:t>
            </a:r>
            <a:r>
              <a:rPr lang="en-GB" sz="3100" b="1" dirty="0" err="1">
                <a:solidFill>
                  <a:srgbClr val="004493"/>
                </a:solidFill>
                <a:latin typeface="Verdana"/>
              </a:rPr>
              <a:t>pomoći</a:t>
            </a:r>
            <a:r>
              <a:rPr lang="en-GB" sz="3100" b="1" dirty="0">
                <a:solidFill>
                  <a:srgbClr val="004493"/>
                </a:solidFill>
                <a:latin typeface="Verdana"/>
              </a:rPr>
              <a:t> za </a:t>
            </a:r>
            <a:r>
              <a:rPr lang="en-GB" sz="3100" b="1" dirty="0" err="1">
                <a:solidFill>
                  <a:srgbClr val="004493"/>
                </a:solidFill>
                <a:latin typeface="Verdana"/>
              </a:rPr>
              <a:t>pripremu</a:t>
            </a:r>
            <a:r>
              <a:rPr lang="en-GB" sz="3100" b="1" dirty="0">
                <a:solidFill>
                  <a:srgbClr val="004493"/>
                </a:solidFill>
                <a:latin typeface="Verdana"/>
              </a:rPr>
              <a:t> </a:t>
            </a:r>
            <a:r>
              <a:rPr lang="en-GB" sz="3100" b="1" dirty="0" err="1">
                <a:solidFill>
                  <a:srgbClr val="004493"/>
                </a:solidFill>
                <a:latin typeface="Verdana"/>
              </a:rPr>
              <a:t>strateškog</a:t>
            </a:r>
            <a:r>
              <a:rPr lang="en-GB" sz="3100" b="1" dirty="0">
                <a:solidFill>
                  <a:srgbClr val="004493"/>
                </a:solidFill>
                <a:latin typeface="Verdana"/>
              </a:rPr>
              <a:t> </a:t>
            </a:r>
            <a:r>
              <a:rPr lang="en-GB" sz="3100" b="1" dirty="0" err="1">
                <a:solidFill>
                  <a:srgbClr val="004493"/>
                </a:solidFill>
                <a:latin typeface="Verdana"/>
              </a:rPr>
              <a:t>projekta</a:t>
            </a:r>
            <a:r>
              <a:rPr lang="en-GB" sz="3100" b="1" dirty="0">
                <a:solidFill>
                  <a:srgbClr val="004493"/>
                </a:solidFill>
                <a:latin typeface="Verdana"/>
              </a:rPr>
              <a:t> (TA-PP)</a:t>
            </a:r>
            <a:endParaRPr lang="hr-HR" sz="3100" b="1" dirty="0">
              <a:solidFill>
                <a:srgbClr val="004493"/>
              </a:solidFill>
              <a:latin typeface="Verdana"/>
            </a:endParaRPr>
          </a:p>
        </p:txBody>
      </p:sp>
      <p:sp>
        <p:nvSpPr>
          <p:cNvPr id="5" name="TextBox 4">
            <a:extLst>
              <a:ext uri="{FF2B5EF4-FFF2-40B4-BE49-F238E27FC236}">
                <a16:creationId xmlns:a16="http://schemas.microsoft.com/office/drawing/2014/main" id="{87C4D0E2-29F2-5FE1-B726-459CC7D15064}"/>
              </a:ext>
            </a:extLst>
          </p:cNvPr>
          <p:cNvSpPr txBox="1"/>
          <p:nvPr/>
        </p:nvSpPr>
        <p:spPr>
          <a:xfrm>
            <a:off x="838200" y="1825625"/>
            <a:ext cx="5181600" cy="4351338"/>
          </a:xfrm>
          <a:prstGeom prst="rect">
            <a:avLst/>
          </a:prstGeom>
        </p:spPr>
        <p:txBody>
          <a:bodyPr vert="horz" lIns="91440" tIns="45720" rIns="91440" bIns="45720" rtlCol="0">
            <a:normAutofit/>
          </a:bodyPr>
          <a:lstStyle/>
          <a:p>
            <a:pPr marL="228600" indent="-228600">
              <a:lnSpc>
                <a:spcPct val="90000"/>
              </a:lnSpc>
              <a:spcBef>
                <a:spcPts val="1000"/>
              </a:spcBef>
              <a:buFont typeface="Arial" panose="020B0604020202020204" pitchFamily="34" charset="0"/>
              <a:buChar char="•"/>
            </a:pPr>
            <a:r>
              <a:rPr lang="en-US" sz="2800" dirty="0" err="1"/>
              <a:t>Podržava</a:t>
            </a:r>
            <a:r>
              <a:rPr lang="en-US" sz="2800" dirty="0"/>
              <a:t> </a:t>
            </a:r>
            <a:r>
              <a:rPr lang="en-US" sz="2800" dirty="0" err="1"/>
              <a:t>pripremu</a:t>
            </a:r>
            <a:r>
              <a:rPr lang="en-US" sz="2800" dirty="0"/>
              <a:t> </a:t>
            </a:r>
            <a:r>
              <a:rPr lang="en-US" sz="2800" dirty="0" err="1"/>
              <a:t>strateških</a:t>
            </a:r>
            <a:r>
              <a:rPr lang="en-US" sz="2800" dirty="0"/>
              <a:t> LIFE  </a:t>
            </a:r>
            <a:r>
              <a:rPr lang="en-US" sz="2800" dirty="0" err="1"/>
              <a:t>projekata</a:t>
            </a:r>
            <a:r>
              <a:rPr lang="en-US" sz="2800" dirty="0"/>
              <a:t> </a:t>
            </a:r>
          </a:p>
          <a:p>
            <a:pPr marL="228600" indent="-228600">
              <a:lnSpc>
                <a:spcPct val="90000"/>
              </a:lnSpc>
              <a:spcBef>
                <a:spcPts val="1000"/>
              </a:spcBef>
              <a:buFont typeface="Arial" panose="020B0604020202020204" pitchFamily="34" charset="0"/>
              <a:buChar char="•"/>
            </a:pPr>
            <a:r>
              <a:rPr lang="en-US" sz="2800" dirty="0" err="1"/>
              <a:t>Cilj</a:t>
            </a:r>
            <a:r>
              <a:rPr lang="en-US" sz="2800" dirty="0"/>
              <a:t>: </a:t>
            </a:r>
            <a:r>
              <a:rPr lang="en-US" sz="2800" dirty="0" err="1"/>
              <a:t>pripremiti</a:t>
            </a:r>
            <a:r>
              <a:rPr lang="en-US" sz="2800" dirty="0"/>
              <a:t> </a:t>
            </a:r>
            <a:r>
              <a:rPr lang="en-US" sz="2800" dirty="0" err="1"/>
              <a:t>i</a:t>
            </a:r>
            <a:r>
              <a:rPr lang="en-US" sz="2800" dirty="0"/>
              <a:t> </a:t>
            </a:r>
            <a:r>
              <a:rPr lang="en-US" sz="2800" dirty="0" err="1"/>
              <a:t>poslati</a:t>
            </a:r>
            <a:r>
              <a:rPr lang="en-US" sz="2800" dirty="0"/>
              <a:t> </a:t>
            </a:r>
            <a:r>
              <a:rPr lang="en-US" sz="2800" dirty="0" err="1"/>
              <a:t>potpuni</a:t>
            </a:r>
            <a:r>
              <a:rPr lang="en-US" sz="2800" dirty="0"/>
              <a:t> SIP/</a:t>
            </a:r>
            <a:r>
              <a:rPr lang="en-US" sz="2800" dirty="0" err="1"/>
              <a:t>SNaP</a:t>
            </a:r>
            <a:r>
              <a:rPr lang="en-US" sz="2800" dirty="0"/>
              <a:t> </a:t>
            </a:r>
            <a:r>
              <a:rPr lang="en-US" sz="2800" dirty="0" err="1"/>
              <a:t>prijedlog</a:t>
            </a:r>
            <a:endParaRPr lang="en-US" sz="2800" dirty="0"/>
          </a:p>
          <a:p>
            <a:pPr marL="228600" indent="-228600">
              <a:lnSpc>
                <a:spcPct val="90000"/>
              </a:lnSpc>
              <a:spcBef>
                <a:spcPts val="1000"/>
              </a:spcBef>
              <a:buFont typeface="Arial" panose="020B0604020202020204" pitchFamily="34" charset="0"/>
              <a:buChar char="•"/>
            </a:pPr>
            <a:r>
              <a:rPr lang="en-US" sz="2800" dirty="0"/>
              <a:t>EU </a:t>
            </a:r>
            <a:r>
              <a:rPr lang="en-US" sz="2800" dirty="0" err="1"/>
              <a:t>sufinaciranje</a:t>
            </a:r>
            <a:r>
              <a:rPr lang="en-US" sz="2800" dirty="0"/>
              <a:t> : 60%</a:t>
            </a:r>
          </a:p>
          <a:p>
            <a:pPr marL="228600" indent="-228600">
              <a:lnSpc>
                <a:spcPct val="90000"/>
              </a:lnSpc>
              <a:spcBef>
                <a:spcPts val="1000"/>
              </a:spcBef>
              <a:buFont typeface="Arial" panose="020B0604020202020204" pitchFamily="34" charset="0"/>
              <a:buChar char="•"/>
            </a:pPr>
            <a:r>
              <a:rPr lang="en-US" sz="2800" dirty="0" err="1"/>
              <a:t>Maksimalni</a:t>
            </a:r>
            <a:r>
              <a:rPr lang="en-US" sz="2800" dirty="0"/>
              <a:t> </a:t>
            </a:r>
            <a:r>
              <a:rPr lang="en-US" sz="2800" dirty="0" err="1"/>
              <a:t>iznos</a:t>
            </a:r>
            <a:r>
              <a:rPr lang="en-US" sz="2800" dirty="0"/>
              <a:t> </a:t>
            </a:r>
            <a:r>
              <a:rPr lang="en-US" sz="2800" dirty="0" err="1"/>
              <a:t>sufinanciranja</a:t>
            </a:r>
            <a:r>
              <a:rPr lang="en-US" sz="2800" dirty="0"/>
              <a:t>: 70.000 EUR</a:t>
            </a:r>
          </a:p>
          <a:p>
            <a:pPr marL="228600" indent="-228600">
              <a:lnSpc>
                <a:spcPct val="90000"/>
              </a:lnSpc>
              <a:spcBef>
                <a:spcPts val="1000"/>
              </a:spcBef>
              <a:buFont typeface="Arial" panose="020B0604020202020204" pitchFamily="34" charset="0"/>
              <a:buChar char="•"/>
            </a:pPr>
            <a:r>
              <a:rPr lang="en-US" sz="2800" dirty="0"/>
              <a:t>Max </a:t>
            </a:r>
            <a:r>
              <a:rPr lang="en-US" sz="2800" dirty="0" err="1"/>
              <a:t>trajanje</a:t>
            </a:r>
            <a:r>
              <a:rPr lang="en-US" sz="2800" dirty="0"/>
              <a:t>: 2 god.</a:t>
            </a:r>
          </a:p>
        </p:txBody>
      </p:sp>
      <p:pic>
        <p:nvPicPr>
          <p:cNvPr id="9" name="Picture 8">
            <a:extLst>
              <a:ext uri="{FF2B5EF4-FFF2-40B4-BE49-F238E27FC236}">
                <a16:creationId xmlns:a16="http://schemas.microsoft.com/office/drawing/2014/main" id="{4FE4D759-1970-2227-B7CF-FBD98E0BCBEE}"/>
              </a:ext>
            </a:extLst>
          </p:cNvPr>
          <p:cNvPicPr>
            <a:picLocks noChangeAspect="1"/>
          </p:cNvPicPr>
          <p:nvPr/>
        </p:nvPicPr>
        <p:blipFill>
          <a:blip r:embed="rId3"/>
          <a:stretch>
            <a:fillRect/>
          </a:stretch>
        </p:blipFill>
        <p:spPr>
          <a:xfrm>
            <a:off x="6172200" y="2550446"/>
            <a:ext cx="5181600" cy="2901696"/>
          </a:xfrm>
          <a:prstGeom prst="rect">
            <a:avLst/>
          </a:prstGeom>
          <a:noFill/>
        </p:spPr>
      </p:pic>
      <p:pic>
        <p:nvPicPr>
          <p:cNvPr id="3" name="Slika 2">
            <a:extLst>
              <a:ext uri="{FF2B5EF4-FFF2-40B4-BE49-F238E27FC236}">
                <a16:creationId xmlns:a16="http://schemas.microsoft.com/office/drawing/2014/main" id="{F6E407AB-D436-E22D-9B14-2915212653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72" y="6245596"/>
            <a:ext cx="846846" cy="6124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A logo with a red green and blue design&#10;&#10;Description automatically generated">
            <a:extLst>
              <a:ext uri="{FF2B5EF4-FFF2-40B4-BE49-F238E27FC236}">
                <a16:creationId xmlns:a16="http://schemas.microsoft.com/office/drawing/2014/main" id="{ABDEA080-162D-A31C-B665-4F7314980D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8477" y="6248771"/>
            <a:ext cx="595046" cy="609229"/>
          </a:xfrm>
          <a:prstGeom prst="rect">
            <a:avLst/>
          </a:prstGeom>
        </p:spPr>
      </p:pic>
      <p:pic>
        <p:nvPicPr>
          <p:cNvPr id="6" name="Picture 8" descr="A close-up of a sign&#10;&#10;AI-generated content may be incorrect.">
            <a:extLst>
              <a:ext uri="{FF2B5EF4-FFF2-40B4-BE49-F238E27FC236}">
                <a16:creationId xmlns:a16="http://schemas.microsoft.com/office/drawing/2014/main" id="{23EBD3BD-065C-A909-D462-38466326BA5C}"/>
              </a:ext>
            </a:extLst>
          </p:cNvPr>
          <p:cNvPicPr>
            <a:picLocks noChangeAspect="1"/>
          </p:cNvPicPr>
          <p:nvPr/>
        </p:nvPicPr>
        <p:blipFill>
          <a:blip r:embed="rId6">
            <a:extLst>
              <a:ext uri="{28A0092B-C50C-407E-A947-70E740481C1C}">
                <a14:useLocalDpi xmlns:a14="http://schemas.microsoft.com/office/drawing/2010/main" val="0"/>
              </a:ext>
            </a:extLst>
          </a:blip>
          <a:srcRect l="8771" t="26788" r="5973" b="25930"/>
          <a:stretch/>
        </p:blipFill>
        <p:spPr>
          <a:xfrm>
            <a:off x="9607638" y="6208536"/>
            <a:ext cx="2584361" cy="609229"/>
          </a:xfrm>
          <a:prstGeom prst="rect">
            <a:avLst/>
          </a:prstGeom>
        </p:spPr>
      </p:pic>
    </p:spTree>
    <p:extLst>
      <p:ext uri="{BB962C8B-B14F-4D97-AF65-F5344CB8AC3E}">
        <p14:creationId xmlns:p14="http://schemas.microsoft.com/office/powerpoint/2010/main" val="4047281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28">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Naslov 1">
            <a:extLst>
              <a:ext uri="{FF2B5EF4-FFF2-40B4-BE49-F238E27FC236}">
                <a16:creationId xmlns:a16="http://schemas.microsoft.com/office/drawing/2014/main" id="{906A3E4B-AFE7-AAAD-C004-52CDE6B7C175}"/>
              </a:ext>
            </a:extLst>
          </p:cNvPr>
          <p:cNvSpPr>
            <a:spLocks noGrp="1"/>
          </p:cNvSpPr>
          <p:nvPr>
            <p:ph type="title"/>
          </p:nvPr>
        </p:nvSpPr>
        <p:spPr>
          <a:xfrm>
            <a:off x="838200" y="365125"/>
            <a:ext cx="5393361" cy="1325563"/>
          </a:xfrm>
        </p:spPr>
        <p:txBody>
          <a:bodyPr vert="horz" lIns="91440" tIns="45720" rIns="91440" bIns="45720" rtlCol="0" anchor="ctr">
            <a:normAutofit/>
          </a:bodyPr>
          <a:lstStyle/>
          <a:p>
            <a:r>
              <a:rPr lang="en-US" sz="3100" b="1" dirty="0" err="1">
                <a:solidFill>
                  <a:srgbClr val="004493"/>
                </a:solidFill>
                <a:latin typeface="Verdana"/>
              </a:rPr>
              <a:t>Projekti</a:t>
            </a:r>
            <a:r>
              <a:rPr lang="en-US" sz="3100" b="1" dirty="0">
                <a:solidFill>
                  <a:srgbClr val="004493"/>
                </a:solidFill>
                <a:latin typeface="Verdana"/>
              </a:rPr>
              <a:t> </a:t>
            </a:r>
            <a:r>
              <a:rPr lang="en-US" sz="3100" b="1" dirty="0" err="1">
                <a:solidFill>
                  <a:srgbClr val="004493"/>
                </a:solidFill>
                <a:latin typeface="Verdana"/>
              </a:rPr>
              <a:t>tehničke</a:t>
            </a:r>
            <a:r>
              <a:rPr lang="en-US" sz="3100" b="1" dirty="0">
                <a:solidFill>
                  <a:srgbClr val="004493"/>
                </a:solidFill>
                <a:latin typeface="Verdana"/>
              </a:rPr>
              <a:t> </a:t>
            </a:r>
            <a:r>
              <a:rPr lang="en-US" sz="3100" b="1" dirty="0" err="1">
                <a:solidFill>
                  <a:srgbClr val="004493"/>
                </a:solidFill>
                <a:latin typeface="Verdana"/>
              </a:rPr>
              <a:t>pomoći</a:t>
            </a:r>
            <a:r>
              <a:rPr lang="en-US" sz="3100" b="1" dirty="0">
                <a:solidFill>
                  <a:srgbClr val="004493"/>
                </a:solidFill>
                <a:latin typeface="Verdana"/>
              </a:rPr>
              <a:t> - </a:t>
            </a:r>
            <a:r>
              <a:rPr lang="en-US" sz="3100" b="1" dirty="0" err="1">
                <a:solidFill>
                  <a:srgbClr val="004493"/>
                </a:solidFill>
                <a:latin typeface="Verdana"/>
              </a:rPr>
              <a:t>aktivnosti</a:t>
            </a:r>
            <a:endParaRPr lang="en-US" sz="3100" b="1" dirty="0">
              <a:solidFill>
                <a:srgbClr val="004493"/>
              </a:solidFill>
              <a:latin typeface="Verdana"/>
            </a:endParaRPr>
          </a:p>
        </p:txBody>
      </p:sp>
      <p:sp>
        <p:nvSpPr>
          <p:cNvPr id="61" name="Freeform: Shape 30">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zervirano mjesto sadržaja 2">
            <a:extLst>
              <a:ext uri="{FF2B5EF4-FFF2-40B4-BE49-F238E27FC236}">
                <a16:creationId xmlns:a16="http://schemas.microsoft.com/office/drawing/2014/main" id="{E64204E9-BD11-556B-B3FA-DCD9A54F0C67}"/>
              </a:ext>
            </a:extLst>
          </p:cNvPr>
          <p:cNvSpPr>
            <a:spLocks noGrp="1"/>
          </p:cNvSpPr>
          <p:nvPr>
            <p:ph sz="half" idx="1"/>
          </p:nvPr>
        </p:nvSpPr>
        <p:spPr>
          <a:xfrm>
            <a:off x="838200" y="1825625"/>
            <a:ext cx="6021667" cy="4667250"/>
          </a:xfrm>
        </p:spPr>
        <p:txBody>
          <a:bodyPr vert="horz" lIns="91440" tIns="45720" rIns="91440" bIns="45720" rtlCol="0">
            <a:normAutofit/>
          </a:bodyPr>
          <a:lstStyle/>
          <a:p>
            <a:pPr lvl="0"/>
            <a:r>
              <a:rPr lang="en-US" sz="2000" b="1" dirty="0"/>
              <a:t> </a:t>
            </a:r>
            <a:r>
              <a:rPr lang="en-US" sz="2000" b="1" dirty="0" err="1"/>
              <a:t>zapošljavanje</a:t>
            </a:r>
            <a:r>
              <a:rPr lang="en-US" sz="2000" b="1" dirty="0"/>
              <a:t> </a:t>
            </a:r>
            <a:r>
              <a:rPr lang="en-US" sz="2000" dirty="0" err="1"/>
              <a:t>novog</a:t>
            </a:r>
            <a:r>
              <a:rPr lang="en-US" sz="2000" dirty="0"/>
              <a:t> </a:t>
            </a:r>
            <a:r>
              <a:rPr lang="en-US" sz="2000" dirty="0" err="1"/>
              <a:t>osoblja</a:t>
            </a:r>
            <a:r>
              <a:rPr lang="en-US" sz="2000" dirty="0"/>
              <a:t> </a:t>
            </a:r>
            <a:r>
              <a:rPr lang="en-US" sz="2000" dirty="0" err="1"/>
              <a:t>i</a:t>
            </a:r>
            <a:r>
              <a:rPr lang="en-US" sz="2000" dirty="0"/>
              <a:t> </a:t>
            </a:r>
            <a:r>
              <a:rPr lang="en-US" sz="2000" b="1" dirty="0" err="1"/>
              <a:t>osposobljavanje</a:t>
            </a:r>
            <a:r>
              <a:rPr lang="en-US" sz="2000" dirty="0"/>
              <a:t> za </a:t>
            </a:r>
            <a:r>
              <a:rPr lang="en-US" sz="2000" dirty="0" err="1"/>
              <a:t>pisanje</a:t>
            </a:r>
            <a:r>
              <a:rPr lang="en-US" sz="2000" dirty="0"/>
              <a:t> SIP/</a:t>
            </a:r>
            <a:r>
              <a:rPr lang="en-US" sz="2000" dirty="0" err="1"/>
              <a:t>SNaP</a:t>
            </a:r>
            <a:r>
              <a:rPr lang="en-US" sz="2000" dirty="0"/>
              <a:t> </a:t>
            </a:r>
            <a:r>
              <a:rPr lang="en-US" sz="2000" dirty="0" err="1"/>
              <a:t>prijedloga</a:t>
            </a:r>
            <a:endParaRPr lang="en-US" sz="2000" dirty="0"/>
          </a:p>
          <a:p>
            <a:pPr lvl="0"/>
            <a:r>
              <a:rPr lang="en-US" sz="2000" b="1" dirty="0" err="1"/>
              <a:t>ugovaranje</a:t>
            </a:r>
            <a:r>
              <a:rPr lang="en-US" sz="2000" b="1" dirty="0"/>
              <a:t> </a:t>
            </a:r>
            <a:r>
              <a:rPr lang="en-US" sz="2000" b="1" dirty="0" err="1"/>
              <a:t>vanjske</a:t>
            </a:r>
            <a:r>
              <a:rPr lang="en-US" sz="2000" b="1" dirty="0"/>
              <a:t> </a:t>
            </a:r>
            <a:r>
              <a:rPr lang="en-US" sz="2000" b="1" dirty="0" err="1"/>
              <a:t>pomoći</a:t>
            </a:r>
            <a:r>
              <a:rPr lang="en-US" sz="2000" b="1" dirty="0"/>
              <a:t> </a:t>
            </a:r>
            <a:r>
              <a:rPr lang="en-US" sz="2000" dirty="0"/>
              <a:t>za </a:t>
            </a:r>
            <a:r>
              <a:rPr lang="en-US" sz="2000" dirty="0" err="1"/>
              <a:t>pisanje</a:t>
            </a:r>
            <a:r>
              <a:rPr lang="en-US" sz="2000" dirty="0"/>
              <a:t> </a:t>
            </a:r>
            <a:r>
              <a:rPr lang="en-US" sz="2000" dirty="0" err="1"/>
              <a:t>prijedloga</a:t>
            </a:r>
            <a:endParaRPr lang="en-US" sz="2000" dirty="0"/>
          </a:p>
          <a:p>
            <a:pPr lvl="0"/>
            <a:r>
              <a:rPr lang="en-US" sz="2000" b="1" dirty="0" err="1"/>
              <a:t>umrežavanje</a:t>
            </a:r>
            <a:r>
              <a:rPr lang="en-US" sz="2000" b="1" dirty="0"/>
              <a:t>, </a:t>
            </a:r>
            <a:r>
              <a:rPr lang="en-US" sz="2000" b="1" dirty="0" err="1"/>
              <a:t>konzultacije</a:t>
            </a:r>
            <a:r>
              <a:rPr lang="en-US" sz="2000" b="1" dirty="0"/>
              <a:t> </a:t>
            </a:r>
            <a:r>
              <a:rPr lang="en-US" sz="2000" b="1" dirty="0" err="1"/>
              <a:t>i</a:t>
            </a:r>
            <a:r>
              <a:rPr lang="en-US" sz="2000" b="1" dirty="0"/>
              <a:t> </a:t>
            </a:r>
            <a:r>
              <a:rPr lang="en-US" sz="2000" b="1" dirty="0" err="1"/>
              <a:t>koordinacija</a:t>
            </a:r>
            <a:r>
              <a:rPr lang="en-US" sz="2000" b="1" dirty="0"/>
              <a:t> </a:t>
            </a:r>
            <a:r>
              <a:rPr lang="en-US" sz="2000" dirty="0"/>
              <a:t>za </a:t>
            </a:r>
            <a:r>
              <a:rPr lang="en-US" sz="2000" dirty="0" err="1"/>
              <a:t>pripremu</a:t>
            </a:r>
            <a:r>
              <a:rPr lang="en-US" sz="2000" dirty="0"/>
              <a:t> </a:t>
            </a:r>
            <a:r>
              <a:rPr lang="en-US" sz="2000" dirty="0" err="1"/>
              <a:t>i</a:t>
            </a:r>
            <a:r>
              <a:rPr lang="en-US" sz="2000" dirty="0"/>
              <a:t> </a:t>
            </a:r>
            <a:r>
              <a:rPr lang="en-US" sz="2000" dirty="0" err="1"/>
              <a:t>pisanje</a:t>
            </a:r>
            <a:endParaRPr lang="en-US" sz="2000" dirty="0"/>
          </a:p>
          <a:p>
            <a:pPr lvl="0"/>
            <a:r>
              <a:rPr lang="en-US" sz="2000" b="1" dirty="0" err="1"/>
              <a:t>koordinacija</a:t>
            </a:r>
            <a:r>
              <a:rPr lang="en-US" sz="2000" dirty="0"/>
              <a:t> </a:t>
            </a:r>
            <a:r>
              <a:rPr lang="en-US" sz="2000" dirty="0" err="1"/>
              <a:t>sa</a:t>
            </a:r>
            <a:r>
              <a:rPr lang="en-US" sz="2000" dirty="0"/>
              <a:t> </a:t>
            </a:r>
            <a:r>
              <a:rPr lang="en-US" sz="2000" dirty="0" err="1"/>
              <a:t>zainteresiranim</a:t>
            </a:r>
            <a:r>
              <a:rPr lang="en-US" sz="2000" dirty="0"/>
              <a:t> </a:t>
            </a:r>
            <a:r>
              <a:rPr lang="en-US" sz="2000" dirty="0" err="1"/>
              <a:t>stranama</a:t>
            </a:r>
            <a:r>
              <a:rPr lang="en-US" sz="2000" dirty="0"/>
              <a:t> </a:t>
            </a:r>
            <a:r>
              <a:rPr lang="en-US" sz="2000" dirty="0" err="1"/>
              <a:t>koje</a:t>
            </a:r>
            <a:r>
              <a:rPr lang="en-US" sz="2000" dirty="0"/>
              <a:t> </a:t>
            </a:r>
            <a:r>
              <a:rPr lang="en-US" sz="2000" dirty="0" err="1"/>
              <a:t>će</a:t>
            </a:r>
            <a:r>
              <a:rPr lang="en-US" sz="2000" dirty="0"/>
              <a:t> </a:t>
            </a:r>
            <a:r>
              <a:rPr lang="en-US" sz="2000" dirty="0" err="1"/>
              <a:t>biti</a:t>
            </a:r>
            <a:r>
              <a:rPr lang="en-US" sz="2000" dirty="0"/>
              <a:t> </a:t>
            </a:r>
            <a:r>
              <a:rPr lang="en-US" sz="2000" dirty="0" err="1"/>
              <a:t>uključene</a:t>
            </a:r>
            <a:r>
              <a:rPr lang="en-US" sz="2000" dirty="0"/>
              <a:t> u </a:t>
            </a:r>
            <a:r>
              <a:rPr lang="en-US" sz="2000" dirty="0" err="1"/>
              <a:t>Strateški</a:t>
            </a:r>
            <a:r>
              <a:rPr lang="en-US" sz="2000" dirty="0"/>
              <a:t> </a:t>
            </a:r>
            <a:r>
              <a:rPr lang="en-US" sz="2000" dirty="0" err="1"/>
              <a:t>projekt</a:t>
            </a:r>
            <a:r>
              <a:rPr lang="en-US" sz="2000" dirty="0"/>
              <a:t> </a:t>
            </a:r>
          </a:p>
          <a:p>
            <a:pPr lvl="0"/>
            <a:r>
              <a:rPr lang="en-US" sz="2000" b="1" dirty="0"/>
              <a:t> </a:t>
            </a:r>
            <a:r>
              <a:rPr lang="en-US" sz="2000" b="1" dirty="0" err="1"/>
              <a:t>razvoj</a:t>
            </a:r>
            <a:r>
              <a:rPr lang="en-US" sz="2000" b="1" dirty="0"/>
              <a:t> </a:t>
            </a:r>
            <a:r>
              <a:rPr lang="en-US" sz="2000" b="1" dirty="0" err="1"/>
              <a:t>planova</a:t>
            </a:r>
            <a:r>
              <a:rPr lang="en-US" sz="2000" b="1" dirty="0"/>
              <a:t> </a:t>
            </a:r>
            <a:r>
              <a:rPr lang="en-US" sz="2000" b="1" dirty="0" err="1"/>
              <a:t>financiranja</a:t>
            </a:r>
            <a:r>
              <a:rPr lang="en-US" sz="2000" b="1" dirty="0"/>
              <a:t> </a:t>
            </a:r>
            <a:r>
              <a:rPr lang="en-US" sz="2000" dirty="0" err="1"/>
              <a:t>tamo</a:t>
            </a:r>
            <a:r>
              <a:rPr lang="en-US" sz="2000" dirty="0"/>
              <a:t> </a:t>
            </a:r>
            <a:r>
              <a:rPr lang="en-US" sz="2000" dirty="0" err="1"/>
              <a:t>gdje</a:t>
            </a:r>
            <a:r>
              <a:rPr lang="en-US" sz="2000" dirty="0"/>
              <a:t> </a:t>
            </a:r>
            <a:r>
              <a:rPr lang="en-US" sz="2000" dirty="0" err="1"/>
              <a:t>takvi</a:t>
            </a:r>
            <a:r>
              <a:rPr lang="en-US" sz="2000" dirty="0"/>
              <a:t> </a:t>
            </a:r>
            <a:r>
              <a:rPr lang="en-US" sz="2000" dirty="0" err="1"/>
              <a:t>planovi</a:t>
            </a:r>
            <a:r>
              <a:rPr lang="en-US" sz="2000" dirty="0"/>
              <a:t> </a:t>
            </a:r>
            <a:r>
              <a:rPr lang="en-US" sz="2000" dirty="0" err="1"/>
              <a:t>već</a:t>
            </a:r>
            <a:r>
              <a:rPr lang="en-US" sz="2000" dirty="0"/>
              <a:t> </a:t>
            </a:r>
            <a:r>
              <a:rPr lang="en-US" sz="2000" dirty="0" err="1"/>
              <a:t>nisu</a:t>
            </a:r>
            <a:r>
              <a:rPr lang="en-US" sz="2000" dirty="0"/>
              <a:t> </a:t>
            </a:r>
            <a:r>
              <a:rPr lang="en-US" sz="2000" dirty="0" err="1"/>
              <a:t>dio</a:t>
            </a:r>
            <a:r>
              <a:rPr lang="en-US" sz="2000" dirty="0"/>
              <a:t> </a:t>
            </a:r>
            <a:r>
              <a:rPr lang="en-US" sz="2000" dirty="0" err="1"/>
              <a:t>ciljanog</a:t>
            </a:r>
            <a:r>
              <a:rPr lang="en-US" sz="2000" dirty="0"/>
              <a:t> PAF-a, </a:t>
            </a:r>
            <a:r>
              <a:rPr lang="en-US" sz="2000" dirty="0" err="1"/>
              <a:t>akcijskog</a:t>
            </a:r>
            <a:r>
              <a:rPr lang="en-US" sz="2000" dirty="0"/>
              <a:t> plana </a:t>
            </a:r>
            <a:r>
              <a:rPr lang="en-US" sz="2000" dirty="0" err="1"/>
              <a:t>ili</a:t>
            </a:r>
            <a:r>
              <a:rPr lang="en-US" sz="2000" dirty="0"/>
              <a:t> </a:t>
            </a:r>
            <a:r>
              <a:rPr lang="en-US" sz="2000" dirty="0" err="1"/>
              <a:t>strategije</a:t>
            </a:r>
            <a:r>
              <a:rPr lang="en-US" sz="2000" dirty="0"/>
              <a:t>;</a:t>
            </a:r>
          </a:p>
          <a:p>
            <a:pPr lvl="0"/>
            <a:r>
              <a:rPr lang="en-US" sz="2000" b="1" dirty="0" err="1"/>
              <a:t>mapiranje</a:t>
            </a:r>
            <a:r>
              <a:rPr lang="en-US" sz="2000" b="1" dirty="0"/>
              <a:t> </a:t>
            </a:r>
            <a:r>
              <a:rPr lang="en-US" sz="2000" b="1" dirty="0" err="1"/>
              <a:t>aktivnosti</a:t>
            </a:r>
            <a:r>
              <a:rPr lang="en-US" sz="2000" b="1" dirty="0"/>
              <a:t> </a:t>
            </a:r>
            <a:r>
              <a:rPr lang="en-US" sz="2000" dirty="0" err="1"/>
              <a:t>koje</a:t>
            </a:r>
            <a:r>
              <a:rPr lang="en-US" sz="2000" dirty="0"/>
              <a:t> </a:t>
            </a:r>
            <a:r>
              <a:rPr lang="en-US" sz="2000" dirty="0" err="1"/>
              <a:t>nadopunjuju</a:t>
            </a:r>
            <a:r>
              <a:rPr lang="en-US" sz="2000" dirty="0"/>
              <a:t> SIP/</a:t>
            </a:r>
            <a:r>
              <a:rPr lang="en-US" sz="2000" dirty="0" err="1"/>
              <a:t>SNaP</a:t>
            </a:r>
            <a:r>
              <a:rPr lang="en-US" sz="2000" dirty="0"/>
              <a:t> </a:t>
            </a:r>
            <a:r>
              <a:rPr lang="en-US" sz="2000" dirty="0" err="1"/>
              <a:t>i</a:t>
            </a:r>
            <a:r>
              <a:rPr lang="en-US" sz="2000" dirty="0"/>
              <a:t> </a:t>
            </a:r>
            <a:r>
              <a:rPr lang="en-US" sz="2000" dirty="0" err="1"/>
              <a:t>njihovi</a:t>
            </a:r>
            <a:r>
              <a:rPr lang="en-US" sz="2000" dirty="0"/>
              <a:t> </a:t>
            </a:r>
            <a:r>
              <a:rPr lang="en-US" sz="2000" dirty="0" err="1"/>
              <a:t>potencijalni</a:t>
            </a:r>
            <a:r>
              <a:rPr lang="en-US" sz="2000" dirty="0"/>
              <a:t> </a:t>
            </a:r>
            <a:r>
              <a:rPr lang="en-US" sz="2000" dirty="0" err="1"/>
              <a:t>izvori</a:t>
            </a:r>
            <a:r>
              <a:rPr lang="en-US" sz="2000" dirty="0"/>
              <a:t> </a:t>
            </a:r>
            <a:r>
              <a:rPr lang="en-US" sz="2000" dirty="0" err="1"/>
              <a:t>financiranja</a:t>
            </a:r>
            <a:r>
              <a:rPr lang="en-US" sz="2000" dirty="0"/>
              <a:t> </a:t>
            </a:r>
          </a:p>
          <a:p>
            <a:pPr lvl="0"/>
            <a:r>
              <a:rPr lang="en-US" sz="2000" b="1" dirty="0" err="1"/>
              <a:t>pisanje</a:t>
            </a:r>
            <a:r>
              <a:rPr lang="en-US" sz="2000" b="1" dirty="0"/>
              <a:t> </a:t>
            </a:r>
            <a:r>
              <a:rPr lang="en-US" sz="2000" b="1" dirty="0" err="1"/>
              <a:t>cjelovitog</a:t>
            </a:r>
            <a:r>
              <a:rPr lang="en-US" sz="2000" b="1" dirty="0"/>
              <a:t> </a:t>
            </a:r>
            <a:r>
              <a:rPr lang="en-US" sz="2000" b="1" dirty="0" err="1"/>
              <a:t>prijedloga</a:t>
            </a:r>
            <a:endParaRPr lang="en-US" sz="2000" b="1" dirty="0"/>
          </a:p>
        </p:txBody>
      </p:sp>
      <p:sp>
        <p:nvSpPr>
          <p:cNvPr id="62" name="Oval 32">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34">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5" name="Picture 8">
            <a:extLst>
              <a:ext uri="{FF2B5EF4-FFF2-40B4-BE49-F238E27FC236}">
                <a16:creationId xmlns:a16="http://schemas.microsoft.com/office/drawing/2014/main" id="{B8025E2E-0B24-75BA-A4DA-C7D285CF29FE}"/>
              </a:ext>
            </a:extLst>
          </p:cNvPr>
          <p:cNvPicPr>
            <a:picLocks noChangeAspect="1"/>
          </p:cNvPicPr>
          <p:nvPr/>
        </p:nvPicPr>
        <p:blipFill>
          <a:blip r:embed="rId3"/>
          <a:srcRect l="28511" r="15488" b="-1"/>
          <a:stretch>
            <a:fillRect/>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p:spPr>
      </p:pic>
      <p:sp>
        <p:nvSpPr>
          <p:cNvPr id="64" name="Freeform: Shape 36">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65" name="Straight Connector 38">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66" name="Freeform: Shape 40">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7" name="Freeform: Shape 42">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pic>
        <p:nvPicPr>
          <p:cNvPr id="4" name="Slika 3">
            <a:extLst>
              <a:ext uri="{FF2B5EF4-FFF2-40B4-BE49-F238E27FC236}">
                <a16:creationId xmlns:a16="http://schemas.microsoft.com/office/drawing/2014/main" id="{D2CA87FF-B4B8-6340-BC73-77DE4A9C55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72" y="6245596"/>
            <a:ext cx="846846" cy="6124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A logo with a red green and blue design&#10;&#10;Description automatically generated">
            <a:extLst>
              <a:ext uri="{FF2B5EF4-FFF2-40B4-BE49-F238E27FC236}">
                <a16:creationId xmlns:a16="http://schemas.microsoft.com/office/drawing/2014/main" id="{F53BD4A2-857F-3099-9E7A-6763BD8E7D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8477" y="6248771"/>
            <a:ext cx="595046" cy="609229"/>
          </a:xfrm>
          <a:prstGeom prst="rect">
            <a:avLst/>
          </a:prstGeom>
        </p:spPr>
      </p:pic>
      <p:pic>
        <p:nvPicPr>
          <p:cNvPr id="7" name="Picture 8" descr="A close-up of a sign&#10;&#10;AI-generated content may be incorrect.">
            <a:extLst>
              <a:ext uri="{FF2B5EF4-FFF2-40B4-BE49-F238E27FC236}">
                <a16:creationId xmlns:a16="http://schemas.microsoft.com/office/drawing/2014/main" id="{C00E3420-90BF-6B20-1D2C-890C5A90B874}"/>
              </a:ext>
            </a:extLst>
          </p:cNvPr>
          <p:cNvPicPr>
            <a:picLocks noChangeAspect="1"/>
          </p:cNvPicPr>
          <p:nvPr/>
        </p:nvPicPr>
        <p:blipFill>
          <a:blip r:embed="rId6">
            <a:extLst>
              <a:ext uri="{28A0092B-C50C-407E-A947-70E740481C1C}">
                <a14:useLocalDpi xmlns:a14="http://schemas.microsoft.com/office/drawing/2010/main" val="0"/>
              </a:ext>
            </a:extLst>
          </a:blip>
          <a:srcRect l="8771" t="26788" r="5973" b="25930"/>
          <a:stretch/>
        </p:blipFill>
        <p:spPr>
          <a:xfrm>
            <a:off x="9607638" y="6208536"/>
            <a:ext cx="2584361" cy="609229"/>
          </a:xfrm>
          <a:prstGeom prst="rect">
            <a:avLst/>
          </a:prstGeom>
        </p:spPr>
      </p:pic>
    </p:spTree>
    <p:extLst>
      <p:ext uri="{BB962C8B-B14F-4D97-AF65-F5344CB8AC3E}">
        <p14:creationId xmlns:p14="http://schemas.microsoft.com/office/powerpoint/2010/main" val="34592301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2855FB0-C4DC-5F76-95FC-C9DB3C978A68}"/>
              </a:ext>
            </a:extLst>
          </p:cNvPr>
          <p:cNvSpPr>
            <a:spLocks noGrp="1"/>
          </p:cNvSpPr>
          <p:nvPr>
            <p:ph type="title"/>
          </p:nvPr>
        </p:nvSpPr>
        <p:spPr/>
        <p:txBody>
          <a:bodyPr/>
          <a:lstStyle/>
          <a:p>
            <a:r>
              <a:rPr lang="en-GB" sz="3100" b="1" dirty="0" err="1">
                <a:solidFill>
                  <a:srgbClr val="004493"/>
                </a:solidFill>
                <a:latin typeface="Verdana"/>
              </a:rPr>
              <a:t>Projekti</a:t>
            </a:r>
            <a:r>
              <a:rPr lang="en-GB" sz="3100" b="1" dirty="0">
                <a:solidFill>
                  <a:srgbClr val="004493"/>
                </a:solidFill>
                <a:latin typeface="Verdana"/>
              </a:rPr>
              <a:t> t</a:t>
            </a:r>
            <a:r>
              <a:rPr lang="hr-HR" sz="3100" b="1" dirty="0">
                <a:solidFill>
                  <a:srgbClr val="004493"/>
                </a:solidFill>
                <a:latin typeface="Verdana"/>
              </a:rPr>
              <a:t>e</a:t>
            </a:r>
            <a:r>
              <a:rPr lang="en-GB" sz="3100" b="1" dirty="0" err="1">
                <a:solidFill>
                  <a:srgbClr val="004493"/>
                </a:solidFill>
                <a:latin typeface="Verdana"/>
              </a:rPr>
              <a:t>hničke</a:t>
            </a:r>
            <a:r>
              <a:rPr lang="en-GB" sz="3100" b="1" dirty="0">
                <a:solidFill>
                  <a:srgbClr val="004493"/>
                </a:solidFill>
                <a:latin typeface="Verdana"/>
              </a:rPr>
              <a:t> </a:t>
            </a:r>
            <a:r>
              <a:rPr lang="en-GB" sz="3100" b="1" dirty="0" err="1">
                <a:solidFill>
                  <a:srgbClr val="004493"/>
                </a:solidFill>
                <a:latin typeface="Verdana"/>
              </a:rPr>
              <a:t>pomoći</a:t>
            </a:r>
            <a:r>
              <a:rPr lang="en-GB" sz="3100" b="1" dirty="0">
                <a:solidFill>
                  <a:srgbClr val="004493"/>
                </a:solidFill>
                <a:latin typeface="Verdana"/>
              </a:rPr>
              <a:t> za </a:t>
            </a:r>
            <a:r>
              <a:rPr lang="en-GB" sz="3100" b="1" dirty="0" err="1">
                <a:solidFill>
                  <a:srgbClr val="004493"/>
                </a:solidFill>
                <a:latin typeface="Verdana"/>
              </a:rPr>
              <a:t>pripremu</a:t>
            </a:r>
            <a:r>
              <a:rPr lang="en-GB" sz="3100" b="1" dirty="0">
                <a:solidFill>
                  <a:srgbClr val="004493"/>
                </a:solidFill>
                <a:latin typeface="Verdana"/>
              </a:rPr>
              <a:t> </a:t>
            </a:r>
            <a:r>
              <a:rPr lang="en-GB" sz="3100" b="1" dirty="0" err="1">
                <a:solidFill>
                  <a:srgbClr val="004493"/>
                </a:solidFill>
                <a:latin typeface="Verdana"/>
              </a:rPr>
              <a:t>strateškog</a:t>
            </a:r>
            <a:r>
              <a:rPr lang="en-GB" sz="3100" b="1" dirty="0">
                <a:solidFill>
                  <a:srgbClr val="004493"/>
                </a:solidFill>
                <a:latin typeface="Verdana"/>
              </a:rPr>
              <a:t> </a:t>
            </a:r>
            <a:r>
              <a:rPr lang="en-GB" sz="3100" b="1" dirty="0" err="1">
                <a:solidFill>
                  <a:srgbClr val="004493"/>
                </a:solidFill>
                <a:latin typeface="Verdana"/>
              </a:rPr>
              <a:t>projekta</a:t>
            </a:r>
            <a:r>
              <a:rPr lang="en-GB" sz="3100" b="1" dirty="0">
                <a:solidFill>
                  <a:srgbClr val="004493"/>
                </a:solidFill>
                <a:latin typeface="Verdana"/>
              </a:rPr>
              <a:t> (TA-PP)</a:t>
            </a:r>
            <a:endParaRPr lang="hr-HR" sz="3100" b="1" dirty="0">
              <a:solidFill>
                <a:srgbClr val="004493"/>
              </a:solidFill>
              <a:latin typeface="Verdana"/>
            </a:endParaRPr>
          </a:p>
        </p:txBody>
      </p:sp>
      <p:sp>
        <p:nvSpPr>
          <p:cNvPr id="3" name="Rezervirano mjesto sadržaja 2">
            <a:extLst>
              <a:ext uri="{FF2B5EF4-FFF2-40B4-BE49-F238E27FC236}">
                <a16:creationId xmlns:a16="http://schemas.microsoft.com/office/drawing/2014/main" id="{A1ECFADD-5162-6E29-C067-44E283A72A6E}"/>
              </a:ext>
            </a:extLst>
          </p:cNvPr>
          <p:cNvSpPr>
            <a:spLocks noGrp="1"/>
          </p:cNvSpPr>
          <p:nvPr>
            <p:ph idx="1"/>
          </p:nvPr>
        </p:nvSpPr>
        <p:spPr>
          <a:xfrm>
            <a:off x="838200" y="1825625"/>
            <a:ext cx="6403109" cy="4351338"/>
          </a:xfrm>
        </p:spPr>
        <p:txBody>
          <a:bodyPr>
            <a:normAutofit/>
          </a:bodyPr>
          <a:lstStyle/>
          <a:p>
            <a:pPr marL="0" indent="0" algn="l">
              <a:buNone/>
            </a:pPr>
            <a:r>
              <a:rPr lang="en-GB" sz="2000" b="1" i="0" u="none" strike="noStrike" baseline="0" dirty="0"/>
              <a:t>Koji </a:t>
            </a:r>
            <a:r>
              <a:rPr lang="en-GB" sz="2000" b="1" i="0" u="none" strike="noStrike" baseline="0" dirty="0" err="1"/>
              <a:t>potprogram</a:t>
            </a:r>
            <a:r>
              <a:rPr lang="hr-HR" sz="2000" b="1" i="0" u="none" strike="noStrike" baseline="0" dirty="0"/>
              <a:t>?</a:t>
            </a:r>
          </a:p>
          <a:p>
            <a:pPr algn="l"/>
            <a:r>
              <a:rPr lang="hr-HR" sz="2000" b="0" i="0" u="none" strike="noStrike" baseline="0" dirty="0"/>
              <a:t>LIFE Priroda i bioraznolikost</a:t>
            </a:r>
            <a:r>
              <a:rPr lang="en-GB" sz="2000" b="0" i="0" u="none" strike="noStrike" baseline="0" dirty="0"/>
              <a:t> (NAT)</a:t>
            </a:r>
          </a:p>
          <a:p>
            <a:pPr algn="l"/>
            <a:r>
              <a:rPr lang="hr-HR" sz="2000" b="0" i="0" u="none" strike="noStrike" baseline="0" dirty="0"/>
              <a:t>LIFE </a:t>
            </a:r>
            <a:r>
              <a:rPr lang="hr-HR" sz="2000" b="0" i="0" u="none" strike="noStrike" baseline="0" dirty="0" err="1"/>
              <a:t>Kružn</a:t>
            </a:r>
            <a:r>
              <a:rPr lang="en-GB" sz="2000" b="0" i="0" u="none" strike="noStrike" baseline="0" dirty="0"/>
              <a:t>o </a:t>
            </a:r>
            <a:r>
              <a:rPr lang="en-GB" sz="2000" b="0" i="0" u="none" strike="noStrike" baseline="0" dirty="0" err="1"/>
              <a:t>gospodarstvo</a:t>
            </a:r>
            <a:r>
              <a:rPr lang="en-GB" sz="2000" b="0" i="0" u="none" strike="noStrike" baseline="0" dirty="0"/>
              <a:t> </a:t>
            </a:r>
            <a:r>
              <a:rPr lang="hr-HR" sz="2000" b="0" i="0" u="none" strike="noStrike" baseline="0" dirty="0"/>
              <a:t>i kvaliteta života</a:t>
            </a:r>
            <a:r>
              <a:rPr lang="en-GB" sz="2000" b="0" i="0" u="none" strike="noStrike" baseline="0" dirty="0"/>
              <a:t> (CEQL)</a:t>
            </a:r>
          </a:p>
          <a:p>
            <a:pPr algn="l"/>
            <a:r>
              <a:rPr lang="hr-HR" sz="2000" b="0" i="0" u="none" strike="noStrike" baseline="0" dirty="0"/>
              <a:t>LIFE klimatske </a:t>
            </a:r>
            <a:r>
              <a:rPr lang="en-GB" sz="2000" b="0" i="0" u="none" strike="noStrike" baseline="0" dirty="0" err="1"/>
              <a:t>aktivnosti</a:t>
            </a:r>
            <a:r>
              <a:rPr lang="en-GB" sz="2000" b="0" i="0" u="none" strike="noStrike" baseline="0" dirty="0"/>
              <a:t> (CLIMA)</a:t>
            </a:r>
          </a:p>
          <a:p>
            <a:pPr marL="0" indent="0" algn="l">
              <a:buNone/>
            </a:pPr>
            <a:endParaRPr lang="en-GB" sz="2000" dirty="0"/>
          </a:p>
          <a:p>
            <a:pPr algn="l"/>
            <a:r>
              <a:rPr lang="en-GB" sz="2000" dirty="0" err="1"/>
              <a:t>Otvoren</a:t>
            </a:r>
            <a:r>
              <a:rPr lang="en-GB" sz="2000" dirty="0"/>
              <a:t> </a:t>
            </a:r>
            <a:r>
              <a:rPr lang="en-GB" sz="2000" dirty="0" err="1"/>
              <a:t>poziv</a:t>
            </a:r>
            <a:r>
              <a:rPr lang="en-GB" sz="2000" dirty="0"/>
              <a:t>: 	</a:t>
            </a:r>
            <a:r>
              <a:rPr lang="hr-HR" sz="2000" dirty="0"/>
              <a:t>21</a:t>
            </a:r>
            <a:r>
              <a:rPr lang="en-GB" sz="2000" dirty="0"/>
              <a:t>/04/202</a:t>
            </a:r>
            <a:r>
              <a:rPr lang="hr-HR" sz="2000" dirty="0"/>
              <a:t>6</a:t>
            </a:r>
            <a:endParaRPr lang="en-GB" sz="2000" dirty="0"/>
          </a:p>
          <a:p>
            <a:pPr algn="l"/>
            <a:r>
              <a:rPr lang="en-GB" sz="2000" u="sng" dirty="0" err="1"/>
              <a:t>Rokovi</a:t>
            </a:r>
            <a:r>
              <a:rPr lang="en-GB" sz="2000" u="sng" dirty="0"/>
              <a:t> za </a:t>
            </a:r>
            <a:r>
              <a:rPr lang="en-GB" sz="2000" u="sng" dirty="0" err="1"/>
              <a:t>prijavu</a:t>
            </a:r>
            <a:r>
              <a:rPr lang="en-GB" sz="2000" u="sng" dirty="0"/>
              <a:t>: </a:t>
            </a:r>
            <a:r>
              <a:rPr lang="en-GB" sz="2000" dirty="0"/>
              <a:t>	</a:t>
            </a:r>
            <a:r>
              <a:rPr lang="hr-HR" sz="2000" dirty="0">
                <a:solidFill>
                  <a:srgbClr val="FF0000"/>
                </a:solidFill>
              </a:rPr>
              <a:t>kraj rujna</a:t>
            </a:r>
            <a:r>
              <a:rPr lang="en-GB" sz="2000" dirty="0">
                <a:solidFill>
                  <a:srgbClr val="FF0000"/>
                </a:solidFill>
              </a:rPr>
              <a:t>/202</a:t>
            </a:r>
            <a:r>
              <a:rPr lang="hr-HR" sz="2000" dirty="0">
                <a:solidFill>
                  <a:srgbClr val="FF0000"/>
                </a:solidFill>
              </a:rPr>
              <a:t>6</a:t>
            </a:r>
            <a:endParaRPr lang="hr-HR" sz="2000" dirty="0"/>
          </a:p>
        </p:txBody>
      </p:sp>
    </p:spTree>
    <p:extLst>
      <p:ext uri="{BB962C8B-B14F-4D97-AF65-F5344CB8AC3E}">
        <p14:creationId xmlns:p14="http://schemas.microsoft.com/office/powerpoint/2010/main" val="2936322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ntact Us - Cumulations Technologies">
            <a:extLst>
              <a:ext uri="{FF2B5EF4-FFF2-40B4-BE49-F238E27FC236}">
                <a16:creationId xmlns:a16="http://schemas.microsoft.com/office/drawing/2014/main" id="{853815E1-2234-5FD7-DF2F-0C93A5E202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790" y="1"/>
            <a:ext cx="2992347" cy="29669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8B66B7C-9DEB-A080-0D93-E7F763937E92}"/>
              </a:ext>
            </a:extLst>
          </p:cNvPr>
          <p:cNvSpPr>
            <a:spLocks noGrp="1"/>
          </p:cNvSpPr>
          <p:nvPr>
            <p:ph type="title"/>
          </p:nvPr>
        </p:nvSpPr>
        <p:spPr>
          <a:xfrm>
            <a:off x="3577512" y="1241404"/>
            <a:ext cx="5036975" cy="1325563"/>
          </a:xfrm>
        </p:spPr>
        <p:txBody>
          <a:bodyPr/>
          <a:lstStyle/>
          <a:p>
            <a:pPr algn="ctr"/>
            <a:r>
              <a:rPr lang="en-US" b="1"/>
              <a:t>KONTAKTI</a:t>
            </a:r>
          </a:p>
        </p:txBody>
      </p:sp>
      <p:sp>
        <p:nvSpPr>
          <p:cNvPr id="3" name="Content Placeholder 2">
            <a:extLst>
              <a:ext uri="{FF2B5EF4-FFF2-40B4-BE49-F238E27FC236}">
                <a16:creationId xmlns:a16="http://schemas.microsoft.com/office/drawing/2014/main" id="{522BAA9B-D7AD-D418-8619-30AE15019A42}"/>
              </a:ext>
            </a:extLst>
          </p:cNvPr>
          <p:cNvSpPr>
            <a:spLocks noGrp="1"/>
          </p:cNvSpPr>
          <p:nvPr>
            <p:ph idx="1"/>
          </p:nvPr>
        </p:nvSpPr>
        <p:spPr>
          <a:xfrm>
            <a:off x="1468877" y="2324912"/>
            <a:ext cx="9114817" cy="3307404"/>
          </a:xfrm>
        </p:spPr>
        <p:txBody>
          <a:bodyPr>
            <a:normAutofit/>
          </a:bodyPr>
          <a:lstStyle/>
          <a:p>
            <a:pPr algn="ctr"/>
            <a:r>
              <a:rPr lang="en-US" sz="2400" dirty="0">
                <a:ea typeface="Calibri" panose="020F0502020204030204" pitchFamily="34" charset="0"/>
              </a:rPr>
              <a:t>Web </a:t>
            </a:r>
            <a:r>
              <a:rPr lang="en-US" sz="2400" dirty="0" err="1">
                <a:ea typeface="Calibri" panose="020F0502020204030204" pitchFamily="34" charset="0"/>
              </a:rPr>
              <a:t>stranica</a:t>
            </a:r>
            <a:r>
              <a:rPr lang="en-US" sz="2400" dirty="0">
                <a:ea typeface="Calibri" panose="020F0502020204030204" pitchFamily="34" charset="0"/>
              </a:rPr>
              <a:t>: </a:t>
            </a:r>
            <a:r>
              <a:rPr lang="hr-HR" sz="2400" u="sng" dirty="0">
                <a:solidFill>
                  <a:srgbClr val="2E74B5"/>
                </a:solidFill>
                <a:effectLst/>
                <a:ea typeface="Calibri" panose="020F0502020204030204" pitchFamily="34" charset="0"/>
                <a:hlinkClick r:id="rId3"/>
              </a:rPr>
              <a:t>www.lifeprogramhrvatska.hr</a:t>
            </a:r>
            <a:endParaRPr lang="en-US" sz="2400" b="1" i="0" dirty="0">
              <a:solidFill>
                <a:srgbClr val="050505"/>
              </a:solidFill>
              <a:effectLst/>
            </a:endParaRPr>
          </a:p>
          <a:p>
            <a:pPr algn="ctr"/>
            <a:r>
              <a:rPr lang="en-US" sz="2400" i="0" dirty="0">
                <a:solidFill>
                  <a:srgbClr val="050505"/>
                </a:solidFill>
                <a:effectLst/>
              </a:rPr>
              <a:t>Facebook</a:t>
            </a:r>
            <a:r>
              <a:rPr lang="en-US" sz="2400" b="1" i="0" dirty="0">
                <a:solidFill>
                  <a:srgbClr val="050505"/>
                </a:solidFill>
                <a:effectLst/>
              </a:rPr>
              <a:t>: </a:t>
            </a:r>
            <a:r>
              <a:rPr lang="pl-PL" sz="2400" b="1" i="0" dirty="0">
                <a:solidFill>
                  <a:srgbClr val="050505"/>
                </a:solidFill>
                <a:effectLst/>
                <a:hlinkClick r:id="rId4"/>
              </a:rPr>
              <a:t>Program LIFE - HR Nacionalna kontakt točka</a:t>
            </a:r>
            <a:endParaRPr lang="pl-PL" sz="2400" b="1" i="0" dirty="0">
              <a:solidFill>
                <a:srgbClr val="050505"/>
              </a:solidFill>
              <a:effectLst/>
            </a:endParaRPr>
          </a:p>
          <a:p>
            <a:pPr algn="ctr"/>
            <a:r>
              <a:rPr lang="en-US" sz="2400" dirty="0">
                <a:ea typeface="Calibri" panose="020F0502020204030204" pitchFamily="34" charset="0"/>
              </a:rPr>
              <a:t>LinkedIn: </a:t>
            </a:r>
            <a:r>
              <a:rPr lang="pl-PL" sz="2400" dirty="0">
                <a:ea typeface="Calibri" panose="020F0502020204030204" pitchFamily="34" charset="0"/>
                <a:hlinkClick r:id="rId5"/>
              </a:rPr>
              <a:t>Program LIFE - HR Nacionalna kontakt točka</a:t>
            </a:r>
            <a:endParaRPr lang="en-US" sz="2400" dirty="0">
              <a:ea typeface="Calibri" panose="020F0502020204030204" pitchFamily="34" charset="0"/>
            </a:endParaRPr>
          </a:p>
          <a:p>
            <a:pPr marL="0" indent="0" algn="ctr">
              <a:buNone/>
            </a:pPr>
            <a:endParaRPr lang="en-US" sz="2400" dirty="0">
              <a:ea typeface="Calibri" panose="020F0502020204030204" pitchFamily="34" charset="0"/>
            </a:endParaRPr>
          </a:p>
          <a:p>
            <a:pPr algn="ctr"/>
            <a:r>
              <a:rPr lang="en-US" sz="2400" dirty="0">
                <a:ea typeface="Calibri" panose="020F0502020204030204" pitchFamily="34" charset="0"/>
              </a:rPr>
              <a:t>E-mail:</a:t>
            </a:r>
          </a:p>
          <a:p>
            <a:pPr marL="0" indent="0" algn="ctr">
              <a:buNone/>
            </a:pPr>
            <a:r>
              <a:rPr lang="hr-HR" sz="2400" b="1" dirty="0">
                <a:solidFill>
                  <a:schemeClr val="accent6"/>
                </a:solidFill>
                <a:hlinkClick r:id="rId6"/>
              </a:rPr>
              <a:t>life@mzozt.hr</a:t>
            </a:r>
            <a:endParaRPr lang="hr-HR" sz="2400" b="1" dirty="0">
              <a:solidFill>
                <a:schemeClr val="accent6"/>
              </a:solidFill>
            </a:endParaRPr>
          </a:p>
          <a:p>
            <a:pPr marL="0" indent="0" algn="ctr">
              <a:buNone/>
            </a:pPr>
            <a:r>
              <a:rPr lang="hr-HR" sz="2400" b="1" dirty="0">
                <a:solidFill>
                  <a:schemeClr val="accent6"/>
                </a:solidFill>
                <a:hlinkClick r:id="rId7"/>
              </a:rPr>
              <a:t>nikolina.petkovicgregoric@mzozt.hr</a:t>
            </a:r>
            <a:endParaRPr lang="hr-HR" sz="2400" b="1" dirty="0">
              <a:solidFill>
                <a:schemeClr val="accent6"/>
              </a:solidFill>
            </a:endParaRPr>
          </a:p>
          <a:p>
            <a:pPr algn="ctr"/>
            <a:endParaRPr lang="en-US" sz="18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274523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8239C18-942A-45B4-ADFF-AE9B0C5AE337}"/>
              </a:ext>
            </a:extLst>
          </p:cNvPr>
          <p:cNvSpPr/>
          <p:nvPr/>
        </p:nvSpPr>
        <p:spPr>
          <a:xfrm>
            <a:off x="9398736" y="5645791"/>
            <a:ext cx="2547187" cy="1098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p:cNvSpPr>
            <a:spLocks noGrp="1"/>
          </p:cNvSpPr>
          <p:nvPr>
            <p:ph type="title"/>
          </p:nvPr>
        </p:nvSpPr>
        <p:spPr>
          <a:xfrm>
            <a:off x="414160" y="155932"/>
            <a:ext cx="10620000" cy="703912"/>
          </a:xfrm>
        </p:spPr>
        <p:txBody>
          <a:bodyPr vert="horz" lIns="90000" tIns="46800" rIns="90000" bIns="46800" rtlCol="0" anchor="ctr" anchorCtr="0">
            <a:spAutoFit/>
          </a:bodyPr>
          <a:lstStyle/>
          <a:p>
            <a:r>
              <a:rPr lang="en-US" sz="4400">
                <a:solidFill>
                  <a:schemeClr val="tx1"/>
                </a:solidFill>
              </a:rPr>
              <a:t>Prihvatljive kategorije troškova?</a:t>
            </a:r>
            <a:endParaRPr lang="en-GB" sz="4400">
              <a:solidFill>
                <a:schemeClr val="tx1"/>
              </a:solidFill>
            </a:endParaRPr>
          </a:p>
        </p:txBody>
      </p:sp>
      <p:cxnSp>
        <p:nvCxnSpPr>
          <p:cNvPr id="5" name="Straight Connector 4"/>
          <p:cNvCxnSpPr>
            <a:cxnSpLocks/>
          </p:cNvCxnSpPr>
          <p:nvPr/>
        </p:nvCxnSpPr>
        <p:spPr>
          <a:xfrm>
            <a:off x="2832927" y="3574793"/>
            <a:ext cx="0" cy="3169956"/>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6" name="Content Placeholder 8"/>
          <p:cNvSpPr txBox="1">
            <a:spLocks/>
          </p:cNvSpPr>
          <p:nvPr/>
        </p:nvSpPr>
        <p:spPr>
          <a:xfrm>
            <a:off x="144429" y="3574793"/>
            <a:ext cx="2764333" cy="2572115"/>
          </a:xfrm>
          <a:prstGeom prst="rect">
            <a:avLst/>
          </a:prstGeom>
        </p:spPr>
        <p:txBody>
          <a:bodyPr wrap="square" lIns="0" tIns="46800" rIns="36000" bIns="46800" anchor="t">
            <a:sp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800"/>
              </a:spcAft>
              <a:buClr>
                <a:srgbClr val="44546A"/>
              </a:buClr>
              <a:buSzTx/>
              <a:buFont typeface="Arial" panose="020B0604020202020204" pitchFamily="34" charset="0"/>
              <a:buChar char="•"/>
              <a:tabLst/>
              <a:defRPr/>
            </a:pP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Zaposlenici</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ugovorene</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fizičke</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osobe</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izaslano</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osoblje</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1800"/>
              </a:spcAft>
              <a:buClr>
                <a:srgbClr val="44546A"/>
              </a:buClr>
              <a:buSzTx/>
              <a:buFont typeface="Arial" panose="020B0604020202020204" pitchFamily="34" charset="0"/>
              <a:buChar char="•"/>
              <a:tabLst/>
              <a:defRPr/>
            </a:pP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Vlasnici</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MSP-ova</a:t>
            </a:r>
          </a:p>
          <a:p>
            <a:pPr marL="228600" marR="0" lvl="0" indent="-228600" algn="l" defTabSz="914400" rtl="0" eaLnBrk="1" fontAlgn="auto" latinLnBrk="0" hangingPunct="1">
              <a:lnSpc>
                <a:spcPct val="100000"/>
              </a:lnSpc>
              <a:spcBef>
                <a:spcPts val="0"/>
              </a:spcBef>
              <a:spcAft>
                <a:spcPts val="1800"/>
              </a:spcAft>
              <a:buClr>
                <a:srgbClr val="44546A"/>
              </a:buClr>
              <a:buSzTx/>
              <a:buFont typeface="Arial" panose="020B0604020202020204" pitchFamily="34" charset="0"/>
              <a:buChar char="•"/>
              <a:tabLst/>
              <a:defRPr/>
            </a:pP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Volonteri</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F39E0C"/>
              </a:buClr>
              <a:buSzTx/>
              <a:buFont typeface="Wingdings" panose="05000000000000000000" pitchFamily="2" charset="2"/>
              <a:buChar char="v"/>
              <a:tabLst/>
              <a:defRPr/>
            </a:pPr>
            <a:endParaRPr kumimoji="0" lang="en-GB" sz="1600" b="0" i="0" u="none" strike="noStrike" kern="1200" cap="none" spc="0" normalizeH="0" baseline="0" noProof="0">
              <a:ln>
                <a:noFill/>
              </a:ln>
              <a:solidFill>
                <a:srgbClr val="4D4D4D"/>
              </a:solidFill>
              <a:effectLst/>
              <a:uLnTx/>
              <a:uFillTx/>
              <a:latin typeface="Arial"/>
              <a:ea typeface="+mn-ea"/>
              <a:cs typeface="+mn-cs"/>
            </a:endParaRPr>
          </a:p>
        </p:txBody>
      </p:sp>
      <p:sp>
        <p:nvSpPr>
          <p:cNvPr id="7" name="Content Placeholder 9"/>
          <p:cNvSpPr txBox="1">
            <a:spLocks/>
          </p:cNvSpPr>
          <p:nvPr/>
        </p:nvSpPr>
        <p:spPr>
          <a:xfrm>
            <a:off x="414160" y="2595319"/>
            <a:ext cx="2075228" cy="674977"/>
          </a:xfrm>
          <a:prstGeom prst="rect">
            <a:avLst/>
          </a:prstGeom>
        </p:spPr>
        <p:txBody>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
                <a:srgbClr val="44546A"/>
              </a:buClr>
              <a:buSzTx/>
              <a:buFont typeface="Arial" panose="020B0604020202020204" pitchFamily="34" charset="0"/>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Troškovi</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osoblja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838759" y="1129760"/>
            <a:ext cx="1224000" cy="1222408"/>
            <a:chOff x="2201123" y="3724632"/>
            <a:chExt cx="864000" cy="864000"/>
          </a:xfrm>
        </p:grpSpPr>
        <p:sp>
          <p:nvSpPr>
            <p:cNvPr id="9" name="Oval 8"/>
            <p:cNvSpPr/>
            <p:nvPr/>
          </p:nvSpPr>
          <p:spPr>
            <a:xfrm>
              <a:off x="2201123" y="3724632"/>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425" y="3809934"/>
              <a:ext cx="693397" cy="693397"/>
            </a:xfrm>
            <a:prstGeom prst="rect">
              <a:avLst/>
            </a:prstGeom>
          </p:spPr>
        </p:pic>
      </p:grpSp>
      <p:grpSp>
        <p:nvGrpSpPr>
          <p:cNvPr id="11" name="Group 10"/>
          <p:cNvGrpSpPr/>
          <p:nvPr/>
        </p:nvGrpSpPr>
        <p:grpSpPr>
          <a:xfrm>
            <a:off x="3241052" y="1128168"/>
            <a:ext cx="1224000" cy="1224000"/>
            <a:chOff x="7805857" y="1558376"/>
            <a:chExt cx="864000" cy="864000"/>
          </a:xfrm>
        </p:grpSpPr>
        <p:sp>
          <p:nvSpPr>
            <p:cNvPr id="12" name="Oval 11"/>
            <p:cNvSpPr/>
            <p:nvPr/>
          </p:nvSpPr>
          <p:spPr>
            <a:xfrm>
              <a:off x="7805857" y="1558376"/>
              <a:ext cx="864000" cy="86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0092" y="1565315"/>
              <a:ext cx="795530" cy="795530"/>
            </a:xfrm>
            <a:prstGeom prst="rect">
              <a:avLst/>
            </a:prstGeom>
          </p:spPr>
        </p:pic>
      </p:grpSp>
      <p:sp>
        <p:nvSpPr>
          <p:cNvPr id="14" name="Content Placeholder 9"/>
          <p:cNvSpPr txBox="1">
            <a:spLocks/>
          </p:cNvSpPr>
          <p:nvPr/>
        </p:nvSpPr>
        <p:spPr>
          <a:xfrm>
            <a:off x="2995273" y="2564770"/>
            <a:ext cx="1835583" cy="67497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
                <a:srgbClr val="44546A"/>
              </a:buClr>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B. </a:t>
            </a:r>
            <a:r>
              <a:rPr kumimoji="0" lang="en-US" sz="2000" b="1" i="0" u="none" strike="noStrike" kern="1200" cap="none" spc="0" normalizeH="0" baseline="0" noProof="0" err="1">
                <a:ln>
                  <a:noFill/>
                </a:ln>
                <a:solidFill>
                  <a:prstClr val="black"/>
                </a:solidFill>
                <a:effectLst/>
                <a:uLnTx/>
                <a:uFillTx/>
                <a:latin typeface="Calibri" panose="020F0502020204030204"/>
                <a:ea typeface="+mn-ea"/>
                <a:cs typeface="+mn-cs"/>
              </a:rPr>
              <a:t>Troškovi</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 </a:t>
            </a:r>
            <a:b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000" b="1" i="0" u="none" strike="noStrike" kern="1200" cap="none" spc="0" normalizeH="0" baseline="0" noProof="0" err="1">
                <a:ln>
                  <a:noFill/>
                </a:ln>
                <a:solidFill>
                  <a:prstClr val="black"/>
                </a:solidFill>
                <a:effectLst/>
                <a:uLnTx/>
                <a:uFillTx/>
                <a:latin typeface="Calibri" panose="020F0502020204030204"/>
                <a:ea typeface="+mn-ea"/>
                <a:cs typeface="+mn-cs"/>
              </a:rPr>
              <a:t>podugovaranja</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Content Placeholder 8"/>
          <p:cNvSpPr txBox="1">
            <a:spLocks/>
          </p:cNvSpPr>
          <p:nvPr/>
        </p:nvSpPr>
        <p:spPr>
          <a:xfrm>
            <a:off x="2917804" y="3619337"/>
            <a:ext cx="1835584" cy="3787833"/>
          </a:xfrm>
          <a:prstGeom prst="rect">
            <a:avLst/>
          </a:prstGeom>
        </p:spPr>
        <p:txBody>
          <a:bodyPr wrap="square" lIns="0" tIns="46800" rIns="36000" bIns="46800" anchor="t">
            <a:sp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100000"/>
              </a:lnSpc>
              <a:spcBef>
                <a:spcPts val="0"/>
              </a:spcBef>
              <a:spcAft>
                <a:spcPts val="0"/>
              </a:spcAft>
              <a:buClr>
                <a:srgbClr val="F39E0C"/>
              </a:buClr>
              <a:buSzTx/>
              <a:buFont typeface="Arial" panose="020B0604020202020204" pitchFamily="34" charset="0"/>
              <a:buChar char="•"/>
              <a:tabLst/>
              <a:defRPr/>
            </a:pPr>
            <a:r>
              <a:rPr kumimoji="0" lang="en-GB" sz="2000" b="0" i="0" u="none" strike="noStrike" kern="1200" cap="none" spc="0" normalizeH="0" baseline="0" noProof="0" err="1">
                <a:ln>
                  <a:noFill/>
                </a:ln>
                <a:solidFill>
                  <a:prstClr val="black"/>
                </a:solidFill>
                <a:effectLst/>
                <a:uLnTx/>
                <a:uFillTx/>
                <a:latin typeface="Calibri" panose="020F0502020204030204"/>
                <a:ea typeface="+mn-ea"/>
                <a:cs typeface="Arial"/>
              </a:rPr>
              <a:t>Uobičajenom</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Arial"/>
              </a:rPr>
              <a:t> </a:t>
            </a:r>
            <a:r>
              <a:rPr kumimoji="0" lang="en-GB" sz="2000" b="0" i="0" u="none" strike="noStrike" kern="1200" cap="none" spc="0" normalizeH="0" baseline="0" noProof="0" err="1">
                <a:ln>
                  <a:noFill/>
                </a:ln>
                <a:solidFill>
                  <a:prstClr val="black"/>
                </a:solidFill>
                <a:effectLst/>
                <a:uLnTx/>
                <a:uFillTx/>
                <a:latin typeface="Calibri" panose="020F0502020204030204"/>
                <a:ea typeface="+mn-ea"/>
                <a:cs typeface="Arial"/>
              </a:rPr>
              <a:t>praksom</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Arial"/>
              </a:rPr>
              <a:t> </a:t>
            </a:r>
            <a:r>
              <a:rPr kumimoji="0" lang="en-GB" sz="2000" b="0" i="0" u="none" strike="noStrike" kern="1200" cap="none" spc="0" normalizeH="0" baseline="0" noProof="0" err="1">
                <a:ln>
                  <a:noFill/>
                </a:ln>
                <a:solidFill>
                  <a:prstClr val="black"/>
                </a:solidFill>
                <a:effectLst/>
                <a:uLnTx/>
                <a:uFillTx/>
                <a:latin typeface="Calibri" panose="020F0502020204030204"/>
                <a:ea typeface="+mn-ea"/>
                <a:cs typeface="Arial"/>
              </a:rPr>
              <a:t>nabave</a:t>
            </a: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Arial"/>
            </a:endParaRPr>
          </a:p>
          <a:p>
            <a:pPr marL="228600" marR="0" lvl="0" indent="-228600" algn="just" defTabSz="914400" rtl="0" eaLnBrk="1" fontAlgn="auto" latinLnBrk="0" hangingPunct="1">
              <a:lnSpc>
                <a:spcPct val="100000"/>
              </a:lnSpc>
              <a:spcBef>
                <a:spcPts val="0"/>
              </a:spcBef>
              <a:spcAft>
                <a:spcPts val="0"/>
              </a:spcAft>
              <a:buClr>
                <a:srgbClr val="F39E0C"/>
              </a:buClr>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Arial"/>
            </a:endParaRPr>
          </a:p>
          <a:p>
            <a:pPr marL="228600" marR="0" lvl="0" indent="-228600" algn="l" defTabSz="914400" rtl="0" eaLnBrk="1" fontAlgn="auto" latinLnBrk="0" hangingPunct="1">
              <a:lnSpc>
                <a:spcPct val="100000"/>
              </a:lnSpc>
              <a:spcBef>
                <a:spcPts val="0"/>
              </a:spcBef>
              <a:spcAft>
                <a:spcPts val="0"/>
              </a:spcAft>
              <a:buClr>
                <a:srgbClr val="F39E0C"/>
              </a:buClr>
              <a:buSzTx/>
              <a:buFont typeface="Arial" panose="020B0604020202020204" pitchFamily="34" charset="0"/>
              <a:buChar char="•"/>
              <a:tabLst/>
              <a:defRPr/>
            </a:pPr>
            <a:r>
              <a:rPr kumimoji="0" lang="en-GB" sz="2000" b="0" i="0" u="none" strike="noStrike" kern="1200" cap="none" spc="0" normalizeH="0" baseline="0" noProof="0" err="1">
                <a:ln>
                  <a:noFill/>
                </a:ln>
                <a:solidFill>
                  <a:prstClr val="black"/>
                </a:solidFill>
                <a:effectLst/>
                <a:uLnTx/>
                <a:uFillTx/>
                <a:latin typeface="Calibri" panose="020F0502020204030204"/>
                <a:ea typeface="+mn-ea"/>
                <a:cs typeface="Arial"/>
              </a:rPr>
              <a:t>Najbolja</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Arial"/>
              </a:rPr>
              <a:t> </a:t>
            </a:r>
            <a:r>
              <a:rPr kumimoji="0" lang="en-GB" sz="2000" b="0" i="0" u="none" strike="noStrike" kern="1200" cap="none" spc="0" normalizeH="0" baseline="0" noProof="0" err="1">
                <a:ln>
                  <a:noFill/>
                </a:ln>
                <a:solidFill>
                  <a:prstClr val="black"/>
                </a:solidFill>
                <a:effectLst/>
                <a:uLnTx/>
                <a:uFillTx/>
                <a:latin typeface="Calibri" panose="020F0502020204030204"/>
                <a:ea typeface="+mn-ea"/>
                <a:cs typeface="Arial"/>
              </a:rPr>
              <a:t>vrijednost</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Arial"/>
              </a:rPr>
              <a:t> za </a:t>
            </a:r>
            <a:r>
              <a:rPr kumimoji="0" lang="en-GB" sz="2000" b="0" i="0" u="none" strike="noStrike" kern="1200" cap="none" spc="0" normalizeH="0" baseline="0" noProof="0" err="1">
                <a:ln>
                  <a:noFill/>
                </a:ln>
                <a:solidFill>
                  <a:prstClr val="black"/>
                </a:solidFill>
                <a:effectLst/>
                <a:uLnTx/>
                <a:uFillTx/>
                <a:latin typeface="Calibri" panose="020F0502020204030204"/>
                <a:ea typeface="+mn-ea"/>
                <a:cs typeface="Arial"/>
              </a:rPr>
              <a:t>cijenu</a:t>
            </a: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Arial"/>
            </a:endParaRPr>
          </a:p>
          <a:p>
            <a:pPr marL="228600" marR="0" lvl="0" indent="-228600" algn="l" defTabSz="914400" rtl="0" eaLnBrk="1" fontAlgn="auto" latinLnBrk="0" hangingPunct="1">
              <a:lnSpc>
                <a:spcPct val="100000"/>
              </a:lnSpc>
              <a:spcBef>
                <a:spcPts val="0"/>
              </a:spcBef>
              <a:spcAft>
                <a:spcPts val="0"/>
              </a:spcAft>
              <a:buClr>
                <a:srgbClr val="F39E0C"/>
              </a:buClr>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Arial"/>
            </a:endParaRPr>
          </a:p>
          <a:p>
            <a:pPr marL="228600" marR="0" lvl="0" indent="-228600" algn="l" defTabSz="914400" rtl="0" eaLnBrk="1" fontAlgn="auto" latinLnBrk="0" hangingPunct="1">
              <a:lnSpc>
                <a:spcPct val="100000"/>
              </a:lnSpc>
              <a:spcBef>
                <a:spcPts val="0"/>
              </a:spcBef>
              <a:spcAft>
                <a:spcPts val="0"/>
              </a:spcAft>
              <a:buClr>
                <a:srgbClr val="F39E0C"/>
              </a:buClr>
              <a:buSzTx/>
              <a:buFont typeface="Arial" panose="020B0604020202020204" pitchFamily="34" charset="0"/>
              <a:buChar char="•"/>
              <a:tabLst/>
              <a:defRPr/>
            </a:pPr>
            <a:r>
              <a:rPr kumimoji="0" lang="en-GB" sz="2000" b="0" i="0" u="none" strike="noStrike" kern="1200" cap="none" spc="0" normalizeH="0" baseline="0" noProof="0" err="1">
                <a:ln>
                  <a:noFill/>
                </a:ln>
                <a:solidFill>
                  <a:prstClr val="black"/>
                </a:solidFill>
                <a:effectLst/>
                <a:uLnTx/>
                <a:uFillTx/>
                <a:latin typeface="Calibri" panose="020F0502020204030204"/>
                <a:ea typeface="+mn-ea"/>
                <a:cs typeface="Arial"/>
              </a:rPr>
              <a:t>Ograničen</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Arial"/>
              </a:rPr>
              <a:t> </a:t>
            </a:r>
            <a:r>
              <a:rPr kumimoji="0" lang="en-GB" sz="2000" b="0" i="0" u="none" strike="noStrike" kern="1200" cap="none" spc="0" normalizeH="0" baseline="0" noProof="0" err="1">
                <a:ln>
                  <a:noFill/>
                </a:ln>
                <a:solidFill>
                  <a:prstClr val="black"/>
                </a:solidFill>
                <a:effectLst/>
                <a:uLnTx/>
                <a:uFillTx/>
                <a:latin typeface="Calibri" panose="020F0502020204030204"/>
                <a:ea typeface="+mn-ea"/>
                <a:cs typeface="Arial"/>
              </a:rPr>
              <a:t>dio</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Arial"/>
              </a:rPr>
              <a:t> </a:t>
            </a:r>
            <a:r>
              <a:rPr kumimoji="0" lang="en-GB" sz="2000" b="0" i="0" u="none" strike="noStrike" kern="1200" cap="none" spc="0" normalizeH="0" baseline="0" noProof="0" err="1">
                <a:ln>
                  <a:noFill/>
                </a:ln>
                <a:solidFill>
                  <a:prstClr val="black"/>
                </a:solidFill>
                <a:effectLst/>
                <a:uLnTx/>
                <a:uFillTx/>
                <a:latin typeface="Calibri" panose="020F0502020204030204"/>
                <a:ea typeface="+mn-ea"/>
                <a:cs typeface="Arial"/>
              </a:rPr>
              <a:t>aktivnosti</a:t>
            </a: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Arial"/>
            </a:endParaRPr>
          </a:p>
          <a:p>
            <a:pPr marL="228600" marR="0" lvl="0" indent="-228600" algn="just" defTabSz="914400" rtl="0" eaLnBrk="1" fontAlgn="auto" latinLnBrk="0" hangingPunct="1">
              <a:lnSpc>
                <a:spcPct val="100000"/>
              </a:lnSpc>
              <a:spcBef>
                <a:spcPts val="0"/>
              </a:spcBef>
              <a:spcAft>
                <a:spcPts val="0"/>
              </a:spcAft>
              <a:buClr>
                <a:srgbClr val="F39E0C"/>
              </a:buClr>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just" defTabSz="914400" rtl="0" eaLnBrk="1" fontAlgn="auto" latinLnBrk="0" hangingPunct="1">
              <a:lnSpc>
                <a:spcPct val="100000"/>
              </a:lnSpc>
              <a:spcBef>
                <a:spcPts val="0"/>
              </a:spcBef>
              <a:spcAft>
                <a:spcPts val="0"/>
              </a:spcAft>
              <a:buClr>
                <a:srgbClr val="F39E0C"/>
              </a:buClr>
              <a:buSzTx/>
              <a:buFont typeface="Arial" panose="020B0604020202020204" pitchFamily="34" charset="0"/>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16" name="Content Placeholder 9"/>
          <p:cNvSpPr txBox="1">
            <a:spLocks/>
          </p:cNvSpPr>
          <p:nvPr/>
        </p:nvSpPr>
        <p:spPr>
          <a:xfrm>
            <a:off x="5062806" y="2595318"/>
            <a:ext cx="2363153" cy="67497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
                <a:srgbClr val="44546A"/>
              </a:buClr>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C. </a:t>
            </a:r>
            <a:r>
              <a:rPr kumimoji="0" lang="en-US" sz="2000" b="1" i="0" u="none" strike="noStrike" kern="1200" cap="none" spc="0" normalizeH="0" baseline="0" noProof="0" err="1">
                <a:ln>
                  <a:noFill/>
                </a:ln>
                <a:solidFill>
                  <a:prstClr val="black"/>
                </a:solidFill>
                <a:effectLst/>
                <a:uLnTx/>
                <a:uFillTx/>
                <a:latin typeface="Calibri" panose="020F0502020204030204"/>
                <a:ea typeface="+mn-ea"/>
                <a:cs typeface="+mn-cs"/>
              </a:rPr>
              <a:t>Troškovi</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err="1">
                <a:ln>
                  <a:noFill/>
                </a:ln>
                <a:solidFill>
                  <a:prstClr val="black"/>
                </a:solidFill>
                <a:effectLst/>
                <a:uLnTx/>
                <a:uFillTx/>
                <a:latin typeface="Calibri" panose="020F0502020204030204"/>
                <a:ea typeface="+mn-ea"/>
                <a:cs typeface="+mn-cs"/>
              </a:rPr>
              <a:t>nabave</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0" name="Straight Connector 19"/>
          <p:cNvCxnSpPr>
            <a:cxnSpLocks/>
          </p:cNvCxnSpPr>
          <p:nvPr/>
        </p:nvCxnSpPr>
        <p:spPr>
          <a:xfrm>
            <a:off x="4883122" y="3574793"/>
            <a:ext cx="0" cy="3169956"/>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5611825" y="1129761"/>
            <a:ext cx="1224000" cy="1222407"/>
            <a:chOff x="8937971" y="3722100"/>
            <a:chExt cx="864000" cy="864000"/>
          </a:xfrm>
        </p:grpSpPr>
        <p:sp>
          <p:nvSpPr>
            <p:cNvPr id="22" name="Oval 21"/>
            <p:cNvSpPr/>
            <p:nvPr/>
          </p:nvSpPr>
          <p:spPr>
            <a:xfrm>
              <a:off x="8937971" y="3722100"/>
              <a:ext cx="864000" cy="86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2206" y="3756335"/>
              <a:ext cx="795530" cy="795530"/>
            </a:xfrm>
            <a:prstGeom prst="rect">
              <a:avLst/>
            </a:prstGeom>
          </p:spPr>
        </p:pic>
      </p:grpSp>
      <p:sp>
        <p:nvSpPr>
          <p:cNvPr id="24" name="Content Placeholder 9"/>
          <p:cNvSpPr txBox="1">
            <a:spLocks/>
          </p:cNvSpPr>
          <p:nvPr/>
        </p:nvSpPr>
        <p:spPr>
          <a:xfrm>
            <a:off x="7479652" y="2562509"/>
            <a:ext cx="2678059" cy="67497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
                <a:srgbClr val="44546A"/>
              </a:buClr>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D. </a:t>
            </a:r>
            <a:r>
              <a:rPr kumimoji="0" lang="en-US" sz="2000" b="1" i="0" u="none" strike="noStrike" kern="1200" cap="none" spc="0" normalizeH="0" baseline="0" noProof="0" err="1">
                <a:ln>
                  <a:noFill/>
                </a:ln>
                <a:solidFill>
                  <a:prstClr val="black"/>
                </a:solidFill>
                <a:effectLst/>
                <a:uLnTx/>
                <a:uFillTx/>
                <a:latin typeface="Calibri" panose="020F0502020204030204"/>
                <a:ea typeface="+mn-ea"/>
                <a:cs typeface="+mn-cs"/>
              </a:rPr>
              <a:t>Druge</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err="1">
                <a:ln>
                  <a:noFill/>
                </a:ln>
                <a:solidFill>
                  <a:prstClr val="black"/>
                </a:solidFill>
                <a:effectLst/>
                <a:uLnTx/>
                <a:uFillTx/>
                <a:latin typeface="Calibri" panose="020F0502020204030204"/>
                <a:ea typeface="+mn-ea"/>
                <a:cs typeface="+mn-cs"/>
              </a:rPr>
              <a:t>kategorije</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err="1">
                <a:ln>
                  <a:noFill/>
                </a:ln>
                <a:solidFill>
                  <a:prstClr val="black"/>
                </a:solidFill>
                <a:effectLst/>
                <a:uLnTx/>
                <a:uFillTx/>
                <a:latin typeface="Calibri" panose="020F0502020204030204"/>
                <a:ea typeface="+mn-ea"/>
                <a:cs typeface="+mn-cs"/>
              </a:rPr>
              <a:t>troškova</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Content Placeholder 8"/>
          <p:cNvSpPr txBox="1">
            <a:spLocks/>
          </p:cNvSpPr>
          <p:nvPr/>
        </p:nvSpPr>
        <p:spPr>
          <a:xfrm>
            <a:off x="4968001" y="3574793"/>
            <a:ext cx="2511651" cy="2248950"/>
          </a:xfrm>
          <a:prstGeom prst="rect">
            <a:avLst/>
          </a:prstGeom>
        </p:spPr>
        <p:txBody>
          <a:bodyPr wrap="square" lIns="0" tIns="46800" rIns="36000" bIns="46800" anchor="t">
            <a:sp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100000"/>
              </a:lnSpc>
              <a:spcBef>
                <a:spcPts val="600"/>
              </a:spcBef>
              <a:spcAft>
                <a:spcPts val="0"/>
              </a:spcAft>
              <a:buClr>
                <a:srgbClr val="F39E0C"/>
              </a:buClr>
              <a:buSzTx/>
              <a:buFont typeface="Arial" panose="020B0604020202020204" pitchFamily="34" charset="0"/>
              <a:buChar char="•"/>
              <a:tabLst/>
              <a:defRPr/>
            </a:pPr>
            <a:r>
              <a:rPr kumimoji="0" lang="en-GB" sz="2000" b="0" i="0" u="none" strike="noStrike" kern="1200" cap="none" spc="0" normalizeH="0" baseline="0" noProof="0" err="1">
                <a:ln>
                  <a:noFill/>
                </a:ln>
                <a:solidFill>
                  <a:prstClr val="black"/>
                </a:solidFill>
                <a:effectLst/>
                <a:uLnTx/>
                <a:uFillTx/>
                <a:latin typeface="Calibri" panose="020F0502020204030204"/>
                <a:ea typeface="+mn-ea"/>
                <a:cs typeface="Arial"/>
              </a:rPr>
              <a:t>Troškovi</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Arial"/>
              </a:rPr>
              <a:t> </a:t>
            </a:r>
            <a:r>
              <a:rPr kumimoji="0" lang="en-GB" sz="2000" b="0" i="0" u="none" strike="noStrike" kern="1200" cap="none" spc="0" normalizeH="0" baseline="0" noProof="0" err="1">
                <a:ln>
                  <a:noFill/>
                </a:ln>
                <a:solidFill>
                  <a:prstClr val="black"/>
                </a:solidFill>
                <a:effectLst/>
                <a:uLnTx/>
                <a:uFillTx/>
                <a:latin typeface="Calibri" panose="020F0502020204030204"/>
                <a:ea typeface="+mn-ea"/>
                <a:cs typeface="Arial"/>
              </a:rPr>
              <a:t>putovanja</a:t>
            </a: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Arial"/>
            </a:endParaRPr>
          </a:p>
          <a:p>
            <a:pPr marL="228600" marR="0" lvl="0" indent="-228600" algn="just" defTabSz="914400" rtl="0" eaLnBrk="1" fontAlgn="auto" latinLnBrk="0" hangingPunct="1">
              <a:lnSpc>
                <a:spcPct val="100000"/>
              </a:lnSpc>
              <a:spcBef>
                <a:spcPts val="600"/>
              </a:spcBef>
              <a:spcAft>
                <a:spcPts val="0"/>
              </a:spcAft>
              <a:buClr>
                <a:srgbClr val="F39E0C"/>
              </a:buClr>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Arial"/>
            </a:endParaRPr>
          </a:p>
          <a:p>
            <a:pPr marL="228600" marR="0" lvl="0" indent="-228600" algn="just" defTabSz="914400" rtl="0" eaLnBrk="1" fontAlgn="auto" latinLnBrk="0" hangingPunct="1">
              <a:lnSpc>
                <a:spcPct val="100000"/>
              </a:lnSpc>
              <a:spcBef>
                <a:spcPts val="600"/>
              </a:spcBef>
              <a:spcAft>
                <a:spcPts val="0"/>
              </a:spcAft>
              <a:buClr>
                <a:srgbClr val="F39E0C"/>
              </a:buClr>
              <a:buSzTx/>
              <a:buFont typeface="Arial" panose="020B0604020202020204" pitchFamily="34" charset="0"/>
              <a:buChar char="•"/>
              <a:tabLst/>
              <a:defRPr/>
            </a:pPr>
            <a:r>
              <a:rPr kumimoji="0" lang="en-GB" sz="2000" b="0" i="0" u="none" strike="noStrike" kern="1200" cap="none" spc="0" normalizeH="0" baseline="0" noProof="0" err="1">
                <a:ln>
                  <a:noFill/>
                </a:ln>
                <a:solidFill>
                  <a:prstClr val="black"/>
                </a:solidFill>
                <a:effectLst/>
                <a:uLnTx/>
                <a:uFillTx/>
                <a:latin typeface="Calibri" panose="020F0502020204030204"/>
                <a:ea typeface="+mn-ea"/>
                <a:cs typeface="Arial"/>
              </a:rPr>
              <a:t>Oprema</a:t>
            </a: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Arial"/>
            </a:endParaRPr>
          </a:p>
          <a:p>
            <a:pPr marL="228600" marR="0" lvl="0" indent="-228600" algn="just" defTabSz="914400" rtl="0" eaLnBrk="1" fontAlgn="auto" latinLnBrk="0" hangingPunct="1">
              <a:lnSpc>
                <a:spcPct val="100000"/>
              </a:lnSpc>
              <a:spcBef>
                <a:spcPts val="600"/>
              </a:spcBef>
              <a:spcAft>
                <a:spcPts val="0"/>
              </a:spcAft>
              <a:buClr>
                <a:srgbClr val="F39E0C"/>
              </a:buClr>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Arial"/>
            </a:endParaRPr>
          </a:p>
          <a:p>
            <a:pPr marL="228600" marR="0" lvl="0" indent="-228600" algn="l" defTabSz="914400" rtl="0" eaLnBrk="1" fontAlgn="auto" latinLnBrk="0" hangingPunct="1">
              <a:lnSpc>
                <a:spcPct val="100000"/>
              </a:lnSpc>
              <a:spcBef>
                <a:spcPts val="600"/>
              </a:spcBef>
              <a:spcAft>
                <a:spcPts val="0"/>
              </a:spcAft>
              <a:buClr>
                <a:srgbClr val="F39E0C"/>
              </a:buClr>
              <a:buSzTx/>
              <a:buFont typeface="Arial" panose="020B0604020202020204" pitchFamily="34" charset="0"/>
              <a:buChar char="•"/>
              <a:tabLst/>
              <a:defRPr/>
            </a:pPr>
            <a:r>
              <a:rPr kumimoji="0" lang="en-GB" sz="2000" b="0" i="0" u="none" strike="noStrike" kern="1200" cap="none" spc="0" normalizeH="0" baseline="0" noProof="0" err="1">
                <a:ln>
                  <a:noFill/>
                </a:ln>
                <a:solidFill>
                  <a:prstClr val="black"/>
                </a:solidFill>
                <a:effectLst/>
                <a:uLnTx/>
                <a:uFillTx/>
                <a:latin typeface="Calibri" panose="020F0502020204030204"/>
                <a:ea typeface="+mn-ea"/>
                <a:cs typeface="Arial"/>
              </a:rPr>
              <a:t>Ostala</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Arial"/>
              </a:rPr>
              <a:t> dobra, </a:t>
            </a:r>
            <a:r>
              <a:rPr kumimoji="0" lang="en-GB" sz="2000" b="0" i="0" u="none" strike="noStrike" kern="1200" cap="none" spc="0" normalizeH="0" baseline="0" noProof="0" err="1">
                <a:ln>
                  <a:noFill/>
                </a:ln>
                <a:solidFill>
                  <a:prstClr val="black"/>
                </a:solidFill>
                <a:effectLst/>
                <a:uLnTx/>
                <a:uFillTx/>
                <a:latin typeface="Calibri" panose="020F0502020204030204"/>
                <a:ea typeface="+mn-ea"/>
                <a:cs typeface="Arial"/>
              </a:rPr>
              <a:t>radovi</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Arial"/>
              </a:rPr>
              <a:t> </a:t>
            </a:r>
            <a:r>
              <a:rPr kumimoji="0" lang="en-GB" sz="2000" b="0" i="0" u="none" strike="noStrike" kern="1200" cap="none" spc="0" normalizeH="0" baseline="0" noProof="0" err="1">
                <a:ln>
                  <a:noFill/>
                </a:ln>
                <a:solidFill>
                  <a:prstClr val="black"/>
                </a:solidFill>
                <a:effectLst/>
                <a:uLnTx/>
                <a:uFillTx/>
                <a:latin typeface="Calibri" panose="020F0502020204030204"/>
                <a:ea typeface="+mn-ea"/>
                <a:cs typeface="Arial"/>
              </a:rPr>
              <a:t>i</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Arial"/>
              </a:rPr>
              <a:t> </a:t>
            </a:r>
            <a:r>
              <a:rPr kumimoji="0" lang="en-GB" sz="2000" b="0" i="0" u="none" strike="noStrike" kern="1200" cap="none" spc="0" normalizeH="0" baseline="0" noProof="0" err="1">
                <a:ln>
                  <a:noFill/>
                </a:ln>
                <a:solidFill>
                  <a:prstClr val="black"/>
                </a:solidFill>
                <a:effectLst/>
                <a:uLnTx/>
                <a:uFillTx/>
                <a:latin typeface="Calibri" panose="020F0502020204030204"/>
                <a:ea typeface="+mn-ea"/>
                <a:cs typeface="Arial"/>
              </a:rPr>
              <a:t>usluge</a:t>
            </a: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nvGrpSpPr>
          <p:cNvPr id="26" name="Group 25"/>
          <p:cNvGrpSpPr/>
          <p:nvPr/>
        </p:nvGrpSpPr>
        <p:grpSpPr>
          <a:xfrm>
            <a:off x="10474450" y="1128168"/>
            <a:ext cx="1224000" cy="1224000"/>
            <a:chOff x="10070085" y="1558376"/>
            <a:chExt cx="864000" cy="864000"/>
          </a:xfrm>
        </p:grpSpPr>
        <p:sp>
          <p:nvSpPr>
            <p:cNvPr id="27" name="Oval 26"/>
            <p:cNvSpPr/>
            <p:nvPr/>
          </p:nvSpPr>
          <p:spPr>
            <a:xfrm>
              <a:off x="10070085" y="1558376"/>
              <a:ext cx="864000" cy="864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04320" y="1558376"/>
              <a:ext cx="795530" cy="795530"/>
            </a:xfrm>
            <a:prstGeom prst="rect">
              <a:avLst/>
            </a:prstGeom>
          </p:spPr>
        </p:pic>
      </p:grpSp>
      <p:sp>
        <p:nvSpPr>
          <p:cNvPr id="32" name="Content Placeholder 9"/>
          <p:cNvSpPr txBox="1">
            <a:spLocks/>
          </p:cNvSpPr>
          <p:nvPr/>
        </p:nvSpPr>
        <p:spPr>
          <a:xfrm>
            <a:off x="10392918" y="2592476"/>
            <a:ext cx="1683879" cy="67497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
                <a:srgbClr val="44546A"/>
              </a:buClr>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E. </a:t>
            </a:r>
            <a:r>
              <a:rPr kumimoji="0" lang="en-US" sz="2000" b="1" i="0" u="none" strike="noStrike" kern="1200" cap="none" spc="0" normalizeH="0" baseline="0" noProof="0" err="1">
                <a:ln>
                  <a:noFill/>
                </a:ln>
                <a:solidFill>
                  <a:prstClr val="black"/>
                </a:solidFill>
                <a:effectLst/>
                <a:uLnTx/>
                <a:uFillTx/>
                <a:latin typeface="Calibri" panose="020F0502020204030204"/>
                <a:ea typeface="+mn-ea"/>
                <a:cs typeface="+mn-cs"/>
              </a:rPr>
              <a:t>Indirektni</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err="1">
                <a:ln>
                  <a:noFill/>
                </a:ln>
                <a:solidFill>
                  <a:prstClr val="black"/>
                </a:solidFill>
                <a:effectLst/>
                <a:uLnTx/>
                <a:uFillTx/>
                <a:latin typeface="Calibri" panose="020F0502020204030204"/>
                <a:ea typeface="+mn-ea"/>
                <a:cs typeface="+mn-cs"/>
              </a:rPr>
              <a:t>troškovi</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Content Placeholder 8"/>
          <p:cNvSpPr txBox="1">
            <a:spLocks/>
          </p:cNvSpPr>
          <p:nvPr/>
        </p:nvSpPr>
        <p:spPr>
          <a:xfrm>
            <a:off x="7649410" y="3574793"/>
            <a:ext cx="2276940" cy="1802674"/>
          </a:xfrm>
          <a:prstGeom prst="rect">
            <a:avLst/>
          </a:prstGeom>
        </p:spPr>
        <p:txBody>
          <a:bodyPr wrap="square" lIns="0" tIns="46800" rIns="36000" bIns="46800">
            <a:sp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800"/>
              </a:spcAft>
              <a:buClr>
                <a:srgbClr val="44546A"/>
              </a:buClr>
              <a:buSzTx/>
              <a:buFont typeface="Arial" panose="020B0604020202020204" pitchFamily="34" charset="0"/>
              <a:buChar char="•"/>
              <a:tabLst/>
              <a:defRPr/>
            </a:pP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Financijska</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potpora</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trećim</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stranama</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1800"/>
              </a:spcAft>
              <a:buClr>
                <a:srgbClr val="44546A"/>
              </a:buClr>
              <a:buSzTx/>
              <a:buFont typeface="Arial" panose="020B0604020202020204" pitchFamily="34" charset="0"/>
              <a:buChar char="•"/>
              <a:tabLst/>
              <a:defRPr/>
            </a:pP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Kupnja</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zemljišta</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600"/>
              </a:spcBef>
              <a:spcAft>
                <a:spcPts val="0"/>
              </a:spcAft>
              <a:buClr>
                <a:srgbClr val="F39E0C"/>
              </a:buClr>
              <a:buSzTx/>
              <a:buFont typeface="Arial" panose="020B0604020202020204" pitchFamily="34" charset="0"/>
              <a:buChar char="•"/>
              <a:tabLst/>
              <a:defRPr/>
            </a:pPr>
            <a:endParaRPr kumimoji="0" lang="en-GB" altLang="zh-CN" sz="1600" b="1" i="0" u="none" strike="noStrike" kern="1200" cap="none" spc="0" normalizeH="0" baseline="0" noProof="0" bmk="">
              <a:ln>
                <a:noFill/>
              </a:ln>
              <a:solidFill>
                <a:srgbClr val="931680"/>
              </a:solidFill>
              <a:effectLst/>
              <a:uLnTx/>
              <a:uFillTx/>
              <a:latin typeface="Arial"/>
              <a:ea typeface="等线" panose="02010600030101010101" pitchFamily="2" charset="-122"/>
              <a:cs typeface="+mn-cs"/>
            </a:endParaRPr>
          </a:p>
        </p:txBody>
      </p:sp>
      <p:cxnSp>
        <p:nvCxnSpPr>
          <p:cNvPr id="36" name="Straight Connector 35"/>
          <p:cNvCxnSpPr>
            <a:cxnSpLocks/>
          </p:cNvCxnSpPr>
          <p:nvPr/>
        </p:nvCxnSpPr>
        <p:spPr>
          <a:xfrm>
            <a:off x="7564531" y="3574793"/>
            <a:ext cx="0" cy="3169956"/>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p:cNvCxnSpPr>
          <p:nvPr/>
        </p:nvCxnSpPr>
        <p:spPr>
          <a:xfrm>
            <a:off x="10011229" y="3574793"/>
            <a:ext cx="0" cy="3169956"/>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8174736" y="1128168"/>
            <a:ext cx="1224000" cy="1224000"/>
            <a:chOff x="10070085" y="4807760"/>
            <a:chExt cx="864000" cy="864000"/>
          </a:xfrm>
        </p:grpSpPr>
        <p:sp>
          <p:nvSpPr>
            <p:cNvPr id="39" name="Oval 38"/>
            <p:cNvSpPr/>
            <p:nvPr/>
          </p:nvSpPr>
          <p:spPr>
            <a:xfrm>
              <a:off x="10070085" y="4807760"/>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04320" y="4841995"/>
              <a:ext cx="795530" cy="795530"/>
            </a:xfrm>
            <a:prstGeom prst="rect">
              <a:avLst/>
            </a:prstGeom>
          </p:spPr>
        </p:pic>
      </p:grpSp>
      <p:sp>
        <p:nvSpPr>
          <p:cNvPr id="41" name="Content Placeholder 8"/>
          <p:cNvSpPr txBox="1">
            <a:spLocks/>
          </p:cNvSpPr>
          <p:nvPr/>
        </p:nvSpPr>
        <p:spPr>
          <a:xfrm>
            <a:off x="10096105" y="3574793"/>
            <a:ext cx="1980692" cy="710067"/>
          </a:xfrm>
          <a:prstGeom prst="rect">
            <a:avLst/>
          </a:prstGeom>
        </p:spPr>
        <p:txBody>
          <a:bodyPr wrap="square" lIns="0" tIns="46800" rIns="36000" bIns="46800">
            <a:sp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
                <a:srgbClr val="F39E0C"/>
              </a:buClr>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7% od </a:t>
            </a:r>
            <a:r>
              <a:rPr kumimoji="0" lang="en-GB" sz="2000" b="0" i="0" u="none" strike="noStrike" kern="1200" cap="none" spc="0" normalizeH="0" baseline="0" noProof="0" err="1">
                <a:ln>
                  <a:noFill/>
                </a:ln>
                <a:solidFill>
                  <a:prstClr val="black"/>
                </a:solidFill>
                <a:effectLst/>
                <a:uLnTx/>
                <a:uFillTx/>
                <a:latin typeface="Calibri" panose="020F0502020204030204"/>
                <a:ea typeface="+mn-ea"/>
                <a:cs typeface="+mn-cs"/>
              </a:rPr>
              <a:t>direktnih</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err="1">
                <a:ln>
                  <a:noFill/>
                </a:ln>
                <a:solidFill>
                  <a:prstClr val="black"/>
                </a:solidFill>
                <a:effectLst/>
                <a:uLnTx/>
                <a:uFillTx/>
                <a:latin typeface="Calibri" panose="020F0502020204030204"/>
                <a:ea typeface="+mn-ea"/>
                <a:cs typeface="+mn-cs"/>
              </a:rPr>
              <a:t>troškova</a:t>
            </a: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Slika 1">
            <a:extLst>
              <a:ext uri="{FF2B5EF4-FFF2-40B4-BE49-F238E27FC236}">
                <a16:creationId xmlns:a16="http://schemas.microsoft.com/office/drawing/2014/main" id="{06D992DF-CDA0-64E4-4175-622182DF796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172" y="6245596"/>
            <a:ext cx="846846" cy="6124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A logo with a red green and blue design&#10;&#10;Description automatically generated">
            <a:extLst>
              <a:ext uri="{FF2B5EF4-FFF2-40B4-BE49-F238E27FC236}">
                <a16:creationId xmlns:a16="http://schemas.microsoft.com/office/drawing/2014/main" id="{23CC74D3-2BB5-530B-36F9-C7A26BBC16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8477" y="6248771"/>
            <a:ext cx="595046" cy="609229"/>
          </a:xfrm>
          <a:prstGeom prst="rect">
            <a:avLst/>
          </a:prstGeom>
        </p:spPr>
      </p:pic>
      <p:pic>
        <p:nvPicPr>
          <p:cNvPr id="17" name="Picture 8" descr="A close-up of a sign&#10;&#10;AI-generated content may be incorrect.">
            <a:extLst>
              <a:ext uri="{FF2B5EF4-FFF2-40B4-BE49-F238E27FC236}">
                <a16:creationId xmlns:a16="http://schemas.microsoft.com/office/drawing/2014/main" id="{66C5B59B-5C85-D9F2-9888-99D1E412E3BB}"/>
              </a:ext>
            </a:extLst>
          </p:cNvPr>
          <p:cNvPicPr>
            <a:picLocks noChangeAspect="1"/>
          </p:cNvPicPr>
          <p:nvPr/>
        </p:nvPicPr>
        <p:blipFill>
          <a:blip r:embed="rId9">
            <a:extLst>
              <a:ext uri="{28A0092B-C50C-407E-A947-70E740481C1C}">
                <a14:useLocalDpi xmlns:a14="http://schemas.microsoft.com/office/drawing/2010/main" val="0"/>
              </a:ext>
            </a:extLst>
          </a:blip>
          <a:srcRect l="8771" t="26788" r="5973" b="25930"/>
          <a:stretch/>
        </p:blipFill>
        <p:spPr>
          <a:xfrm>
            <a:off x="9607638" y="6208536"/>
            <a:ext cx="2584361" cy="609229"/>
          </a:xfrm>
          <a:prstGeom prst="rect">
            <a:avLst/>
          </a:prstGeom>
        </p:spPr>
      </p:pic>
    </p:spTree>
    <p:extLst>
      <p:ext uri="{BB962C8B-B14F-4D97-AF65-F5344CB8AC3E}">
        <p14:creationId xmlns:p14="http://schemas.microsoft.com/office/powerpoint/2010/main" val="685711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with a red green and blue design&#10;&#10;Description automatically generated">
            <a:extLst>
              <a:ext uri="{FF2B5EF4-FFF2-40B4-BE49-F238E27FC236}">
                <a16:creationId xmlns:a16="http://schemas.microsoft.com/office/drawing/2014/main" id="{66B93438-EC6D-254C-6DDF-EEA57922D50C}"/>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862654" y="6256557"/>
            <a:ext cx="466692" cy="477815"/>
          </a:xfrm>
          <a:prstGeom prst="rect">
            <a:avLst/>
          </a:prstGeom>
        </p:spPr>
      </p:pic>
      <p:pic>
        <p:nvPicPr>
          <p:cNvPr id="6" name="Slika 6">
            <a:extLst>
              <a:ext uri="{FF2B5EF4-FFF2-40B4-BE49-F238E27FC236}">
                <a16:creationId xmlns:a16="http://schemas.microsoft.com/office/drawing/2014/main" id="{C053A59F-2C6A-F9E5-F8E0-457AC2E417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699" y="6252340"/>
            <a:ext cx="684127" cy="494732"/>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a:extLst>
              <a:ext uri="{FF2B5EF4-FFF2-40B4-BE49-F238E27FC236}">
                <a16:creationId xmlns:a16="http://schemas.microsoft.com/office/drawing/2014/main" id="{480EAE38-82FE-6140-3C79-6A8A0B733899}"/>
              </a:ext>
            </a:extLst>
          </p:cNvPr>
          <p:cNvSpPr txBox="1">
            <a:spLocks/>
          </p:cNvSpPr>
          <p:nvPr/>
        </p:nvSpPr>
        <p:spPr>
          <a:xfrm>
            <a:off x="838200" y="513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b="1" dirty="0">
                <a:solidFill>
                  <a:srgbClr val="004493"/>
                </a:solidFill>
                <a:latin typeface="Verdana"/>
              </a:rPr>
              <a:t>LIFE 4 </a:t>
            </a:r>
            <a:r>
              <a:rPr lang="en-GB" sz="3600" b="1" dirty="0" err="1">
                <a:solidFill>
                  <a:srgbClr val="004493"/>
                </a:solidFill>
                <a:latin typeface="Verdana"/>
              </a:rPr>
              <a:t>potprograma</a:t>
            </a:r>
            <a:endParaRPr lang="hr-HR" sz="3600" b="1" dirty="0">
              <a:solidFill>
                <a:srgbClr val="004493"/>
              </a:solidFill>
              <a:latin typeface="Verdana"/>
            </a:endParaRPr>
          </a:p>
        </p:txBody>
      </p:sp>
      <p:pic>
        <p:nvPicPr>
          <p:cNvPr id="3" name="Rezervirano mjesto sadržaja 4">
            <a:extLst>
              <a:ext uri="{FF2B5EF4-FFF2-40B4-BE49-F238E27FC236}">
                <a16:creationId xmlns:a16="http://schemas.microsoft.com/office/drawing/2014/main" id="{376D4773-5781-6611-8066-DE2109A8998C}"/>
              </a:ext>
            </a:extLst>
          </p:cNvPr>
          <p:cNvPicPr>
            <a:picLocks noChangeAspect="1"/>
          </p:cNvPicPr>
          <p:nvPr/>
        </p:nvPicPr>
        <p:blipFill>
          <a:blip r:embed="rId5"/>
          <a:stretch>
            <a:fillRect/>
          </a:stretch>
        </p:blipFill>
        <p:spPr>
          <a:xfrm>
            <a:off x="683492" y="1160897"/>
            <a:ext cx="1221658" cy="4477903"/>
          </a:xfrm>
          <a:prstGeom prst="rect">
            <a:avLst/>
          </a:prstGeom>
        </p:spPr>
      </p:pic>
      <p:sp>
        <p:nvSpPr>
          <p:cNvPr id="7" name="TekstniOkvir 11">
            <a:extLst>
              <a:ext uri="{FF2B5EF4-FFF2-40B4-BE49-F238E27FC236}">
                <a16:creationId xmlns:a16="http://schemas.microsoft.com/office/drawing/2014/main" id="{99B048E5-746D-1FC9-C8DD-A5614BA9BA9D}"/>
              </a:ext>
            </a:extLst>
          </p:cNvPr>
          <p:cNvSpPr txBox="1"/>
          <p:nvPr/>
        </p:nvSpPr>
        <p:spPr>
          <a:xfrm>
            <a:off x="2514600" y="1376931"/>
            <a:ext cx="5257800" cy="1023937"/>
          </a:xfrm>
          <a:prstGeom prst="rect">
            <a:avLst/>
          </a:prstGeom>
          <a:noFill/>
        </p:spPr>
        <p:txBody>
          <a:bodyPr wrap="square" rtlCol="0">
            <a:spAutoFit/>
          </a:bodyPr>
          <a:lstStyle/>
          <a:p>
            <a:endParaRPr lang="hr-HR">
              <a:solidFill>
                <a:prstClr val="black"/>
              </a:solidFill>
              <a:latin typeface="Calibri" panose="020F0502020204030204"/>
            </a:endParaRPr>
          </a:p>
        </p:txBody>
      </p:sp>
      <p:sp>
        <p:nvSpPr>
          <p:cNvPr id="8" name="TekstniOkvir 12">
            <a:extLst>
              <a:ext uri="{FF2B5EF4-FFF2-40B4-BE49-F238E27FC236}">
                <a16:creationId xmlns:a16="http://schemas.microsoft.com/office/drawing/2014/main" id="{94B01CCF-E478-6BF3-4634-61BA5D45A002}"/>
              </a:ext>
            </a:extLst>
          </p:cNvPr>
          <p:cNvSpPr txBox="1"/>
          <p:nvPr/>
        </p:nvSpPr>
        <p:spPr>
          <a:xfrm>
            <a:off x="1905149" y="1402192"/>
            <a:ext cx="5257800" cy="1023937"/>
          </a:xfrm>
          <a:prstGeom prst="rect">
            <a:avLst/>
          </a:prstGeom>
          <a:noFill/>
        </p:spPr>
        <p:txBody>
          <a:bodyPr wrap="square" rtlCol="0">
            <a:spAutoFit/>
          </a:bodyPr>
          <a:lstStyle/>
          <a:p>
            <a:endParaRPr lang="hr-HR">
              <a:solidFill>
                <a:prstClr val="black"/>
              </a:solidFill>
              <a:latin typeface="Calibri" panose="020F0502020204030204"/>
            </a:endParaRPr>
          </a:p>
        </p:txBody>
      </p:sp>
      <p:sp>
        <p:nvSpPr>
          <p:cNvPr id="9" name="TekstniOkvir 13">
            <a:extLst>
              <a:ext uri="{FF2B5EF4-FFF2-40B4-BE49-F238E27FC236}">
                <a16:creationId xmlns:a16="http://schemas.microsoft.com/office/drawing/2014/main" id="{D4415F53-0565-9E8E-F60E-B0205090A81D}"/>
              </a:ext>
            </a:extLst>
          </p:cNvPr>
          <p:cNvSpPr txBox="1"/>
          <p:nvPr/>
        </p:nvSpPr>
        <p:spPr>
          <a:xfrm>
            <a:off x="2352964" y="1412219"/>
            <a:ext cx="5257800" cy="1023937"/>
          </a:xfrm>
          <a:prstGeom prst="rect">
            <a:avLst/>
          </a:prstGeom>
          <a:noFill/>
        </p:spPr>
        <p:txBody>
          <a:bodyPr wrap="square" rtlCol="0">
            <a:spAutoFit/>
          </a:bodyPr>
          <a:lstStyle/>
          <a:p>
            <a:endParaRPr lang="hr-HR">
              <a:solidFill>
                <a:prstClr val="black"/>
              </a:solidFill>
              <a:latin typeface="Calibri" panose="020F0502020204030204"/>
            </a:endParaRPr>
          </a:p>
        </p:txBody>
      </p:sp>
      <p:sp>
        <p:nvSpPr>
          <p:cNvPr id="10" name="TekstniOkvir 14">
            <a:extLst>
              <a:ext uri="{FF2B5EF4-FFF2-40B4-BE49-F238E27FC236}">
                <a16:creationId xmlns:a16="http://schemas.microsoft.com/office/drawing/2014/main" id="{B34A0654-EADC-78F5-206F-AF619E5E24CC}"/>
              </a:ext>
            </a:extLst>
          </p:cNvPr>
          <p:cNvSpPr txBox="1"/>
          <p:nvPr/>
        </p:nvSpPr>
        <p:spPr>
          <a:xfrm>
            <a:off x="1921311" y="1160897"/>
            <a:ext cx="6289815" cy="1015663"/>
          </a:xfrm>
          <a:prstGeom prst="rect">
            <a:avLst/>
          </a:prstGeom>
          <a:noFill/>
        </p:spPr>
        <p:txBody>
          <a:bodyPr wrap="square" rtlCol="0">
            <a:spAutoFit/>
          </a:bodyPr>
          <a:lstStyle/>
          <a:p>
            <a:r>
              <a:rPr lang="en-GB" sz="2400" b="1" dirty="0" err="1">
                <a:solidFill>
                  <a:srgbClr val="70AD47"/>
                </a:solidFill>
              </a:rPr>
              <a:t>Priroda</a:t>
            </a:r>
            <a:r>
              <a:rPr lang="en-GB" sz="2400" b="1" dirty="0">
                <a:solidFill>
                  <a:srgbClr val="70AD47"/>
                </a:solidFill>
              </a:rPr>
              <a:t> </a:t>
            </a:r>
            <a:r>
              <a:rPr lang="en-GB" sz="2400" b="1" dirty="0" err="1">
                <a:solidFill>
                  <a:srgbClr val="70AD47"/>
                </a:solidFill>
              </a:rPr>
              <a:t>i</a:t>
            </a:r>
            <a:r>
              <a:rPr lang="en-GB" sz="2400" b="1" dirty="0">
                <a:solidFill>
                  <a:srgbClr val="70AD47"/>
                </a:solidFill>
              </a:rPr>
              <a:t> </a:t>
            </a:r>
            <a:r>
              <a:rPr lang="en-GB" sz="2400" b="1" dirty="0" err="1">
                <a:solidFill>
                  <a:srgbClr val="70AD47"/>
                </a:solidFill>
              </a:rPr>
              <a:t>bioraznolikost</a:t>
            </a:r>
            <a:endParaRPr lang="en-GB" sz="2400" b="1" dirty="0">
              <a:solidFill>
                <a:srgbClr val="70AD47"/>
              </a:solidFill>
            </a:endParaRPr>
          </a:p>
          <a:p>
            <a:r>
              <a:rPr lang="hr-HR" dirty="0">
                <a:solidFill>
                  <a:prstClr val="black"/>
                </a:solidFill>
              </a:rPr>
              <a:t>zaštit</a:t>
            </a:r>
            <a:r>
              <a:rPr lang="en-US" dirty="0">
                <a:solidFill>
                  <a:prstClr val="black"/>
                </a:solidFill>
              </a:rPr>
              <a:t>a</a:t>
            </a:r>
            <a:r>
              <a:rPr lang="hr-HR" dirty="0">
                <a:solidFill>
                  <a:prstClr val="black"/>
                </a:solidFill>
              </a:rPr>
              <a:t> i obnov</a:t>
            </a:r>
            <a:r>
              <a:rPr lang="en-US" dirty="0">
                <a:solidFill>
                  <a:prstClr val="black"/>
                </a:solidFill>
              </a:rPr>
              <a:t>a</a:t>
            </a:r>
            <a:r>
              <a:rPr lang="hr-HR" dirty="0">
                <a:solidFill>
                  <a:prstClr val="black"/>
                </a:solidFill>
              </a:rPr>
              <a:t> prirod</a:t>
            </a:r>
            <a:r>
              <a:rPr lang="en-US" dirty="0">
                <a:solidFill>
                  <a:prstClr val="black"/>
                </a:solidFill>
              </a:rPr>
              <a:t>e</a:t>
            </a:r>
            <a:r>
              <a:rPr lang="hr-HR" dirty="0">
                <a:solidFill>
                  <a:prstClr val="black"/>
                </a:solidFill>
              </a:rPr>
              <a:t> u Europi </a:t>
            </a:r>
            <a:r>
              <a:rPr lang="en-GB" dirty="0" err="1">
                <a:solidFill>
                  <a:prstClr val="black"/>
                </a:solidFill>
              </a:rPr>
              <a:t>i</a:t>
            </a:r>
            <a:r>
              <a:rPr lang="en-GB" dirty="0">
                <a:solidFill>
                  <a:prstClr val="black"/>
                </a:solidFill>
              </a:rPr>
              <a:t> </a:t>
            </a:r>
            <a:r>
              <a:rPr lang="hr-HR" dirty="0">
                <a:solidFill>
                  <a:prstClr val="black"/>
                </a:solidFill>
              </a:rPr>
              <a:t>zaust</a:t>
            </a:r>
            <a:r>
              <a:rPr lang="en-US" dirty="0" err="1">
                <a:solidFill>
                  <a:prstClr val="black"/>
                </a:solidFill>
              </a:rPr>
              <a:t>avljanje</a:t>
            </a:r>
            <a:r>
              <a:rPr lang="hr-HR" dirty="0">
                <a:solidFill>
                  <a:prstClr val="black"/>
                </a:solidFill>
              </a:rPr>
              <a:t> gubitk</a:t>
            </a:r>
            <a:r>
              <a:rPr lang="en-US" dirty="0">
                <a:solidFill>
                  <a:prstClr val="black"/>
                </a:solidFill>
              </a:rPr>
              <a:t>a</a:t>
            </a:r>
            <a:r>
              <a:rPr lang="hr-HR" dirty="0">
                <a:solidFill>
                  <a:prstClr val="black"/>
                </a:solidFill>
              </a:rPr>
              <a:t> bioraznolikosti</a:t>
            </a:r>
          </a:p>
        </p:txBody>
      </p:sp>
      <p:sp>
        <p:nvSpPr>
          <p:cNvPr id="11" name="TekstniOkvir 15">
            <a:extLst>
              <a:ext uri="{FF2B5EF4-FFF2-40B4-BE49-F238E27FC236}">
                <a16:creationId xmlns:a16="http://schemas.microsoft.com/office/drawing/2014/main" id="{25EE3AE2-B373-FAB6-4695-D263B7669A27}"/>
              </a:ext>
            </a:extLst>
          </p:cNvPr>
          <p:cNvSpPr txBox="1"/>
          <p:nvPr/>
        </p:nvSpPr>
        <p:spPr>
          <a:xfrm>
            <a:off x="1888986" y="3403532"/>
            <a:ext cx="7458214" cy="1292662"/>
          </a:xfrm>
          <a:prstGeom prst="rect">
            <a:avLst/>
          </a:prstGeom>
          <a:noFill/>
        </p:spPr>
        <p:txBody>
          <a:bodyPr wrap="square" rtlCol="0">
            <a:spAutoFit/>
          </a:bodyPr>
          <a:lstStyle/>
          <a:p>
            <a:r>
              <a:rPr lang="en-GB" sz="2400" b="1" dirty="0" err="1">
                <a:solidFill>
                  <a:srgbClr val="ED7D31"/>
                </a:solidFill>
              </a:rPr>
              <a:t>Ublažavanje</a:t>
            </a:r>
            <a:r>
              <a:rPr lang="en-GB" sz="2400" b="1" dirty="0">
                <a:solidFill>
                  <a:srgbClr val="ED7D31"/>
                </a:solidFill>
              </a:rPr>
              <a:t> </a:t>
            </a:r>
            <a:r>
              <a:rPr lang="en-GB" sz="2400" b="1" dirty="0" err="1">
                <a:solidFill>
                  <a:srgbClr val="ED7D31"/>
                </a:solidFill>
              </a:rPr>
              <a:t>klimatskih</a:t>
            </a:r>
            <a:r>
              <a:rPr lang="en-GB" sz="2400" b="1" dirty="0">
                <a:solidFill>
                  <a:srgbClr val="ED7D31"/>
                </a:solidFill>
              </a:rPr>
              <a:t> </a:t>
            </a:r>
            <a:r>
              <a:rPr lang="en-GB" sz="2400" b="1" dirty="0" err="1">
                <a:solidFill>
                  <a:srgbClr val="ED7D31"/>
                </a:solidFill>
              </a:rPr>
              <a:t>promjena</a:t>
            </a:r>
            <a:r>
              <a:rPr lang="en-GB" sz="2400" b="1" dirty="0">
                <a:solidFill>
                  <a:srgbClr val="ED7D31"/>
                </a:solidFill>
              </a:rPr>
              <a:t> </a:t>
            </a:r>
            <a:r>
              <a:rPr lang="en-GB" sz="2400" b="1" dirty="0" err="1">
                <a:solidFill>
                  <a:srgbClr val="ED7D31"/>
                </a:solidFill>
              </a:rPr>
              <a:t>i</a:t>
            </a:r>
            <a:r>
              <a:rPr lang="en-GB" sz="2400" b="1" dirty="0">
                <a:solidFill>
                  <a:srgbClr val="ED7D31"/>
                </a:solidFill>
              </a:rPr>
              <a:t> </a:t>
            </a:r>
            <a:r>
              <a:rPr lang="en-GB" sz="2400" b="1" dirty="0" err="1">
                <a:solidFill>
                  <a:srgbClr val="ED7D31"/>
                </a:solidFill>
              </a:rPr>
              <a:t>prilagodba</a:t>
            </a:r>
            <a:endParaRPr lang="en-GB" sz="2400" b="1" dirty="0">
              <a:solidFill>
                <a:srgbClr val="ED7D31"/>
              </a:solidFill>
            </a:endParaRPr>
          </a:p>
          <a:p>
            <a:r>
              <a:rPr lang="hr-HR" kern="0" dirty="0">
                <a:solidFill>
                  <a:srgbClr val="000000"/>
                </a:solidFill>
                <a:highlight>
                  <a:srgbClr val="FFFFFF"/>
                </a:highlight>
                <a:ea typeface="Times New Roman" panose="02020603050405020304" pitchFamily="18" charset="0"/>
                <a:cs typeface="Arial" panose="020B0604020202020204" pitchFamily="34" charset="0"/>
              </a:rPr>
              <a:t>podupiranje </a:t>
            </a:r>
            <a:r>
              <a:rPr lang="hr-HR" b="1" kern="0" dirty="0">
                <a:solidFill>
                  <a:srgbClr val="000000"/>
                </a:solidFill>
                <a:highlight>
                  <a:srgbClr val="FFFFFF"/>
                </a:highlight>
                <a:ea typeface="Times New Roman" panose="02020603050405020304" pitchFamily="18" charset="0"/>
                <a:cs typeface="Arial" panose="020B0604020202020204" pitchFamily="34" charset="0"/>
              </a:rPr>
              <a:t>provedbe okvira </a:t>
            </a:r>
            <a:r>
              <a:rPr lang="en-GB" b="1" kern="0" dirty="0">
                <a:solidFill>
                  <a:srgbClr val="000000"/>
                </a:solidFill>
                <a:highlight>
                  <a:srgbClr val="FFFFFF"/>
                </a:highlight>
                <a:ea typeface="Times New Roman" panose="02020603050405020304" pitchFamily="18" charset="0"/>
                <a:cs typeface="Arial" panose="020B0604020202020204" pitchFamily="34" charset="0"/>
              </a:rPr>
              <a:t>EU </a:t>
            </a:r>
            <a:r>
              <a:rPr lang="hr-HR" b="1" kern="0" dirty="0">
                <a:solidFill>
                  <a:srgbClr val="000000"/>
                </a:solidFill>
                <a:highlight>
                  <a:srgbClr val="FFFFFF"/>
                </a:highlight>
                <a:ea typeface="Times New Roman" panose="02020603050405020304" pitchFamily="18" charset="0"/>
                <a:cs typeface="Arial" panose="020B0604020202020204" pitchFamily="34" charset="0"/>
              </a:rPr>
              <a:t>energetske i klimatske politike</a:t>
            </a:r>
            <a:r>
              <a:rPr lang="hr-HR" kern="0" dirty="0">
                <a:solidFill>
                  <a:srgbClr val="000000"/>
                </a:solidFill>
                <a:highlight>
                  <a:srgbClr val="FFFFFF"/>
                </a:highlight>
                <a:ea typeface="Times New Roman" panose="02020603050405020304" pitchFamily="18" charset="0"/>
                <a:cs typeface="Arial" panose="020B0604020202020204" pitchFamily="34" charset="0"/>
              </a:rPr>
              <a:t>, cilja EU o klimatskoj neutralnosti do 2050. i nove strategije EU o </a:t>
            </a:r>
            <a:r>
              <a:rPr lang="hr-HR" b="1" kern="0" dirty="0">
                <a:solidFill>
                  <a:srgbClr val="000000"/>
                </a:solidFill>
                <a:highlight>
                  <a:srgbClr val="FFFFFF"/>
                </a:highlight>
                <a:ea typeface="Times New Roman" panose="02020603050405020304" pitchFamily="18" charset="0"/>
                <a:cs typeface="Arial" panose="020B0604020202020204" pitchFamily="34" charset="0"/>
              </a:rPr>
              <a:t>prilagodbi klimatskim promjenama</a:t>
            </a:r>
            <a:r>
              <a:rPr lang="hr-HR" kern="0" dirty="0">
                <a:solidFill>
                  <a:srgbClr val="000000"/>
                </a:solidFill>
                <a:highlight>
                  <a:srgbClr val="FFFFFF"/>
                </a:highlight>
                <a:ea typeface="Times New Roman" panose="02020603050405020304" pitchFamily="18" charset="0"/>
                <a:cs typeface="Arial" panose="020B0604020202020204" pitchFamily="34" charset="0"/>
              </a:rPr>
              <a:t> </a:t>
            </a:r>
            <a:endParaRPr lang="hr-HR" kern="100" dirty="0">
              <a:solidFill>
                <a:prstClr val="black"/>
              </a:solidFill>
              <a:highlight>
                <a:srgbClr val="FFFFFF"/>
              </a:highlight>
              <a:ea typeface="Calibri" panose="020F0502020204030204" pitchFamily="34" charset="0"/>
              <a:cs typeface="Arial" panose="020B0604020202020204" pitchFamily="34" charset="0"/>
            </a:endParaRPr>
          </a:p>
        </p:txBody>
      </p:sp>
      <p:sp>
        <p:nvSpPr>
          <p:cNvPr id="12" name="TekstniOkvir 16">
            <a:extLst>
              <a:ext uri="{FF2B5EF4-FFF2-40B4-BE49-F238E27FC236}">
                <a16:creationId xmlns:a16="http://schemas.microsoft.com/office/drawing/2014/main" id="{79CF9CFB-36B5-96EA-6553-256102B9A772}"/>
              </a:ext>
            </a:extLst>
          </p:cNvPr>
          <p:cNvSpPr txBox="1"/>
          <p:nvPr/>
        </p:nvSpPr>
        <p:spPr>
          <a:xfrm>
            <a:off x="1905148" y="2278968"/>
            <a:ext cx="7294269" cy="1054328"/>
          </a:xfrm>
          <a:prstGeom prst="rect">
            <a:avLst/>
          </a:prstGeom>
          <a:noFill/>
        </p:spPr>
        <p:txBody>
          <a:bodyPr wrap="square" rtlCol="0">
            <a:spAutoFit/>
          </a:bodyPr>
          <a:lstStyle/>
          <a:p>
            <a:r>
              <a:rPr lang="en-GB" sz="2400" b="1" dirty="0" err="1">
                <a:solidFill>
                  <a:srgbClr val="4472C4"/>
                </a:solidFill>
              </a:rPr>
              <a:t>Kružno</a:t>
            </a:r>
            <a:r>
              <a:rPr lang="en-GB" sz="2400" b="1" dirty="0">
                <a:solidFill>
                  <a:srgbClr val="4472C4"/>
                </a:solidFill>
              </a:rPr>
              <a:t> </a:t>
            </a:r>
            <a:r>
              <a:rPr lang="en-GB" sz="2400" b="1" dirty="0" err="1">
                <a:solidFill>
                  <a:srgbClr val="4472C4"/>
                </a:solidFill>
              </a:rPr>
              <a:t>gospodarstvo</a:t>
            </a:r>
            <a:r>
              <a:rPr lang="en-GB" sz="2400" b="1" dirty="0">
                <a:solidFill>
                  <a:srgbClr val="4472C4"/>
                </a:solidFill>
              </a:rPr>
              <a:t> </a:t>
            </a:r>
            <a:r>
              <a:rPr lang="en-GB" sz="2400" b="1" dirty="0" err="1">
                <a:solidFill>
                  <a:srgbClr val="4472C4"/>
                </a:solidFill>
              </a:rPr>
              <a:t>i</a:t>
            </a:r>
            <a:r>
              <a:rPr lang="en-GB" sz="2400" b="1" dirty="0">
                <a:solidFill>
                  <a:srgbClr val="4472C4"/>
                </a:solidFill>
              </a:rPr>
              <a:t> </a:t>
            </a:r>
            <a:r>
              <a:rPr lang="en-GB" sz="2400" b="1" dirty="0" err="1">
                <a:solidFill>
                  <a:srgbClr val="4472C4"/>
                </a:solidFill>
              </a:rPr>
              <a:t>kvaliteta</a:t>
            </a:r>
            <a:r>
              <a:rPr lang="en-GB" sz="2400" b="1" dirty="0">
                <a:solidFill>
                  <a:srgbClr val="4472C4"/>
                </a:solidFill>
              </a:rPr>
              <a:t> </a:t>
            </a:r>
            <a:r>
              <a:rPr lang="en-GB" sz="2400" b="1" dirty="0" err="1">
                <a:solidFill>
                  <a:srgbClr val="4472C4"/>
                </a:solidFill>
              </a:rPr>
              <a:t>života</a:t>
            </a:r>
            <a:r>
              <a:rPr lang="en-GB" sz="2400" b="1" dirty="0">
                <a:solidFill>
                  <a:srgbClr val="4472C4"/>
                </a:solidFill>
              </a:rPr>
              <a:t> </a:t>
            </a:r>
          </a:p>
          <a:p>
            <a:pPr>
              <a:lnSpc>
                <a:spcPct val="110000"/>
              </a:lnSpc>
              <a:spcAft>
                <a:spcPts val="800"/>
              </a:spcAft>
            </a:pPr>
            <a:r>
              <a:rPr lang="hr-HR" kern="0" dirty="0">
                <a:solidFill>
                  <a:srgbClr val="000000"/>
                </a:solidFill>
                <a:highlight>
                  <a:srgbClr val="FFFFFF"/>
                </a:highlight>
                <a:ea typeface="Times New Roman" panose="02020603050405020304" pitchFamily="18" charset="0"/>
                <a:cs typeface="Arial" panose="020B0604020202020204" pitchFamily="34" charset="0"/>
              </a:rPr>
              <a:t>podupiranje prijelaza na </a:t>
            </a:r>
            <a:r>
              <a:rPr lang="hr-HR" b="1" kern="0" dirty="0">
                <a:solidFill>
                  <a:srgbClr val="000000"/>
                </a:solidFill>
                <a:highlight>
                  <a:srgbClr val="FFFFFF"/>
                </a:highlight>
                <a:ea typeface="Times New Roman" panose="02020603050405020304" pitchFamily="18" charset="0"/>
                <a:cs typeface="Arial" panose="020B0604020202020204" pitchFamily="34" charset="0"/>
              </a:rPr>
              <a:t>kružno gospodarstvo</a:t>
            </a:r>
            <a:r>
              <a:rPr lang="hr-HR" kern="0" dirty="0">
                <a:solidFill>
                  <a:srgbClr val="000000"/>
                </a:solidFill>
                <a:highlight>
                  <a:srgbClr val="FFFFFF"/>
                </a:highlight>
                <a:ea typeface="Times New Roman" panose="02020603050405020304" pitchFamily="18" charset="0"/>
                <a:cs typeface="Arial" panose="020B0604020202020204" pitchFamily="34" charset="0"/>
              </a:rPr>
              <a:t> te zaštite i </a:t>
            </a:r>
            <a:r>
              <a:rPr lang="hr-HR" b="1" kern="0" dirty="0">
                <a:solidFill>
                  <a:srgbClr val="000000"/>
                </a:solidFill>
                <a:highlight>
                  <a:srgbClr val="FFFFFF"/>
                </a:highlight>
                <a:ea typeface="Times New Roman" panose="02020603050405020304" pitchFamily="18" charset="0"/>
                <a:cs typeface="Arial" panose="020B0604020202020204" pitchFamily="34" charset="0"/>
              </a:rPr>
              <a:t>poboljšanja kvalitete prirodnih resursa</a:t>
            </a:r>
            <a:r>
              <a:rPr lang="hr-HR" kern="0" dirty="0">
                <a:solidFill>
                  <a:srgbClr val="000000"/>
                </a:solidFill>
                <a:highlight>
                  <a:srgbClr val="FFFFFF"/>
                </a:highlight>
                <a:ea typeface="Times New Roman" panose="02020603050405020304" pitchFamily="18" charset="0"/>
                <a:cs typeface="Arial" panose="020B0604020202020204" pitchFamily="34" charset="0"/>
              </a:rPr>
              <a:t> EU, uključujući zrak, tlo i vodu</a:t>
            </a:r>
            <a:endParaRPr lang="hr-HR" kern="100" dirty="0">
              <a:solidFill>
                <a:prstClr val="black"/>
              </a:solidFill>
              <a:highlight>
                <a:srgbClr val="FFFFFF"/>
              </a:highlight>
              <a:ea typeface="Calibri" panose="020F0502020204030204" pitchFamily="34" charset="0"/>
              <a:cs typeface="Arial" panose="020B0604020202020204" pitchFamily="34" charset="0"/>
            </a:endParaRPr>
          </a:p>
        </p:txBody>
      </p:sp>
      <p:sp>
        <p:nvSpPr>
          <p:cNvPr id="13" name="TekstniOkvir 17">
            <a:extLst>
              <a:ext uri="{FF2B5EF4-FFF2-40B4-BE49-F238E27FC236}">
                <a16:creationId xmlns:a16="http://schemas.microsoft.com/office/drawing/2014/main" id="{4BDC5210-5D1E-0FFE-C8F6-44310E6ACF17}"/>
              </a:ext>
            </a:extLst>
          </p:cNvPr>
          <p:cNvSpPr txBox="1"/>
          <p:nvPr/>
        </p:nvSpPr>
        <p:spPr>
          <a:xfrm>
            <a:off x="1905148" y="4632091"/>
            <a:ext cx="6626941" cy="1661993"/>
          </a:xfrm>
          <a:prstGeom prst="rect">
            <a:avLst/>
          </a:prstGeom>
          <a:noFill/>
        </p:spPr>
        <p:txBody>
          <a:bodyPr wrap="square" rtlCol="0">
            <a:spAutoFit/>
          </a:bodyPr>
          <a:lstStyle/>
          <a:p>
            <a:r>
              <a:rPr lang="en-GB" sz="2400" b="1" dirty="0" err="1">
                <a:solidFill>
                  <a:srgbClr val="FFC000"/>
                </a:solidFill>
              </a:rPr>
              <a:t>Prijelaz</a:t>
            </a:r>
            <a:r>
              <a:rPr lang="en-GB" sz="2400" b="1" dirty="0">
                <a:solidFill>
                  <a:srgbClr val="FFC000"/>
                </a:solidFill>
              </a:rPr>
              <a:t> </a:t>
            </a:r>
            <a:r>
              <a:rPr lang="en-GB" sz="2400" b="1" dirty="0" err="1">
                <a:solidFill>
                  <a:srgbClr val="FFC000"/>
                </a:solidFill>
              </a:rPr>
              <a:t>na</a:t>
            </a:r>
            <a:r>
              <a:rPr lang="en-GB" sz="2400" b="1" dirty="0">
                <a:solidFill>
                  <a:srgbClr val="FFC000"/>
                </a:solidFill>
              </a:rPr>
              <a:t> </a:t>
            </a:r>
            <a:r>
              <a:rPr lang="en-GB" sz="2400" b="1" dirty="0" err="1">
                <a:solidFill>
                  <a:srgbClr val="FFC000"/>
                </a:solidFill>
              </a:rPr>
              <a:t>čistu</a:t>
            </a:r>
            <a:r>
              <a:rPr lang="en-GB" sz="2400" b="1" dirty="0">
                <a:solidFill>
                  <a:srgbClr val="FFC000"/>
                </a:solidFill>
              </a:rPr>
              <a:t> </a:t>
            </a:r>
            <a:r>
              <a:rPr lang="en-GB" sz="2400" b="1" dirty="0" err="1">
                <a:solidFill>
                  <a:srgbClr val="FFC000"/>
                </a:solidFill>
              </a:rPr>
              <a:t>energiju</a:t>
            </a:r>
            <a:endParaRPr lang="en-GB" sz="2400" b="1" dirty="0">
              <a:solidFill>
                <a:srgbClr val="FFC000"/>
              </a:solidFill>
            </a:endParaRPr>
          </a:p>
          <a:p>
            <a:r>
              <a:rPr lang="hr-HR" kern="0" dirty="0" err="1">
                <a:solidFill>
                  <a:srgbClr val="000000"/>
                </a:solidFill>
                <a:highlight>
                  <a:srgbClr val="FFFFFF"/>
                </a:highlight>
                <a:cs typeface="Arial" panose="020B0604020202020204" pitchFamily="34" charset="0"/>
              </a:rPr>
              <a:t>izgradnj</a:t>
            </a:r>
            <a:r>
              <a:rPr lang="en-GB" kern="0" dirty="0">
                <a:solidFill>
                  <a:srgbClr val="000000"/>
                </a:solidFill>
                <a:highlight>
                  <a:srgbClr val="FFFFFF"/>
                </a:highlight>
                <a:cs typeface="Arial" panose="020B0604020202020204" pitchFamily="34" charset="0"/>
              </a:rPr>
              <a:t>a</a:t>
            </a:r>
            <a:r>
              <a:rPr lang="hr-HR" kern="0" dirty="0">
                <a:solidFill>
                  <a:srgbClr val="000000"/>
                </a:solidFill>
                <a:highlight>
                  <a:srgbClr val="FFFFFF"/>
                </a:highlight>
                <a:cs typeface="Arial" panose="020B0604020202020204" pitchFamily="34" charset="0"/>
              </a:rPr>
              <a:t> kapaciteta, poticanje ulaganja i </a:t>
            </a:r>
            <a:r>
              <a:rPr lang="hr-HR" kern="0" dirty="0" err="1">
                <a:solidFill>
                  <a:srgbClr val="000000"/>
                </a:solidFill>
                <a:highlight>
                  <a:srgbClr val="FFFFFF"/>
                </a:highlight>
                <a:cs typeface="Arial" panose="020B0604020202020204" pitchFamily="34" charset="0"/>
              </a:rPr>
              <a:t>podršk</a:t>
            </a:r>
            <a:r>
              <a:rPr lang="en-GB" kern="0" dirty="0">
                <a:solidFill>
                  <a:srgbClr val="000000"/>
                </a:solidFill>
                <a:highlight>
                  <a:srgbClr val="FFFFFF"/>
                </a:highlight>
                <a:cs typeface="Arial" panose="020B0604020202020204" pitchFamily="34" charset="0"/>
              </a:rPr>
              <a:t>a</a:t>
            </a:r>
            <a:r>
              <a:rPr lang="hr-HR" kern="0" dirty="0">
                <a:solidFill>
                  <a:srgbClr val="000000"/>
                </a:solidFill>
                <a:highlight>
                  <a:srgbClr val="FFFFFF"/>
                </a:highlight>
                <a:cs typeface="Arial" panose="020B0604020202020204" pitchFamily="34" charset="0"/>
              </a:rPr>
              <a:t> provedbe politika usmjerenih na energetsku učinkovitost i obnovljive izvore energije</a:t>
            </a:r>
          </a:p>
          <a:p>
            <a:endParaRPr lang="hr-HR" sz="2400" b="1" dirty="0">
              <a:solidFill>
                <a:prstClr val="black"/>
              </a:solidFill>
            </a:endParaRPr>
          </a:p>
        </p:txBody>
      </p:sp>
    </p:spTree>
    <p:extLst>
      <p:ext uri="{BB962C8B-B14F-4D97-AF65-F5344CB8AC3E}">
        <p14:creationId xmlns:p14="http://schemas.microsoft.com/office/powerpoint/2010/main" val="3554305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69F1155-8F6C-C93B-4D4B-7F877A6C514E}"/>
              </a:ext>
            </a:extLst>
          </p:cNvPr>
          <p:cNvSpPr>
            <a:spLocks noGrp="1"/>
          </p:cNvSpPr>
          <p:nvPr>
            <p:ph type="title"/>
          </p:nvPr>
        </p:nvSpPr>
        <p:spPr/>
        <p:txBody>
          <a:bodyPr/>
          <a:lstStyle/>
          <a:p>
            <a:r>
              <a:rPr lang="en-GB" sz="3600" b="1" dirty="0">
                <a:solidFill>
                  <a:srgbClr val="004493"/>
                </a:solidFill>
                <a:latin typeface="Verdana"/>
              </a:rPr>
              <a:t>LIFE - </a:t>
            </a:r>
            <a:r>
              <a:rPr lang="en-GB" sz="3600" b="1" dirty="0" err="1">
                <a:solidFill>
                  <a:srgbClr val="004493"/>
                </a:solidFill>
                <a:latin typeface="Verdana"/>
              </a:rPr>
              <a:t>Centralizirani</a:t>
            </a:r>
            <a:r>
              <a:rPr lang="en-GB" sz="3600" b="1" dirty="0">
                <a:solidFill>
                  <a:srgbClr val="004493"/>
                </a:solidFill>
                <a:latin typeface="Verdana"/>
              </a:rPr>
              <a:t> EU program</a:t>
            </a:r>
            <a:endParaRPr lang="hr-HR" sz="3600" b="1" dirty="0">
              <a:solidFill>
                <a:srgbClr val="004493"/>
              </a:solidFill>
              <a:latin typeface="Verdana"/>
            </a:endParaRPr>
          </a:p>
        </p:txBody>
      </p:sp>
      <p:pic>
        <p:nvPicPr>
          <p:cNvPr id="6" name="Rezervirano mjesto sadržaja 5">
            <a:extLst>
              <a:ext uri="{FF2B5EF4-FFF2-40B4-BE49-F238E27FC236}">
                <a16:creationId xmlns:a16="http://schemas.microsoft.com/office/drawing/2014/main" id="{31F31746-343F-FFEB-5F3A-B3A9918D1E5F}"/>
              </a:ext>
            </a:extLst>
          </p:cNvPr>
          <p:cNvPicPr>
            <a:picLocks noGrp="1" noChangeAspect="1"/>
          </p:cNvPicPr>
          <p:nvPr>
            <p:ph idx="1"/>
          </p:nvPr>
        </p:nvPicPr>
        <p:blipFill>
          <a:blip r:embed="rId3"/>
          <a:stretch>
            <a:fillRect/>
          </a:stretch>
        </p:blipFill>
        <p:spPr>
          <a:xfrm>
            <a:off x="1370817" y="2936219"/>
            <a:ext cx="2424651" cy="2457639"/>
          </a:xfrm>
        </p:spPr>
      </p:pic>
      <p:pic>
        <p:nvPicPr>
          <p:cNvPr id="7" name="Picture 6" descr="A close up of a text&#10;&#10;AI-generated content may be incorrect.">
            <a:extLst>
              <a:ext uri="{FF2B5EF4-FFF2-40B4-BE49-F238E27FC236}">
                <a16:creationId xmlns:a16="http://schemas.microsoft.com/office/drawing/2014/main" id="{8910E838-3DE5-1A9E-08B2-4D5A2C9F42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7683" y="2798684"/>
            <a:ext cx="3084317" cy="935234"/>
          </a:xfrm>
          <a:prstGeom prst="rect">
            <a:avLst/>
          </a:prstGeom>
        </p:spPr>
      </p:pic>
      <p:sp>
        <p:nvSpPr>
          <p:cNvPr id="4" name="TekstniOkvir 5">
            <a:extLst>
              <a:ext uri="{FF2B5EF4-FFF2-40B4-BE49-F238E27FC236}">
                <a16:creationId xmlns:a16="http://schemas.microsoft.com/office/drawing/2014/main" id="{028B2EEE-B9BA-7F44-9F7D-928AA8A72844}"/>
              </a:ext>
            </a:extLst>
          </p:cNvPr>
          <p:cNvSpPr txBox="1"/>
          <p:nvPr/>
        </p:nvSpPr>
        <p:spPr>
          <a:xfrm>
            <a:off x="297143" y="1464142"/>
            <a:ext cx="4572000" cy="1446550"/>
          </a:xfrm>
          <a:prstGeom prst="rect">
            <a:avLst/>
          </a:prstGeom>
          <a:noFill/>
        </p:spPr>
        <p:txBody>
          <a:bodyPr wrap="square">
            <a:spAutoFit/>
          </a:bodyPr>
          <a:lstStyle/>
          <a:p>
            <a:r>
              <a:rPr lang="en-GB" sz="2400" b="1" u="sng" dirty="0" err="1">
                <a:latin typeface="Tahoma" panose="020B0604030504040204" pitchFamily="34" charset="0"/>
                <a:ea typeface="Tahoma" panose="020B0604030504040204" pitchFamily="34" charset="0"/>
                <a:cs typeface="Tahoma" panose="020B0604030504040204" pitchFamily="34" charset="0"/>
              </a:rPr>
              <a:t>Provodi</a:t>
            </a:r>
            <a:r>
              <a:rPr lang="en-GB" sz="2400" b="1" u="sng" dirty="0">
                <a:latin typeface="Tahoma" panose="020B0604030504040204" pitchFamily="34" charset="0"/>
                <a:ea typeface="Tahoma" panose="020B0604030504040204" pitchFamily="34" charset="0"/>
                <a:cs typeface="Tahoma" panose="020B0604030504040204" pitchFamily="34" charset="0"/>
              </a:rPr>
              <a:t>:</a:t>
            </a:r>
            <a:endParaRPr lang="hr-HR" sz="2400" b="1" u="sng" dirty="0">
              <a:latin typeface="Tahoma" panose="020B0604030504040204" pitchFamily="34" charset="0"/>
              <a:ea typeface="Tahoma" panose="020B0604030504040204" pitchFamily="34" charset="0"/>
              <a:cs typeface="Tahoma" panose="020B0604030504040204" pitchFamily="34" charset="0"/>
            </a:endParaRPr>
          </a:p>
          <a:p>
            <a:endParaRPr lang="en-GB" sz="2400" b="1" u="sng"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000" b="1" dirty="0">
                <a:solidFill>
                  <a:srgbClr val="004493"/>
                </a:solidFill>
                <a:latin typeface="Tahoma" panose="020B0604030504040204" pitchFamily="34" charset="0"/>
                <a:ea typeface="Tahoma" panose="020B0604030504040204" pitchFamily="34" charset="0"/>
                <a:cs typeface="Tahoma" panose="020B0604030504040204" pitchFamily="34" charset="0"/>
              </a:rPr>
              <a:t>CINEA - </a:t>
            </a:r>
            <a:r>
              <a:rPr lang="en-GB" sz="2000" b="1" dirty="0" err="1">
                <a:solidFill>
                  <a:srgbClr val="004493"/>
                </a:solidFill>
                <a:latin typeface="Tahoma" panose="020B0604030504040204" pitchFamily="34" charset="0"/>
                <a:ea typeface="Tahoma" panose="020B0604030504040204" pitchFamily="34" charset="0"/>
                <a:cs typeface="Tahoma" panose="020B0604030504040204" pitchFamily="34" charset="0"/>
              </a:rPr>
              <a:t>i</a:t>
            </a:r>
            <a:r>
              <a:rPr lang="hr-HR" sz="2000" b="1" dirty="0" err="1">
                <a:solidFill>
                  <a:srgbClr val="004493"/>
                </a:solidFill>
                <a:latin typeface="Tahoma" panose="020B0604030504040204" pitchFamily="34" charset="0"/>
                <a:ea typeface="Tahoma" panose="020B0604030504040204" pitchFamily="34" charset="0"/>
                <a:cs typeface="Tahoma" panose="020B0604030504040204" pitchFamily="34" charset="0"/>
              </a:rPr>
              <a:t>zvršna</a:t>
            </a:r>
            <a:r>
              <a:rPr lang="hr-HR" sz="2000" b="1" dirty="0">
                <a:solidFill>
                  <a:srgbClr val="004493"/>
                </a:solidFill>
                <a:latin typeface="Tahoma" panose="020B0604030504040204" pitchFamily="34" charset="0"/>
                <a:ea typeface="Tahoma" panose="020B0604030504040204" pitchFamily="34" charset="0"/>
                <a:cs typeface="Tahoma" panose="020B0604030504040204" pitchFamily="34" charset="0"/>
              </a:rPr>
              <a:t> agencija za klimu, infrastrukturu i okoliš</a:t>
            </a:r>
          </a:p>
        </p:txBody>
      </p:sp>
      <p:sp>
        <p:nvSpPr>
          <p:cNvPr id="5" name="TekstniOkvir 7">
            <a:extLst>
              <a:ext uri="{FF2B5EF4-FFF2-40B4-BE49-F238E27FC236}">
                <a16:creationId xmlns:a16="http://schemas.microsoft.com/office/drawing/2014/main" id="{2755648E-48FB-977E-8AE2-F194BEAE7E88}"/>
              </a:ext>
            </a:extLst>
          </p:cNvPr>
          <p:cNvSpPr txBox="1"/>
          <p:nvPr/>
        </p:nvSpPr>
        <p:spPr>
          <a:xfrm>
            <a:off x="5982877" y="1690688"/>
            <a:ext cx="5476463" cy="1107996"/>
          </a:xfrm>
          <a:prstGeom prst="rect">
            <a:avLst/>
          </a:prstGeom>
          <a:noFill/>
        </p:spPr>
        <p:txBody>
          <a:bodyPr wrap="square">
            <a:spAutoFit/>
          </a:bodyPr>
          <a:lstStyle/>
          <a:p>
            <a:pPr marL="285750" indent="-285750">
              <a:buFont typeface="Arial" panose="020B0604020202020204" pitchFamily="34" charset="0"/>
              <a:buChar char="•"/>
            </a:pPr>
            <a:r>
              <a:rPr lang="hr-HR" sz="2400" b="1" dirty="0">
                <a:latin typeface="Tahoma" panose="020B0604030504040204" pitchFamily="34" charset="0"/>
                <a:ea typeface="Tahoma" panose="020B0604030504040204" pitchFamily="34" charset="0"/>
                <a:cs typeface="Tahoma" panose="020B0604030504040204" pitchFamily="34" charset="0"/>
              </a:rPr>
              <a:t>Nacionalna kontakt točka u HR:</a:t>
            </a:r>
            <a:endParaRPr lang="en-GB" sz="2400" b="1" dirty="0">
              <a:latin typeface="Tahoma" panose="020B0604030504040204" pitchFamily="34" charset="0"/>
              <a:ea typeface="Tahoma" panose="020B0604030504040204" pitchFamily="34" charset="0"/>
              <a:cs typeface="Tahoma" panose="020B0604030504040204" pitchFamily="34" charset="0"/>
            </a:endParaRPr>
          </a:p>
          <a:p>
            <a:endParaRPr lang="en-GB" sz="2400" dirty="0">
              <a:latin typeface="Tahoma" panose="020B0604030504040204" pitchFamily="34" charset="0"/>
              <a:ea typeface="Tahoma" panose="020B0604030504040204" pitchFamily="34" charset="0"/>
              <a:cs typeface="Tahoma" panose="020B0604030504040204" pitchFamily="34" charset="0"/>
            </a:endParaRPr>
          </a:p>
          <a:p>
            <a:pPr algn="ctr"/>
            <a:endParaRPr lang="hr-HR"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A2294F0C-57D5-D86C-1AA4-5C8C583EDD50}"/>
              </a:ext>
            </a:extLst>
          </p:cNvPr>
          <p:cNvPicPr>
            <a:picLocks noChangeAspect="1"/>
          </p:cNvPicPr>
          <p:nvPr/>
        </p:nvPicPr>
        <p:blipFill>
          <a:blip r:embed="rId5"/>
          <a:stretch>
            <a:fillRect/>
          </a:stretch>
        </p:blipFill>
        <p:spPr>
          <a:xfrm>
            <a:off x="4974684" y="2523808"/>
            <a:ext cx="4132999" cy="1446550"/>
          </a:xfrm>
          <a:prstGeom prst="rect">
            <a:avLst/>
          </a:prstGeom>
        </p:spPr>
      </p:pic>
    </p:spTree>
    <p:extLst>
      <p:ext uri="{BB962C8B-B14F-4D97-AF65-F5344CB8AC3E}">
        <p14:creationId xmlns:p14="http://schemas.microsoft.com/office/powerpoint/2010/main" val="3096322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01CBE55E-DB9D-0B03-DE25-EF6DB30A0945}"/>
              </a:ext>
            </a:extLst>
          </p:cNvPr>
          <p:cNvSpPr>
            <a:spLocks noGrp="1"/>
          </p:cNvSpPr>
          <p:nvPr>
            <p:ph type="title"/>
          </p:nvPr>
        </p:nvSpPr>
        <p:spPr>
          <a:xfrm>
            <a:off x="686834" y="1153572"/>
            <a:ext cx="3200400" cy="4461163"/>
          </a:xfrm>
        </p:spPr>
        <p:txBody>
          <a:bodyPr>
            <a:normAutofit/>
          </a:bodyPr>
          <a:lstStyle/>
          <a:p>
            <a:pPr defTabSz="457200">
              <a:spcBef>
                <a:spcPct val="20000"/>
              </a:spcBef>
            </a:pPr>
            <a:r>
              <a:rPr lang="hr-HR" b="1" dirty="0">
                <a:solidFill>
                  <a:srgbClr val="FFFFFF"/>
                </a:solidFill>
              </a:rPr>
              <a:t>Vrste LIFE projekata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Rezervirano mjesto sadržaja 2">
            <a:extLst>
              <a:ext uri="{FF2B5EF4-FFF2-40B4-BE49-F238E27FC236}">
                <a16:creationId xmlns:a16="http://schemas.microsoft.com/office/drawing/2014/main" id="{F5C892F5-C7A8-1063-5E12-82D40FCEE1E6}"/>
              </a:ext>
            </a:extLst>
          </p:cNvPr>
          <p:cNvSpPr>
            <a:spLocks noGrp="1"/>
          </p:cNvSpPr>
          <p:nvPr>
            <p:ph idx="1"/>
          </p:nvPr>
        </p:nvSpPr>
        <p:spPr>
          <a:xfrm>
            <a:off x="4447308" y="591344"/>
            <a:ext cx="6906491" cy="5585619"/>
          </a:xfrm>
        </p:spPr>
        <p:txBody>
          <a:bodyPr anchor="ctr">
            <a:normAutofit/>
          </a:bodyPr>
          <a:lstStyle/>
          <a:p>
            <a:pPr marL="342900" lvl="0" indent="-342900">
              <a:spcAft>
                <a:spcPts val="800"/>
              </a:spcAft>
              <a:buFont typeface="Arial" panose="020B0604020202020204" pitchFamily="34" charset="0"/>
              <a:buChar char="•"/>
              <a:tabLst>
                <a:tab pos="457200" algn="l"/>
              </a:tabLst>
            </a:pPr>
            <a:r>
              <a:rPr lang="hr-HR" dirty="0"/>
              <a:t>Projekti standardnih djelovanja (SAP)</a:t>
            </a:r>
          </a:p>
          <a:p>
            <a:pPr marL="342900" lvl="0" indent="-342900">
              <a:spcAft>
                <a:spcPts val="800"/>
              </a:spcAft>
              <a:buFont typeface="Arial" panose="020B0604020202020204" pitchFamily="34" charset="0"/>
              <a:buChar char="•"/>
              <a:tabLst>
                <a:tab pos="457200" algn="l"/>
              </a:tabLst>
            </a:pPr>
            <a:r>
              <a:rPr lang="hr-HR" b="1" dirty="0"/>
              <a:t>Strateški projekti za prirodu (</a:t>
            </a:r>
            <a:r>
              <a:rPr lang="hr-HR" b="1" dirty="0" err="1"/>
              <a:t>SNaPs</a:t>
            </a:r>
            <a:r>
              <a:rPr lang="hr-HR" b="1" dirty="0"/>
              <a:t>)</a:t>
            </a:r>
          </a:p>
          <a:p>
            <a:pPr marL="342900" lvl="0" indent="-342900">
              <a:spcAft>
                <a:spcPts val="800"/>
              </a:spcAft>
              <a:buFont typeface="Arial" panose="020B0604020202020204" pitchFamily="34" charset="0"/>
              <a:buChar char="•"/>
              <a:tabLst>
                <a:tab pos="457200" algn="l"/>
              </a:tabLst>
            </a:pPr>
            <a:r>
              <a:rPr lang="hr-HR" b="1" dirty="0"/>
              <a:t>Strateški integrirani projekti (</a:t>
            </a:r>
            <a:r>
              <a:rPr lang="hr-HR" b="1" dirty="0" err="1"/>
              <a:t>SIPs</a:t>
            </a:r>
            <a:r>
              <a:rPr lang="hr-HR" b="1" dirty="0"/>
              <a:t>)</a:t>
            </a:r>
          </a:p>
          <a:p>
            <a:pPr marL="342900" lvl="0" indent="-342900">
              <a:spcAft>
                <a:spcPts val="800"/>
              </a:spcAft>
              <a:buFont typeface="Arial" panose="020B0604020202020204" pitchFamily="34" charset="0"/>
              <a:buChar char="•"/>
              <a:tabLst>
                <a:tab pos="457200" algn="l"/>
              </a:tabLst>
            </a:pPr>
            <a:r>
              <a:rPr lang="hr-HR" dirty="0"/>
              <a:t>Projekti tehničke pomoći (</a:t>
            </a:r>
            <a:r>
              <a:rPr lang="en-GB" dirty="0"/>
              <a:t>TA-PP </a:t>
            </a:r>
            <a:r>
              <a:rPr lang="en-GB" dirty="0" err="1"/>
              <a:t>i</a:t>
            </a:r>
            <a:r>
              <a:rPr lang="en-GB" dirty="0"/>
              <a:t> TA-R</a:t>
            </a:r>
            <a:r>
              <a:rPr lang="hr-HR" dirty="0"/>
              <a:t>)</a:t>
            </a:r>
          </a:p>
          <a:p>
            <a:pPr marL="342900" indent="-342900">
              <a:spcAft>
                <a:spcPts val="800"/>
              </a:spcAft>
              <a:tabLst>
                <a:tab pos="457200" algn="l"/>
              </a:tabLst>
            </a:pPr>
            <a:r>
              <a:rPr lang="hr-HR" dirty="0"/>
              <a:t>CET projekti - aktivnosti koordinacije i potpore (</a:t>
            </a:r>
            <a:r>
              <a:rPr lang="hr-HR" dirty="0" err="1"/>
              <a:t>Coordination</a:t>
            </a:r>
            <a:r>
              <a:rPr lang="hr-HR" dirty="0"/>
              <a:t> </a:t>
            </a:r>
            <a:r>
              <a:rPr lang="hr-HR" dirty="0" err="1"/>
              <a:t>and</a:t>
            </a:r>
            <a:r>
              <a:rPr lang="hr-HR" dirty="0"/>
              <a:t> </a:t>
            </a:r>
            <a:r>
              <a:rPr lang="hr-HR" dirty="0" err="1"/>
              <a:t>Support</a:t>
            </a:r>
            <a:r>
              <a:rPr lang="hr-HR" dirty="0"/>
              <a:t> </a:t>
            </a:r>
            <a:r>
              <a:rPr lang="hr-HR" dirty="0" err="1"/>
              <a:t>Actions</a:t>
            </a:r>
            <a:r>
              <a:rPr lang="hr-HR" dirty="0"/>
              <a:t>, CSA) </a:t>
            </a:r>
            <a:endParaRPr lang="en-GB" dirty="0"/>
          </a:p>
        </p:txBody>
      </p:sp>
      <p:pic>
        <p:nvPicPr>
          <p:cNvPr id="4" name="Slika 3">
            <a:extLst>
              <a:ext uri="{FF2B5EF4-FFF2-40B4-BE49-F238E27FC236}">
                <a16:creationId xmlns:a16="http://schemas.microsoft.com/office/drawing/2014/main" id="{7A9508A8-FDE2-4457-B931-2496CE7871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72" y="6245596"/>
            <a:ext cx="846846" cy="6124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A logo with a red green and blue design&#10;&#10;Description automatically generated">
            <a:extLst>
              <a:ext uri="{FF2B5EF4-FFF2-40B4-BE49-F238E27FC236}">
                <a16:creationId xmlns:a16="http://schemas.microsoft.com/office/drawing/2014/main" id="{CEE97C04-7DDB-D653-2D82-A8904A6D9B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8477" y="6248771"/>
            <a:ext cx="595046" cy="609229"/>
          </a:xfrm>
          <a:prstGeom prst="rect">
            <a:avLst/>
          </a:prstGeom>
        </p:spPr>
      </p:pic>
      <p:pic>
        <p:nvPicPr>
          <p:cNvPr id="6" name="Picture 8" descr="A close-up of a sign&#10;&#10;AI-generated content may be incorrect.">
            <a:extLst>
              <a:ext uri="{FF2B5EF4-FFF2-40B4-BE49-F238E27FC236}">
                <a16:creationId xmlns:a16="http://schemas.microsoft.com/office/drawing/2014/main" id="{FA6BBDAF-A61D-A34B-FFDA-978797170E81}"/>
              </a:ext>
            </a:extLst>
          </p:cNvPr>
          <p:cNvPicPr>
            <a:picLocks noChangeAspect="1"/>
          </p:cNvPicPr>
          <p:nvPr/>
        </p:nvPicPr>
        <p:blipFill>
          <a:blip r:embed="rId5">
            <a:extLst>
              <a:ext uri="{28A0092B-C50C-407E-A947-70E740481C1C}">
                <a14:useLocalDpi xmlns:a14="http://schemas.microsoft.com/office/drawing/2010/main" val="0"/>
              </a:ext>
            </a:extLst>
          </a:blip>
          <a:srcRect l="8771" t="26788" r="5973" b="25930"/>
          <a:stretch/>
        </p:blipFill>
        <p:spPr>
          <a:xfrm>
            <a:off x="9607638" y="6208536"/>
            <a:ext cx="2584361" cy="609229"/>
          </a:xfrm>
          <a:prstGeom prst="rect">
            <a:avLst/>
          </a:prstGeom>
        </p:spPr>
      </p:pic>
    </p:spTree>
    <p:extLst>
      <p:ext uri="{BB962C8B-B14F-4D97-AF65-F5344CB8AC3E}">
        <p14:creationId xmlns:p14="http://schemas.microsoft.com/office/powerpoint/2010/main" val="1605644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7D77B47-8FCC-C53C-C46E-08AADFCCE6E3}"/>
              </a:ext>
            </a:extLst>
          </p:cNvPr>
          <p:cNvSpPr>
            <a:spLocks noGrp="1"/>
          </p:cNvSpPr>
          <p:nvPr>
            <p:ph type="title"/>
          </p:nvPr>
        </p:nvSpPr>
        <p:spPr/>
        <p:txBody>
          <a:bodyPr/>
          <a:lstStyle/>
          <a:p>
            <a:endParaRPr lang="hr-HR" dirty="0"/>
          </a:p>
        </p:txBody>
      </p:sp>
      <p:sp>
        <p:nvSpPr>
          <p:cNvPr id="3" name="Rezervirano mjesto sadržaja 2">
            <a:extLst>
              <a:ext uri="{FF2B5EF4-FFF2-40B4-BE49-F238E27FC236}">
                <a16:creationId xmlns:a16="http://schemas.microsoft.com/office/drawing/2014/main" id="{F5C4B8D3-DAA8-FBF9-78E5-71ED30135A85}"/>
              </a:ext>
            </a:extLst>
          </p:cNvPr>
          <p:cNvSpPr>
            <a:spLocks noGrp="1"/>
          </p:cNvSpPr>
          <p:nvPr>
            <p:ph idx="1"/>
          </p:nvPr>
        </p:nvSpPr>
        <p:spPr>
          <a:xfrm>
            <a:off x="1454189" y="3804991"/>
            <a:ext cx="10206318" cy="1978499"/>
          </a:xfrm>
        </p:spPr>
        <p:txBody>
          <a:bodyPr>
            <a:normAutofit/>
          </a:bodyPr>
          <a:lstStyle/>
          <a:p>
            <a:pPr marL="0" indent="0">
              <a:buNone/>
            </a:pPr>
            <a:r>
              <a:rPr lang="hr-HR" dirty="0"/>
              <a:t>podupiru </a:t>
            </a:r>
            <a:r>
              <a:rPr lang="hr-HR" b="1" dirty="0"/>
              <a:t>provedbu</a:t>
            </a:r>
            <a:r>
              <a:rPr lang="hr-HR" dirty="0"/>
              <a:t> nacionalnih, regionalnih i lokalnih </a:t>
            </a:r>
          </a:p>
          <a:p>
            <a:pPr marL="0" indent="0">
              <a:buNone/>
            </a:pPr>
            <a:r>
              <a:rPr lang="hr-HR" b="1" dirty="0"/>
              <a:t>strategija, planova, programa </a:t>
            </a:r>
            <a:r>
              <a:rPr lang="hr-HR" dirty="0"/>
              <a:t>u području </a:t>
            </a:r>
          </a:p>
          <a:p>
            <a:pPr marL="0" indent="0">
              <a:buNone/>
            </a:pPr>
            <a:r>
              <a:rPr lang="hr-HR" b="1" dirty="0"/>
              <a:t>okoliša, klime i prirode na većem geografskom području</a:t>
            </a:r>
          </a:p>
          <a:p>
            <a:endParaRPr lang="hr-HR" sz="2000" dirty="0"/>
          </a:p>
        </p:txBody>
      </p:sp>
      <p:pic>
        <p:nvPicPr>
          <p:cNvPr id="5" name="Slika 4">
            <a:extLst>
              <a:ext uri="{FF2B5EF4-FFF2-40B4-BE49-F238E27FC236}">
                <a16:creationId xmlns:a16="http://schemas.microsoft.com/office/drawing/2014/main" id="{9F2D0304-A9EE-2BF6-EB64-07383201F1B4}"/>
              </a:ext>
            </a:extLst>
          </p:cNvPr>
          <p:cNvPicPr>
            <a:picLocks noChangeAspect="1"/>
          </p:cNvPicPr>
          <p:nvPr/>
        </p:nvPicPr>
        <p:blipFill>
          <a:blip r:embed="rId3"/>
          <a:stretch>
            <a:fillRect/>
          </a:stretch>
        </p:blipFill>
        <p:spPr>
          <a:xfrm>
            <a:off x="0" y="0"/>
            <a:ext cx="10869327" cy="3599976"/>
          </a:xfrm>
          <a:prstGeom prst="rect">
            <a:avLst/>
          </a:prstGeom>
        </p:spPr>
      </p:pic>
      <p:sp>
        <p:nvSpPr>
          <p:cNvPr id="6" name="Strelica: desno 5">
            <a:extLst>
              <a:ext uri="{FF2B5EF4-FFF2-40B4-BE49-F238E27FC236}">
                <a16:creationId xmlns:a16="http://schemas.microsoft.com/office/drawing/2014/main" id="{DEE3DA3B-3252-4B50-9BB6-414B60A906DA}"/>
              </a:ext>
            </a:extLst>
          </p:cNvPr>
          <p:cNvSpPr/>
          <p:nvPr/>
        </p:nvSpPr>
        <p:spPr>
          <a:xfrm>
            <a:off x="222210" y="3778360"/>
            <a:ext cx="1231979" cy="8171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8" name="Elipsa 7">
            <a:extLst>
              <a:ext uri="{FF2B5EF4-FFF2-40B4-BE49-F238E27FC236}">
                <a16:creationId xmlns:a16="http://schemas.microsoft.com/office/drawing/2014/main" id="{E9480989-4375-2F4F-D2AC-08AA4C8800D5}"/>
              </a:ext>
            </a:extLst>
          </p:cNvPr>
          <p:cNvSpPr/>
          <p:nvPr/>
        </p:nvSpPr>
        <p:spPr>
          <a:xfrm>
            <a:off x="8540563" y="3849014"/>
            <a:ext cx="2976282" cy="1865265"/>
          </a:xfrm>
          <a:prstGeom prst="ellipse">
            <a:avLst/>
          </a:prstGeom>
          <a:solidFill>
            <a:schemeClr val="bg1"/>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hr-HR" sz="2400" b="1" dirty="0">
                <a:solidFill>
                  <a:srgbClr val="FF0000"/>
                </a:solidFill>
              </a:rPr>
              <a:t>Dokument mora biti usvojen!</a:t>
            </a:r>
          </a:p>
        </p:txBody>
      </p:sp>
    </p:spTree>
    <p:extLst>
      <p:ext uri="{BB962C8B-B14F-4D97-AF65-F5344CB8AC3E}">
        <p14:creationId xmlns:p14="http://schemas.microsoft.com/office/powerpoint/2010/main" val="417231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DB091C3-D95E-33D9-8EB8-5178596FBA68}"/>
              </a:ext>
            </a:extLst>
          </p:cNvPr>
          <p:cNvSpPr>
            <a:spLocks noGrp="1"/>
          </p:cNvSpPr>
          <p:nvPr>
            <p:ph type="title"/>
          </p:nvPr>
        </p:nvSpPr>
        <p:spPr>
          <a:xfrm>
            <a:off x="491574" y="304799"/>
            <a:ext cx="9392421" cy="1330841"/>
          </a:xfrm>
        </p:spPr>
        <p:txBody>
          <a:bodyPr>
            <a:normAutofit/>
          </a:bodyPr>
          <a:lstStyle/>
          <a:p>
            <a:r>
              <a:rPr lang="hr-HR" sz="2900" b="1" dirty="0">
                <a:solidFill>
                  <a:srgbClr val="004493"/>
                </a:solidFill>
                <a:latin typeface="Verdana"/>
              </a:rPr>
              <a:t>Strateški projekti za prirodu (</a:t>
            </a:r>
            <a:r>
              <a:rPr lang="hr-HR" sz="2900" b="1" dirty="0" err="1">
                <a:solidFill>
                  <a:srgbClr val="004493"/>
                </a:solidFill>
                <a:latin typeface="Verdana"/>
              </a:rPr>
              <a:t>SNaPs</a:t>
            </a:r>
            <a:r>
              <a:rPr lang="hr-HR" sz="2900" b="1" dirty="0">
                <a:solidFill>
                  <a:srgbClr val="004493"/>
                </a:solidFill>
                <a:latin typeface="Verdana"/>
              </a:rPr>
              <a:t>)</a:t>
            </a:r>
            <a:br>
              <a:rPr lang="hr-HR" sz="2900" b="1" dirty="0">
                <a:solidFill>
                  <a:srgbClr val="004493"/>
                </a:solidFill>
                <a:latin typeface="Verdana"/>
              </a:rPr>
            </a:br>
            <a:r>
              <a:rPr lang="hr-HR" sz="2900" b="1" dirty="0">
                <a:solidFill>
                  <a:srgbClr val="004493"/>
                </a:solidFill>
                <a:latin typeface="Verdana"/>
              </a:rPr>
              <a:t> - provedba strateških dokumenata</a:t>
            </a:r>
            <a:br>
              <a:rPr lang="hr-HR" sz="2900" b="1" dirty="0">
                <a:solidFill>
                  <a:srgbClr val="004493"/>
                </a:solidFill>
                <a:latin typeface="Verdana"/>
              </a:rPr>
            </a:br>
            <a:endParaRPr lang="hr-HR" sz="2900" b="1" dirty="0">
              <a:solidFill>
                <a:srgbClr val="004493"/>
              </a:solidFill>
              <a:latin typeface="Verdana"/>
            </a:endParaRPr>
          </a:p>
        </p:txBody>
      </p:sp>
      <p:sp>
        <p:nvSpPr>
          <p:cNvPr id="3" name="Rezervirano mjesto sadržaja 2">
            <a:extLst>
              <a:ext uri="{FF2B5EF4-FFF2-40B4-BE49-F238E27FC236}">
                <a16:creationId xmlns:a16="http://schemas.microsoft.com/office/drawing/2014/main" id="{BEE5ED64-8C6C-E3C8-6AEF-5D23349CEB45}"/>
              </a:ext>
            </a:extLst>
          </p:cNvPr>
          <p:cNvSpPr>
            <a:spLocks noGrp="1"/>
          </p:cNvSpPr>
          <p:nvPr>
            <p:ph idx="1"/>
          </p:nvPr>
        </p:nvSpPr>
        <p:spPr>
          <a:xfrm>
            <a:off x="491574" y="1524514"/>
            <a:ext cx="7455637" cy="4798323"/>
          </a:xfrm>
        </p:spPr>
        <p:txBody>
          <a:bodyPr>
            <a:normAutofit fontScale="92500"/>
          </a:bodyPr>
          <a:lstStyle/>
          <a:p>
            <a:pPr marL="342900" lvl="0" indent="-342900">
              <a:buFont typeface="Symbol" panose="05050102010706020507" pitchFamily="18" charset="2"/>
              <a:buChar char=""/>
              <a:defRPr/>
            </a:pPr>
            <a:r>
              <a:rPr lang="hr-HR" sz="2400" dirty="0">
                <a:ea typeface="Times New Roman" panose="02020603050405020304" pitchFamily="18" charset="0"/>
              </a:rPr>
              <a:t>Prioritetnog akcijskog okvira (</a:t>
            </a:r>
            <a:r>
              <a:rPr lang="hr-HR" sz="2400" b="1" dirty="0">
                <a:ea typeface="Times New Roman" panose="02020603050405020304" pitchFamily="18" charset="0"/>
              </a:rPr>
              <a:t>PAF</a:t>
            </a:r>
            <a:r>
              <a:rPr lang="hr-HR" sz="2400" dirty="0">
                <a:ea typeface="Times New Roman" panose="02020603050405020304" pitchFamily="18" charset="0"/>
              </a:rPr>
              <a:t>) za mrežu Natura 2000</a:t>
            </a:r>
          </a:p>
          <a:p>
            <a:pPr marL="342900" lvl="0" indent="-342900">
              <a:buFont typeface="Symbol" panose="05050102010706020507" pitchFamily="18" charset="2"/>
              <a:buChar char=""/>
              <a:defRPr/>
            </a:pPr>
            <a:r>
              <a:rPr lang="hr-HR" sz="2400" dirty="0">
                <a:ea typeface="Times New Roman" panose="02020603050405020304" pitchFamily="18" charset="0"/>
              </a:rPr>
              <a:t>Nacionalni planovi obnove prirode</a:t>
            </a:r>
          </a:p>
          <a:p>
            <a:pPr marL="342900" lvl="0" indent="-342900">
              <a:buFont typeface="Symbol" panose="05050102010706020507" pitchFamily="18" charset="2"/>
              <a:buChar char=""/>
              <a:defRPr/>
            </a:pPr>
            <a:r>
              <a:rPr lang="hr-HR" sz="2400" b="1" dirty="0">
                <a:ea typeface="Times New Roman" panose="02020603050405020304" pitchFamily="18" charset="0"/>
              </a:rPr>
              <a:t>drugi planovi ili strategije </a:t>
            </a:r>
            <a:r>
              <a:rPr lang="hr-HR" sz="2400" dirty="0">
                <a:ea typeface="Times New Roman" panose="02020603050405020304" pitchFamily="18" charset="0"/>
              </a:rPr>
              <a:t>usvojenih na međunarodnoj, nacionalnoj, međuregionalnoj i regionalnoj razini za provedbu EU politika i legislative iz područja prirode i/ili bioraznolikosti, npr.:</a:t>
            </a:r>
          </a:p>
          <a:p>
            <a:pPr lvl="1">
              <a:buFont typeface="Courier New" panose="02070309020205020404" pitchFamily="49" charset="0"/>
              <a:buChar char="o"/>
              <a:defRPr/>
            </a:pPr>
            <a:r>
              <a:rPr lang="hr-HR" dirty="0"/>
              <a:t>Strategija EU-a o biološkoj raznolikosti do 2030. godinu</a:t>
            </a:r>
          </a:p>
          <a:p>
            <a:pPr lvl="1">
              <a:buFont typeface="Courier New" panose="02070309020205020404" pitchFamily="49" charset="0"/>
              <a:buChar char="o"/>
              <a:defRPr/>
            </a:pPr>
            <a:r>
              <a:rPr lang="hr-HR" dirty="0">
                <a:ea typeface="Times New Roman" panose="02020603050405020304" pitchFamily="18" charset="0"/>
              </a:rPr>
              <a:t>EU strategija za šume do 2030.</a:t>
            </a:r>
          </a:p>
          <a:p>
            <a:pPr lvl="1">
              <a:buFont typeface="Courier New" panose="02070309020205020404" pitchFamily="49" charset="0"/>
              <a:buChar char="o"/>
              <a:defRPr/>
            </a:pPr>
            <a:r>
              <a:rPr lang="hr-HR" dirty="0">
                <a:ea typeface="Times New Roman" panose="02020603050405020304" pitchFamily="18" charset="0"/>
              </a:rPr>
              <a:t>EU inicijativa za oprašivače</a:t>
            </a:r>
          </a:p>
          <a:p>
            <a:pPr lvl="1">
              <a:buFont typeface="Courier New" panose="02070309020205020404" pitchFamily="49" charset="0"/>
              <a:buChar char="o"/>
              <a:defRPr/>
            </a:pPr>
            <a:r>
              <a:rPr lang="hr-HR" dirty="0">
                <a:ea typeface="Times New Roman" panose="02020603050405020304" pitchFamily="18" charset="0"/>
              </a:rPr>
              <a:t>Uredba o obnovi prirode</a:t>
            </a:r>
          </a:p>
          <a:p>
            <a:pPr lvl="1">
              <a:buFont typeface="Courier New" panose="02070309020205020404" pitchFamily="49" charset="0"/>
              <a:buChar char="o"/>
              <a:defRPr/>
            </a:pPr>
            <a:r>
              <a:rPr lang="hr-HR" dirty="0">
                <a:ea typeface="Times New Roman" panose="02020603050405020304" pitchFamily="18" charset="0"/>
              </a:rPr>
              <a:t>EU strategije za zelenu infrastrukturu</a:t>
            </a:r>
          </a:p>
          <a:p>
            <a:pPr lvl="1">
              <a:buFont typeface="Courier New" panose="02070309020205020404" pitchFamily="49" charset="0"/>
              <a:buChar char="o"/>
              <a:defRPr/>
            </a:pPr>
            <a:r>
              <a:rPr lang="hr-HR" dirty="0">
                <a:ea typeface="Times New Roman" panose="02020603050405020304" pitchFamily="18" charset="0"/>
              </a:rPr>
              <a:t>Uredba EU o invazivnim stranim vrstama</a:t>
            </a:r>
            <a:endParaRPr lang="hr-HR" dirty="0">
              <a:ea typeface="Calibri" panose="020F0502020204030204" pitchFamily="34" charset="0"/>
            </a:endParaRPr>
          </a:p>
          <a:p>
            <a:endParaRPr lang="hr-HR" sz="2400" dirty="0"/>
          </a:p>
        </p:txBody>
      </p:sp>
      <p:pic>
        <p:nvPicPr>
          <p:cNvPr id="4" name="Picture 8" descr="Wildflower Border PNG Transparent Images Free Download | Vector Files |  Pngtree">
            <a:extLst>
              <a:ext uri="{FF2B5EF4-FFF2-40B4-BE49-F238E27FC236}">
                <a16:creationId xmlns:a16="http://schemas.microsoft.com/office/drawing/2014/main" id="{0616D031-4D1D-63EE-D060-D26F9A2047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95" r="-3" b="-3"/>
          <a:stretch>
            <a:fillRect/>
          </a:stretch>
        </p:blipFill>
        <p:spPr bwMode="auto">
          <a:xfrm>
            <a:off x="8408691" y="1940438"/>
            <a:ext cx="3975846" cy="4132674"/>
          </a:xfrm>
          <a:prstGeom prst="rect">
            <a:avLst/>
          </a:prstGeom>
          <a:noFill/>
          <a:extLst>
            <a:ext uri="{909E8E84-426E-40DD-AFC4-6F175D3DCCD1}">
              <a14:hiddenFill xmlns:a14="http://schemas.microsoft.com/office/drawing/2010/main">
                <a:solidFill>
                  <a:srgbClr val="FFFFFF"/>
                </a:solidFill>
              </a14:hiddenFill>
            </a:ext>
          </a:extLst>
        </p:spPr>
      </p:pic>
      <p:pic>
        <p:nvPicPr>
          <p:cNvPr id="8" name="Slika 7">
            <a:extLst>
              <a:ext uri="{FF2B5EF4-FFF2-40B4-BE49-F238E27FC236}">
                <a16:creationId xmlns:a16="http://schemas.microsoft.com/office/drawing/2014/main" id="{CF302C3A-6C0D-C011-740B-93631B3B9D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72" y="6245596"/>
            <a:ext cx="846846" cy="6124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A logo with a red green and blue design&#10;&#10;Description automatically generated">
            <a:extLst>
              <a:ext uri="{FF2B5EF4-FFF2-40B4-BE49-F238E27FC236}">
                <a16:creationId xmlns:a16="http://schemas.microsoft.com/office/drawing/2014/main" id="{64A4E7D6-5A00-9207-E53D-CA3F453AE6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9303" y="6228653"/>
            <a:ext cx="595046" cy="609229"/>
          </a:xfrm>
          <a:prstGeom prst="rect">
            <a:avLst/>
          </a:prstGeom>
        </p:spPr>
      </p:pic>
      <p:pic>
        <p:nvPicPr>
          <p:cNvPr id="10" name="Picture 8" descr="A close-up of a sign&#10;&#10;AI-generated content may be incorrect.">
            <a:extLst>
              <a:ext uri="{FF2B5EF4-FFF2-40B4-BE49-F238E27FC236}">
                <a16:creationId xmlns:a16="http://schemas.microsoft.com/office/drawing/2014/main" id="{97DE28BA-B838-8BB7-3316-E6BB25CC4802}"/>
              </a:ext>
            </a:extLst>
          </p:cNvPr>
          <p:cNvPicPr>
            <a:picLocks noChangeAspect="1"/>
          </p:cNvPicPr>
          <p:nvPr/>
        </p:nvPicPr>
        <p:blipFill>
          <a:blip r:embed="rId6">
            <a:extLst>
              <a:ext uri="{28A0092B-C50C-407E-A947-70E740481C1C}">
                <a14:useLocalDpi xmlns:a14="http://schemas.microsoft.com/office/drawing/2010/main" val="0"/>
              </a:ext>
            </a:extLst>
          </a:blip>
          <a:srcRect l="8771" t="26788" r="5973" b="25930"/>
          <a:stretch/>
        </p:blipFill>
        <p:spPr>
          <a:xfrm>
            <a:off x="9607638" y="6208536"/>
            <a:ext cx="2584361" cy="609229"/>
          </a:xfrm>
          <a:prstGeom prst="rect">
            <a:avLst/>
          </a:prstGeom>
        </p:spPr>
      </p:pic>
    </p:spTree>
    <p:extLst>
      <p:ext uri="{BB962C8B-B14F-4D97-AF65-F5344CB8AC3E}">
        <p14:creationId xmlns:p14="http://schemas.microsoft.com/office/powerpoint/2010/main" val="2504234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324182CA-80B7-9892-E5A0-11AE57D5ADA0}"/>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04427EA1-59F3-B40B-0F3B-ADB3FF202397}"/>
              </a:ext>
            </a:extLst>
          </p:cNvPr>
          <p:cNvSpPr>
            <a:spLocks noGrp="1"/>
          </p:cNvSpPr>
          <p:nvPr>
            <p:ph type="title"/>
          </p:nvPr>
        </p:nvSpPr>
        <p:spPr>
          <a:xfrm>
            <a:off x="491574" y="304799"/>
            <a:ext cx="9392421" cy="1330841"/>
          </a:xfrm>
        </p:spPr>
        <p:txBody>
          <a:bodyPr>
            <a:normAutofit fontScale="90000"/>
          </a:bodyPr>
          <a:lstStyle/>
          <a:p>
            <a:r>
              <a:rPr lang="hr-HR" sz="3200" b="1" dirty="0">
                <a:solidFill>
                  <a:srgbClr val="004493"/>
                </a:solidFill>
                <a:latin typeface="Verdana"/>
              </a:rPr>
              <a:t>Strateški projekti za prirodu (</a:t>
            </a:r>
            <a:r>
              <a:rPr lang="hr-HR" sz="3200" b="1" dirty="0" err="1">
                <a:solidFill>
                  <a:srgbClr val="004493"/>
                </a:solidFill>
                <a:latin typeface="Verdana"/>
              </a:rPr>
              <a:t>SNaPs</a:t>
            </a:r>
            <a:r>
              <a:rPr lang="hr-HR" sz="3200" b="1" dirty="0">
                <a:solidFill>
                  <a:srgbClr val="004493"/>
                </a:solidFill>
                <a:latin typeface="Verdana"/>
              </a:rPr>
              <a:t>)</a:t>
            </a:r>
            <a:br>
              <a:rPr lang="hr-HR" sz="3200" b="1" dirty="0">
                <a:solidFill>
                  <a:srgbClr val="004493"/>
                </a:solidFill>
                <a:latin typeface="Verdana"/>
              </a:rPr>
            </a:br>
            <a:r>
              <a:rPr lang="hr-HR" sz="3200" b="1" dirty="0">
                <a:solidFill>
                  <a:srgbClr val="004493"/>
                </a:solidFill>
                <a:latin typeface="Verdana"/>
              </a:rPr>
              <a:t> - učinak</a:t>
            </a:r>
            <a:br>
              <a:rPr lang="hr-HR" sz="2800" b="1" dirty="0">
                <a:latin typeface="Verdana" panose="020B0604030504040204" pitchFamily="34" charset="0"/>
                <a:ea typeface="Verdana" panose="020B0604030504040204" pitchFamily="34" charset="0"/>
              </a:rPr>
            </a:br>
            <a:endParaRPr lang="hr-HR" sz="2800" dirty="0">
              <a:latin typeface="Verdana" panose="020B0604030504040204" pitchFamily="34" charset="0"/>
              <a:ea typeface="Verdana" panose="020B0604030504040204" pitchFamily="34" charset="0"/>
            </a:endParaRPr>
          </a:p>
        </p:txBody>
      </p:sp>
      <p:sp>
        <p:nvSpPr>
          <p:cNvPr id="3" name="Rezervirano mjesto sadržaja 2">
            <a:extLst>
              <a:ext uri="{FF2B5EF4-FFF2-40B4-BE49-F238E27FC236}">
                <a16:creationId xmlns:a16="http://schemas.microsoft.com/office/drawing/2014/main" id="{48025BE9-01E3-8054-9BDC-87AA99994AA0}"/>
              </a:ext>
            </a:extLst>
          </p:cNvPr>
          <p:cNvSpPr>
            <a:spLocks noGrp="1"/>
          </p:cNvSpPr>
          <p:nvPr>
            <p:ph idx="1"/>
          </p:nvPr>
        </p:nvSpPr>
        <p:spPr>
          <a:xfrm>
            <a:off x="527230" y="2019442"/>
            <a:ext cx="8084507" cy="4798323"/>
          </a:xfrm>
        </p:spPr>
        <p:txBody>
          <a:bodyPr>
            <a:normAutofit/>
          </a:bodyPr>
          <a:lstStyle/>
          <a:p>
            <a:pPr marL="342900" lvl="0" indent="-342900">
              <a:buFont typeface="Symbol" panose="05050102010706020507" pitchFamily="18" charset="2"/>
              <a:buChar char=""/>
              <a:defRPr/>
            </a:pPr>
            <a:r>
              <a:rPr lang="hr-HR" sz="2400" b="1" dirty="0">
                <a:ea typeface="Times New Roman" panose="02020603050405020304" pitchFamily="18" charset="0"/>
              </a:rPr>
              <a:t>Nakon završetka projekta (3-5 godina nakon</a:t>
            </a:r>
            <a:r>
              <a:rPr lang="hr-HR" sz="2400" dirty="0">
                <a:ea typeface="Times New Roman" panose="02020603050405020304" pitchFamily="18" charset="0"/>
              </a:rPr>
              <a:t>): kataliziranje pune provedbe PAF-a i/ili drugog prihvatljivog plana/strategije/akcijskog plana prema „ciljevima“.</a:t>
            </a:r>
          </a:p>
          <a:p>
            <a:pPr marL="342900" lvl="0" indent="-342900">
              <a:buFont typeface="Symbol" panose="05050102010706020507" pitchFamily="18" charset="2"/>
              <a:buChar char=""/>
              <a:defRPr/>
            </a:pPr>
            <a:r>
              <a:rPr lang="hr-HR" sz="2400" b="1" dirty="0">
                <a:ea typeface="Times New Roman" panose="02020603050405020304" pitchFamily="18" charset="0"/>
              </a:rPr>
              <a:t>Značajan doprinos povoljnom stanju očuvanosti prirodnih staništa i vrsta </a:t>
            </a:r>
            <a:r>
              <a:rPr lang="hr-HR" sz="2400" dirty="0">
                <a:ea typeface="Times New Roman" panose="02020603050405020304" pitchFamily="18" charset="0"/>
              </a:rPr>
              <a:t>od važnosti za EU koje se održavaju i/ili obnavljaju prema mjerama utvrđenim u ciljnom planu.</a:t>
            </a:r>
          </a:p>
          <a:p>
            <a:pPr marL="342900" lvl="0" indent="-342900">
              <a:buFont typeface="Symbol" panose="05050102010706020507" pitchFamily="18" charset="2"/>
              <a:buChar char=""/>
              <a:defRPr/>
            </a:pPr>
            <a:r>
              <a:rPr lang="hr-HR" sz="2400" b="1" dirty="0">
                <a:ea typeface="Times New Roman" panose="02020603050405020304" pitchFamily="18" charset="0"/>
              </a:rPr>
              <a:t>Značajan doprinos smanjenju pritisaka na staništa i vrste te obnovljenim degradiranim ekosustavima </a:t>
            </a:r>
            <a:r>
              <a:rPr lang="hr-HR" sz="2400" dirty="0">
                <a:ea typeface="Times New Roman" panose="02020603050405020304" pitchFamily="18" charset="0"/>
              </a:rPr>
              <a:t>prema mjerama utvrđenim u ciljanom planu/strategiji/akcijskom planu.</a:t>
            </a:r>
            <a:endParaRPr lang="hr-HR" sz="2400" dirty="0"/>
          </a:p>
        </p:txBody>
      </p:sp>
      <p:pic>
        <p:nvPicPr>
          <p:cNvPr id="4" name="Picture 8" descr="Wildflower Border PNG Transparent Images Free Download | Vector Files |  Pngtree">
            <a:extLst>
              <a:ext uri="{FF2B5EF4-FFF2-40B4-BE49-F238E27FC236}">
                <a16:creationId xmlns:a16="http://schemas.microsoft.com/office/drawing/2014/main" id="{CD80DE1F-157C-5B56-FA52-F51D8B22B1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95" r="-3" b="-3"/>
          <a:stretch>
            <a:fillRect/>
          </a:stretch>
        </p:blipFill>
        <p:spPr bwMode="auto">
          <a:xfrm>
            <a:off x="8408691" y="1940438"/>
            <a:ext cx="3975846" cy="4132674"/>
          </a:xfrm>
          <a:prstGeom prst="rect">
            <a:avLst/>
          </a:prstGeom>
          <a:noFill/>
          <a:extLst>
            <a:ext uri="{909E8E84-426E-40DD-AFC4-6F175D3DCCD1}">
              <a14:hiddenFill xmlns:a14="http://schemas.microsoft.com/office/drawing/2010/main">
                <a:solidFill>
                  <a:srgbClr val="FFFFFF"/>
                </a:solidFill>
              </a14:hiddenFill>
            </a:ext>
          </a:extLst>
        </p:spPr>
      </p:pic>
      <p:pic>
        <p:nvPicPr>
          <p:cNvPr id="8" name="Slika 7">
            <a:extLst>
              <a:ext uri="{FF2B5EF4-FFF2-40B4-BE49-F238E27FC236}">
                <a16:creationId xmlns:a16="http://schemas.microsoft.com/office/drawing/2014/main" id="{A6D33D18-AE53-23AA-20F0-53C3B1C70A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72" y="6245596"/>
            <a:ext cx="846846" cy="6124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A logo with a red green and blue design&#10;&#10;Description automatically generated">
            <a:extLst>
              <a:ext uri="{FF2B5EF4-FFF2-40B4-BE49-F238E27FC236}">
                <a16:creationId xmlns:a16="http://schemas.microsoft.com/office/drawing/2014/main" id="{97863B7B-7054-9CC6-DAB7-934FC89A1F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9303" y="6228653"/>
            <a:ext cx="595046" cy="609229"/>
          </a:xfrm>
          <a:prstGeom prst="rect">
            <a:avLst/>
          </a:prstGeom>
        </p:spPr>
      </p:pic>
      <p:pic>
        <p:nvPicPr>
          <p:cNvPr id="10" name="Picture 8" descr="A close-up of a sign&#10;&#10;AI-generated content may be incorrect.">
            <a:extLst>
              <a:ext uri="{FF2B5EF4-FFF2-40B4-BE49-F238E27FC236}">
                <a16:creationId xmlns:a16="http://schemas.microsoft.com/office/drawing/2014/main" id="{1C3E0C51-86F4-6693-3995-575DCA30C464}"/>
              </a:ext>
            </a:extLst>
          </p:cNvPr>
          <p:cNvPicPr>
            <a:picLocks noChangeAspect="1"/>
          </p:cNvPicPr>
          <p:nvPr/>
        </p:nvPicPr>
        <p:blipFill>
          <a:blip r:embed="rId7">
            <a:extLst>
              <a:ext uri="{28A0092B-C50C-407E-A947-70E740481C1C}">
                <a14:useLocalDpi xmlns:a14="http://schemas.microsoft.com/office/drawing/2010/main" val="0"/>
              </a:ext>
            </a:extLst>
          </a:blip>
          <a:srcRect l="8771" t="26788" r="5973" b="25930"/>
          <a:stretch/>
        </p:blipFill>
        <p:spPr>
          <a:xfrm>
            <a:off x="9607638" y="6208536"/>
            <a:ext cx="2584361" cy="609229"/>
          </a:xfrm>
          <a:prstGeom prst="rect">
            <a:avLst/>
          </a:prstGeom>
        </p:spPr>
      </p:pic>
    </p:spTree>
    <p:extLst>
      <p:ext uri="{BB962C8B-B14F-4D97-AF65-F5344CB8AC3E}">
        <p14:creationId xmlns:p14="http://schemas.microsoft.com/office/powerpoint/2010/main" val="4027244591"/>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Tema sustava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sustava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igrationWizId xmlns="a04f19d2-fb86-436a-a95a-ba7fa05e1c74" xsi:nil="true"/>
    <MigrationWizIdPermissionLevels xmlns="a04f19d2-fb86-436a-a95a-ba7fa05e1c74" xsi:nil="true"/>
    <MigrationWizIdDocumentLibraryPermissions xmlns="a04f19d2-fb86-436a-a95a-ba7fa05e1c74" xsi:nil="true"/>
    <lcf76f155ced4ddcb4097134ff3c332f xmlns="a04f19d2-fb86-436a-a95a-ba7fa05e1c74">
      <Terms xmlns="http://schemas.microsoft.com/office/infopath/2007/PartnerControls"/>
    </lcf76f155ced4ddcb4097134ff3c332f>
    <MigrationWizIdSecurityGroups xmlns="a04f19d2-fb86-436a-a95a-ba7fa05e1c74" xsi:nil="true"/>
    <MigrationWizIdVersion xmlns="a04f19d2-fb86-436a-a95a-ba7fa05e1c74" xsi:nil="true"/>
    <MigrationWizIdPermissions xmlns="a04f19d2-fb86-436a-a95a-ba7fa05e1c74" xsi:nil="true"/>
    <TaxCatchAll xmlns="cc5d4f57-8017-4813-ab60-603d025f55e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2626C6D21D4D648AE2364D4A282ABA5" ma:contentTypeVersion="18" ma:contentTypeDescription="Create a new document." ma:contentTypeScope="" ma:versionID="f66f1394ba32e90d69b97e82ef544ef1">
  <xsd:schema xmlns:xsd="http://www.w3.org/2001/XMLSchema" xmlns:xs="http://www.w3.org/2001/XMLSchema" xmlns:p="http://schemas.microsoft.com/office/2006/metadata/properties" xmlns:ns2="a04f19d2-fb86-436a-a95a-ba7fa05e1c74" xmlns:ns3="cc5d4f57-8017-4813-ab60-603d025f55e2" targetNamespace="http://schemas.microsoft.com/office/2006/metadata/properties" ma:root="true" ma:fieldsID="78f01adff2896bc514f88b07b0e97ba1" ns2:_="" ns3:_="">
    <xsd:import namespace="a04f19d2-fb86-436a-a95a-ba7fa05e1c74"/>
    <xsd:import namespace="cc5d4f57-8017-4813-ab60-603d025f55e2"/>
    <xsd:element name="properties">
      <xsd:complexType>
        <xsd:sequence>
          <xsd:element name="documentManagement">
            <xsd:complexType>
              <xsd:all>
                <xsd:element ref="ns2:MigrationWizId" minOccurs="0"/>
                <xsd:element ref="ns2:MigrationWizIdPermissions" minOccurs="0"/>
                <xsd:element ref="ns2:MigrationWizIdVersion" minOccurs="0"/>
                <xsd:element ref="ns2:MigrationWizIdPermissionLevels" minOccurs="0"/>
                <xsd:element ref="ns2:MigrationWizIdDocumentLibraryPermissions" minOccurs="0"/>
                <xsd:element ref="ns2:MigrationWizIdSecurityGroups" minOccurs="0"/>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4f19d2-fb86-436a-a95a-ba7fa05e1c74"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Version" ma:index="10" nillable="true" ma:displayName="MigrationWizIdVersion" ma:internalName="MigrationWizIdVersion">
      <xsd:simpleType>
        <xsd:restriction base="dms:Text"/>
      </xsd:simpleType>
    </xsd:element>
    <xsd:element name="MigrationWizIdPermissionLevels" ma:index="11" nillable="true" ma:displayName="MigrationWizIdPermissionLevels" ma:internalName="MigrationWizIdPermissionLevels">
      <xsd:simpleType>
        <xsd:restriction base="dms:Text"/>
      </xsd:simpleType>
    </xsd:element>
    <xsd:element name="MigrationWizIdDocumentLibraryPermissions" ma:index="12" nillable="true" ma:displayName="MigrationWizIdDocumentLibraryPermissions" ma:internalName="MigrationWizIdDocumentLibraryPermissions">
      <xsd:simpleType>
        <xsd:restriction base="dms:Text"/>
      </xsd:simpleType>
    </xsd:element>
    <xsd:element name="MigrationWizIdSecurityGroups" ma:index="13" nillable="true" ma:displayName="MigrationWizIdSecurityGroups" ma:internalName="MigrationWizIdSecurityGroups">
      <xsd:simpleType>
        <xsd:restriction base="dms:Text"/>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89c2809-31ab-4d4d-95f3-606354646ec1" ma:termSetId="09814cd3-568e-fe90-9814-8d621ff8fb84" ma:anchorId="fba54fb3-c3e1-fe81-a776-ca4b69148c4d" ma:open="true" ma:isKeyword="false">
      <xsd:complexType>
        <xsd:sequence>
          <xsd:element ref="pc:Terms" minOccurs="0" maxOccurs="1"/>
        </xsd:sequence>
      </xsd:complexType>
    </xsd:element>
    <xsd:element name="MediaServiceOCR" ma:index="25"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c5d4f57-8017-4813-ab60-603d025f55e2"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af83925d-12aa-4aa7-9781-133c5e2d7b16}" ma:internalName="TaxCatchAll" ma:showField="CatchAllData" ma:web="cc5d4f57-8017-4813-ab60-603d025f55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168295-2214-49E0-A759-9D49BD449F4B}">
  <ds:schemaRefs>
    <ds:schemaRef ds:uri="http://schemas.microsoft.com/office/infopath/2007/PartnerControls"/>
    <ds:schemaRef ds:uri="http://purl.org/dc/terms/"/>
    <ds:schemaRef ds:uri="a04f19d2-fb86-436a-a95a-ba7fa05e1c74"/>
    <ds:schemaRef ds:uri="cc5d4f57-8017-4813-ab60-603d025f55e2"/>
    <ds:schemaRef ds:uri="http://www.w3.org/XML/1998/namespace"/>
    <ds:schemaRef ds:uri="http://purl.org/dc/dcmitype/"/>
    <ds:schemaRef ds:uri="http://purl.org/dc/elements/1.1/"/>
    <ds:schemaRef ds:uri="http://schemas.microsoft.com/office/2006/documentManagement/type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8632684A-8561-4F09-A9D5-8290DD652B4C}"/>
</file>

<file path=customXml/itemProps3.xml><?xml version="1.0" encoding="utf-8"?>
<ds:datastoreItem xmlns:ds="http://schemas.openxmlformats.org/officeDocument/2006/customXml" ds:itemID="{C857A641-55DF-4107-8BA6-912EB718FC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9219</TotalTime>
  <Words>4100</Words>
  <Application>Microsoft Office PowerPoint</Application>
  <PresentationFormat>Široki zaslon</PresentationFormat>
  <Paragraphs>499</Paragraphs>
  <Slides>38</Slides>
  <Notes>33</Notes>
  <HiddenSlides>1</HiddenSlides>
  <MMClips>0</MMClips>
  <ScaleCrop>false</ScaleCrop>
  <HeadingPairs>
    <vt:vector size="6" baseType="variant">
      <vt:variant>
        <vt:lpstr>Korišteni fontovi</vt:lpstr>
      </vt:variant>
      <vt:variant>
        <vt:i4>11</vt:i4>
      </vt:variant>
      <vt:variant>
        <vt:lpstr>Tema</vt:lpstr>
      </vt:variant>
      <vt:variant>
        <vt:i4>1</vt:i4>
      </vt:variant>
      <vt:variant>
        <vt:lpstr>Naslovi slajdova</vt:lpstr>
      </vt:variant>
      <vt:variant>
        <vt:i4>38</vt:i4>
      </vt:variant>
    </vt:vector>
  </HeadingPairs>
  <TitlesOfParts>
    <vt:vector size="50" baseType="lpstr">
      <vt:lpstr>Aptos</vt:lpstr>
      <vt:lpstr>Aptos Display</vt:lpstr>
      <vt:lpstr>Arial</vt:lpstr>
      <vt:lpstr>Calibri</vt:lpstr>
      <vt:lpstr>Calibri Light</vt:lpstr>
      <vt:lpstr>Courier New</vt:lpstr>
      <vt:lpstr>Symbol</vt:lpstr>
      <vt:lpstr>Tahoma</vt:lpstr>
      <vt:lpstr>Times New Roman</vt:lpstr>
      <vt:lpstr>Verdana</vt:lpstr>
      <vt:lpstr>Wingdings</vt:lpstr>
      <vt:lpstr>Tema sustava Office</vt:lpstr>
      <vt:lpstr> Strateški projekti</vt:lpstr>
      <vt:lpstr>PowerPoint prezentacija</vt:lpstr>
      <vt:lpstr>Program            100% posvećen NAT, ENV, CLIMA </vt:lpstr>
      <vt:lpstr>PowerPoint prezentacija</vt:lpstr>
      <vt:lpstr>LIFE - Centralizirani EU program</vt:lpstr>
      <vt:lpstr>Vrste LIFE projekata</vt:lpstr>
      <vt:lpstr>PowerPoint prezentacija</vt:lpstr>
      <vt:lpstr>Strateški projekti za prirodu (SNaPs)  - provedba strateških dokumenata </vt:lpstr>
      <vt:lpstr>Strateški projekti za prirodu (SNaPs)  - učinak </vt:lpstr>
      <vt:lpstr>Strateški integrirani projekti (SIPs) – kružno gospodarstvo i nulto onečišćenje </vt:lpstr>
      <vt:lpstr>Strateški integrirani projekti (SIPs) – kružno gospodarstvo i nulto onečišćenje </vt:lpstr>
      <vt:lpstr>Strateški integrirani projekti (SIPs) – klimatske aktivnosti </vt:lpstr>
      <vt:lpstr>Strateški projekti</vt:lpstr>
      <vt:lpstr>Teritorijalni opseg</vt:lpstr>
      <vt:lpstr>Svrha: most između strateškog dokumenta i provedbe u praksi</vt:lpstr>
      <vt:lpstr>Cilj: svladavanja prepreka za uspješnu provedbu strateških dokumenata</vt:lpstr>
      <vt:lpstr>Cilj: svladavanja prepreka za uspješnu provedbu strateških dokumenata </vt:lpstr>
      <vt:lpstr>Mobilizacija drugih izvora financiranja - komplementarne aktivnosti</vt:lpstr>
      <vt:lpstr> Logika LIFE strateškog projekta</vt:lpstr>
      <vt:lpstr>PowerPoint prezentacija</vt:lpstr>
      <vt:lpstr>Korisnici</vt:lpstr>
      <vt:lpstr>PowerPoint prezentacija</vt:lpstr>
      <vt:lpstr>Koordinacijske aktivnosti - aktivnosti strateških projekata u praksi  </vt:lpstr>
      <vt:lpstr>Koordinacijske aktivnosti - primjeri</vt:lpstr>
      <vt:lpstr>Aktivnosti izgradnje znanja i kapaciteta   </vt:lpstr>
      <vt:lpstr>Provedba pilot/demonstracijskih aktivnosti    </vt:lpstr>
      <vt:lpstr>Provedba pilot/demonstracijskih aktivnosti</vt:lpstr>
      <vt:lpstr>  SIP: kvaliteta zraka  </vt:lpstr>
      <vt:lpstr>LIFE-IP HUNGAIRY: Poboljšanje kvalitete zraka u osam mađarskih regija provedbom mjera plana kvalitete zraka (LIFE17 IPE/HU/000017)</vt:lpstr>
      <vt:lpstr>Dvostupanjski proces prijave </vt:lpstr>
      <vt:lpstr>Faza 1 prijave : Projektni koncept- kriteriji evaluacije</vt:lpstr>
      <vt:lpstr>Faza 2: Potpuni projektni prijedlog - kriteriji ocjenjivanja</vt:lpstr>
      <vt:lpstr>Potpora za pripremu projekta</vt:lpstr>
      <vt:lpstr>Projekti tehničke pomoći za pripremu strateškog projekta (TA-PP)</vt:lpstr>
      <vt:lpstr>Projekti tehničke pomoći - aktivnosti</vt:lpstr>
      <vt:lpstr>Projekti tehničke pomoći za pripremu strateškog projekta (TA-PP)</vt:lpstr>
      <vt:lpstr>KONTAKTI</vt:lpstr>
      <vt:lpstr>Prihvatljive kategorije troškova?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Darko Bizjak</dc:creator>
  <cp:lastModifiedBy>Darko Bizjak</cp:lastModifiedBy>
  <cp:revision>8</cp:revision>
  <dcterms:created xsi:type="dcterms:W3CDTF">2026-03-10T13:26:41Z</dcterms:created>
  <dcterms:modified xsi:type="dcterms:W3CDTF">2026-04-15T12:45:16Z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0x01010072626C6D21D4D648AE2364D4A282ABA5</vt:lpwstr>
  </property>
  <property fmtid="{D5CDD505-2E9C-101B-9397-08002B2CF9AE}" pid="3" name="MediaServiceImageTags">
    <vt:lpwstr/>
  </property>
</Properties>
</file>